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11088456" r:id="rId2"/>
    <p:sldId id="11088445" r:id="rId3"/>
    <p:sldId id="282" r:id="rId4"/>
    <p:sldId id="11088449" r:id="rId5"/>
    <p:sldId id="286" r:id="rId6"/>
    <p:sldId id="11088451" r:id="rId7"/>
    <p:sldId id="11088452" r:id="rId8"/>
    <p:sldId id="11088450" r:id="rId9"/>
    <p:sldId id="11088453" r:id="rId10"/>
    <p:sldId id="287" r:id="rId11"/>
    <p:sldId id="11088454" r:id="rId1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A2C42"/>
    <a:srgbClr val="FDD7CF"/>
    <a:srgbClr val="F8A513"/>
    <a:srgbClr val="FF6969"/>
    <a:srgbClr val="ABE1FE"/>
    <a:srgbClr val="84A8AC"/>
    <a:srgbClr val="D4EFFC"/>
    <a:srgbClr val="FF5D5D"/>
    <a:srgbClr val="F9F3B8"/>
    <a:srgbClr val="FA4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9201EC-0100-4DD0-8FCA-E1E29D393369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795BDD-F1EE-44EE-887D-04E298FFC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3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rgbClr val="D4E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9;p2">
            <a:extLst>
              <a:ext uri="{FF2B5EF4-FFF2-40B4-BE49-F238E27FC236}">
                <a16:creationId xmlns:a16="http://schemas.microsoft.com/office/drawing/2014/main" id="{BB42B104-1F7B-47E3-B464-B31E6CA11F66}"/>
              </a:ext>
            </a:extLst>
          </p:cNvPr>
          <p:cNvSpPr/>
          <p:nvPr userDrawn="1"/>
        </p:nvSpPr>
        <p:spPr>
          <a:xfrm>
            <a:off x="742868" y="652652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10;p2">
            <a:extLst>
              <a:ext uri="{FF2B5EF4-FFF2-40B4-BE49-F238E27FC236}">
                <a16:creationId xmlns:a16="http://schemas.microsoft.com/office/drawing/2014/main" id="{216A2C20-46DA-4F84-A60C-9343BBF49682}"/>
              </a:ext>
            </a:extLst>
          </p:cNvPr>
          <p:cNvSpPr/>
          <p:nvPr userDrawn="1"/>
        </p:nvSpPr>
        <p:spPr>
          <a:xfrm>
            <a:off x="337537" y="323567"/>
            <a:ext cx="3505575" cy="3398844"/>
          </a:xfrm>
          <a:custGeom>
            <a:avLst/>
            <a:gdLst/>
            <a:ahLst/>
            <a:cxnLst/>
            <a:rect l="l" t="t" r="r" b="b"/>
            <a:pathLst>
              <a:path w="47804" h="47804" extrusionOk="0">
                <a:moveTo>
                  <a:pt x="23908" y="0"/>
                </a:moveTo>
                <a:cubicBezTo>
                  <a:pt x="22372" y="0"/>
                  <a:pt x="21050" y="1917"/>
                  <a:pt x="19586" y="2203"/>
                </a:cubicBezTo>
                <a:cubicBezTo>
                  <a:pt x="19422" y="2235"/>
                  <a:pt x="19253" y="2249"/>
                  <a:pt x="19080" y="2249"/>
                </a:cubicBezTo>
                <a:cubicBezTo>
                  <a:pt x="17963" y="2249"/>
                  <a:pt x="16678" y="1664"/>
                  <a:pt x="15580" y="1664"/>
                </a:cubicBezTo>
                <a:cubicBezTo>
                  <a:pt x="15289" y="1664"/>
                  <a:pt x="15010" y="1705"/>
                  <a:pt x="14752" y="1810"/>
                </a:cubicBezTo>
                <a:cubicBezTo>
                  <a:pt x="13347" y="2393"/>
                  <a:pt x="12859" y="4667"/>
                  <a:pt x="11609" y="5501"/>
                </a:cubicBezTo>
                <a:cubicBezTo>
                  <a:pt x="10359" y="6334"/>
                  <a:pt x="8049" y="5929"/>
                  <a:pt x="7001" y="6989"/>
                </a:cubicBezTo>
                <a:cubicBezTo>
                  <a:pt x="5941" y="8049"/>
                  <a:pt x="6346" y="10358"/>
                  <a:pt x="5513" y="11609"/>
                </a:cubicBezTo>
                <a:cubicBezTo>
                  <a:pt x="4667" y="12859"/>
                  <a:pt x="2393" y="13347"/>
                  <a:pt x="1810" y="14740"/>
                </a:cubicBezTo>
                <a:cubicBezTo>
                  <a:pt x="1238" y="16133"/>
                  <a:pt x="2500" y="18074"/>
                  <a:pt x="2203" y="19586"/>
                </a:cubicBezTo>
                <a:cubicBezTo>
                  <a:pt x="1917" y="21026"/>
                  <a:pt x="0" y="22360"/>
                  <a:pt x="0" y="23896"/>
                </a:cubicBezTo>
                <a:cubicBezTo>
                  <a:pt x="0" y="25432"/>
                  <a:pt x="1917" y="26753"/>
                  <a:pt x="2203" y="28218"/>
                </a:cubicBezTo>
                <a:cubicBezTo>
                  <a:pt x="2500" y="29718"/>
                  <a:pt x="1250" y="31671"/>
                  <a:pt x="1810" y="33052"/>
                </a:cubicBezTo>
                <a:cubicBezTo>
                  <a:pt x="2393" y="34445"/>
                  <a:pt x="4679" y="34945"/>
                  <a:pt x="5513" y="36195"/>
                </a:cubicBezTo>
                <a:cubicBezTo>
                  <a:pt x="6346" y="37445"/>
                  <a:pt x="5941" y="39743"/>
                  <a:pt x="7001" y="40803"/>
                </a:cubicBezTo>
                <a:cubicBezTo>
                  <a:pt x="8049" y="41862"/>
                  <a:pt x="10359" y="41457"/>
                  <a:pt x="11609" y="42291"/>
                </a:cubicBezTo>
                <a:cubicBezTo>
                  <a:pt x="12859" y="43124"/>
                  <a:pt x="13347" y="45398"/>
                  <a:pt x="14752" y="45982"/>
                </a:cubicBezTo>
                <a:cubicBezTo>
                  <a:pt x="15017" y="46094"/>
                  <a:pt x="15304" y="46138"/>
                  <a:pt x="15604" y="46138"/>
                </a:cubicBezTo>
                <a:cubicBezTo>
                  <a:pt x="16698" y="46138"/>
                  <a:pt x="17975" y="45555"/>
                  <a:pt x="19084" y="45555"/>
                </a:cubicBezTo>
                <a:cubicBezTo>
                  <a:pt x="19256" y="45555"/>
                  <a:pt x="19424" y="45569"/>
                  <a:pt x="19586" y="45601"/>
                </a:cubicBezTo>
                <a:cubicBezTo>
                  <a:pt x="21027" y="45875"/>
                  <a:pt x="22372" y="47803"/>
                  <a:pt x="23908" y="47803"/>
                </a:cubicBezTo>
                <a:cubicBezTo>
                  <a:pt x="25432" y="47803"/>
                  <a:pt x="26754" y="45875"/>
                  <a:pt x="28218" y="45601"/>
                </a:cubicBezTo>
                <a:cubicBezTo>
                  <a:pt x="28382" y="45568"/>
                  <a:pt x="28551" y="45554"/>
                  <a:pt x="28724" y="45554"/>
                </a:cubicBezTo>
                <a:cubicBezTo>
                  <a:pt x="29835" y="45554"/>
                  <a:pt x="31114" y="46133"/>
                  <a:pt x="32208" y="46133"/>
                </a:cubicBezTo>
                <a:cubicBezTo>
                  <a:pt x="32505" y="46133"/>
                  <a:pt x="32789" y="46091"/>
                  <a:pt x="33052" y="45982"/>
                </a:cubicBezTo>
                <a:cubicBezTo>
                  <a:pt x="34457" y="45398"/>
                  <a:pt x="34945" y="43124"/>
                  <a:pt x="36195" y="42291"/>
                </a:cubicBezTo>
                <a:cubicBezTo>
                  <a:pt x="37445" y="41457"/>
                  <a:pt x="39755" y="41862"/>
                  <a:pt x="40815" y="40803"/>
                </a:cubicBezTo>
                <a:cubicBezTo>
                  <a:pt x="41863" y="39743"/>
                  <a:pt x="41470" y="37445"/>
                  <a:pt x="42303" y="36195"/>
                </a:cubicBezTo>
                <a:cubicBezTo>
                  <a:pt x="43137" y="34945"/>
                  <a:pt x="45411" y="34445"/>
                  <a:pt x="45994" y="33052"/>
                </a:cubicBezTo>
                <a:cubicBezTo>
                  <a:pt x="46566" y="31671"/>
                  <a:pt x="45303" y="29718"/>
                  <a:pt x="45601" y="28218"/>
                </a:cubicBezTo>
                <a:cubicBezTo>
                  <a:pt x="45887" y="26765"/>
                  <a:pt x="47804" y="25432"/>
                  <a:pt x="47804" y="23896"/>
                </a:cubicBezTo>
                <a:cubicBezTo>
                  <a:pt x="47804" y="22360"/>
                  <a:pt x="45887" y="21038"/>
                  <a:pt x="45601" y="19586"/>
                </a:cubicBezTo>
                <a:cubicBezTo>
                  <a:pt x="45303" y="18074"/>
                  <a:pt x="46554" y="16133"/>
                  <a:pt x="45994" y="14740"/>
                </a:cubicBezTo>
                <a:cubicBezTo>
                  <a:pt x="45411" y="13347"/>
                  <a:pt x="43137" y="12859"/>
                  <a:pt x="42303" y="11609"/>
                </a:cubicBezTo>
                <a:cubicBezTo>
                  <a:pt x="41470" y="10358"/>
                  <a:pt x="41863" y="8049"/>
                  <a:pt x="40815" y="6989"/>
                </a:cubicBezTo>
                <a:cubicBezTo>
                  <a:pt x="39755" y="5929"/>
                  <a:pt x="37445" y="6334"/>
                  <a:pt x="36195" y="5501"/>
                </a:cubicBezTo>
                <a:cubicBezTo>
                  <a:pt x="34945" y="4667"/>
                  <a:pt x="34457" y="2393"/>
                  <a:pt x="33052" y="1810"/>
                </a:cubicBezTo>
                <a:cubicBezTo>
                  <a:pt x="32789" y="1699"/>
                  <a:pt x="32505" y="1655"/>
                  <a:pt x="32207" y="1655"/>
                </a:cubicBezTo>
                <a:cubicBezTo>
                  <a:pt x="31110" y="1655"/>
                  <a:pt x="29828" y="2248"/>
                  <a:pt x="28715" y="2248"/>
                </a:cubicBezTo>
                <a:cubicBezTo>
                  <a:pt x="28545" y="2248"/>
                  <a:pt x="28379" y="2235"/>
                  <a:pt x="28218" y="2203"/>
                </a:cubicBezTo>
                <a:cubicBezTo>
                  <a:pt x="26777" y="1917"/>
                  <a:pt x="25432" y="0"/>
                  <a:pt x="23908" y="0"/>
                </a:cubicBezTo>
                <a:close/>
              </a:path>
            </a:pathLst>
          </a:custGeom>
          <a:solidFill>
            <a:srgbClr val="40BFB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;p2">
            <a:extLst>
              <a:ext uri="{FF2B5EF4-FFF2-40B4-BE49-F238E27FC236}">
                <a16:creationId xmlns:a16="http://schemas.microsoft.com/office/drawing/2014/main" id="{05314B96-158E-4B09-A985-8D4507928627}"/>
              </a:ext>
            </a:extLst>
          </p:cNvPr>
          <p:cNvSpPr/>
          <p:nvPr userDrawn="1"/>
        </p:nvSpPr>
        <p:spPr>
          <a:xfrm flipH="1">
            <a:off x="4419291" y="10313"/>
            <a:ext cx="7811294" cy="6257137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40BFB6"/>
          </a:solidFill>
          <a:ln>
            <a:solidFill>
              <a:srgbClr val="ABE1FE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2;p2">
            <a:extLst>
              <a:ext uri="{FF2B5EF4-FFF2-40B4-BE49-F238E27FC236}">
                <a16:creationId xmlns:a16="http://schemas.microsoft.com/office/drawing/2014/main" id="{610AF247-9183-45B2-98AF-A5740E56C7D9}"/>
              </a:ext>
            </a:extLst>
          </p:cNvPr>
          <p:cNvSpPr/>
          <p:nvPr userDrawn="1"/>
        </p:nvSpPr>
        <p:spPr>
          <a:xfrm flipH="1">
            <a:off x="4547056" y="-30326"/>
            <a:ext cx="7644934" cy="6088226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noFill/>
          <a:ln w="28575" cap="flat" cmpd="sng">
            <a:solidFill>
              <a:srgbClr val="ABE1FE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04890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29401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4/21/2025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41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43B8AB6E-74AE-4327-B05F-6D8AE153BBB2}"/>
              </a:ext>
            </a:extLst>
          </p:cNvPr>
          <p:cNvSpPr/>
          <p:nvPr userDrawn="1"/>
        </p:nvSpPr>
        <p:spPr>
          <a:xfrm rot="5400000" flipH="1">
            <a:off x="464456" y="-464460"/>
            <a:ext cx="2249716" cy="3178629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549479" cy="1139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400" dirty="0">
                <a:solidFill>
                  <a:schemeClr val="bg1"/>
                </a:solidFill>
                <a:latin typeface="+mj-lt"/>
              </a:rPr>
              <a:t>MỞ ĐẦU</a:t>
            </a:r>
          </a:p>
        </p:txBody>
      </p:sp>
      <p:sp>
        <p:nvSpPr>
          <p:cNvPr id="7" name="Google Shape;26;p4">
            <a:extLst>
              <a:ext uri="{FF2B5EF4-FFF2-40B4-BE49-F238E27FC236}">
                <a16:creationId xmlns:a16="http://schemas.microsoft.com/office/drawing/2014/main" id="{C4DA46EE-7FBD-4C70-841B-B0A309359275}"/>
              </a:ext>
            </a:extLst>
          </p:cNvPr>
          <p:cNvSpPr/>
          <p:nvPr userDrawn="1"/>
        </p:nvSpPr>
        <p:spPr>
          <a:xfrm rot="10800000">
            <a:off x="9332684" y="5791200"/>
            <a:ext cx="2859313" cy="1066800"/>
          </a:xfrm>
          <a:custGeom>
            <a:avLst/>
            <a:gdLst/>
            <a:ahLst/>
            <a:cxnLst/>
            <a:rect l="l" t="t" r="r" b="b"/>
            <a:pathLst>
              <a:path w="32850" h="14118" extrusionOk="0">
                <a:moveTo>
                  <a:pt x="1" y="1"/>
                </a:moveTo>
                <a:lnTo>
                  <a:pt x="1" y="12945"/>
                </a:lnTo>
                <a:cubicBezTo>
                  <a:pt x="57" y="12959"/>
                  <a:pt x="113" y="13001"/>
                  <a:pt x="168" y="13015"/>
                </a:cubicBezTo>
                <a:cubicBezTo>
                  <a:pt x="1773" y="13750"/>
                  <a:pt x="3537" y="14117"/>
                  <a:pt x="5301" y="14117"/>
                </a:cubicBezTo>
                <a:cubicBezTo>
                  <a:pt x="7217" y="14117"/>
                  <a:pt x="9132" y="13684"/>
                  <a:pt x="10839" y="12820"/>
                </a:cubicBezTo>
                <a:cubicBezTo>
                  <a:pt x="13252" y="11578"/>
                  <a:pt x="15205" y="9598"/>
                  <a:pt x="17297" y="7868"/>
                </a:cubicBezTo>
                <a:cubicBezTo>
                  <a:pt x="19404" y="6124"/>
                  <a:pt x="21858" y="4576"/>
                  <a:pt x="24592" y="4506"/>
                </a:cubicBezTo>
                <a:cubicBezTo>
                  <a:pt x="24664" y="4504"/>
                  <a:pt x="24736" y="4503"/>
                  <a:pt x="24808" y="4503"/>
                </a:cubicBezTo>
                <a:cubicBezTo>
                  <a:pt x="26011" y="4503"/>
                  <a:pt x="27265" y="4752"/>
                  <a:pt x="28452" y="4752"/>
                </a:cubicBezTo>
                <a:cubicBezTo>
                  <a:pt x="29285" y="4752"/>
                  <a:pt x="30086" y="4630"/>
                  <a:pt x="30813" y="4213"/>
                </a:cubicBezTo>
                <a:cubicBezTo>
                  <a:pt x="32222" y="3404"/>
                  <a:pt x="32850" y="1521"/>
                  <a:pt x="32320" y="1"/>
                </a:cubicBezTo>
                <a:close/>
              </a:path>
            </a:pathLst>
          </a:custGeom>
          <a:solidFill>
            <a:srgbClr val="47B29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684EBFF-97C9-4E37-A635-7E191A76A62D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59" t="13957" r="87068" b="81219"/>
          <a:stretch/>
        </p:blipFill>
        <p:spPr bwMode="auto">
          <a:xfrm>
            <a:off x="3347442" y="29015"/>
            <a:ext cx="1028700" cy="11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5238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47B298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6671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1051" y="-781052"/>
            <a:ext cx="1771652" cy="3333752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3" y="-152400"/>
            <a:ext cx="3549479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KHÁM PHÁ</a:t>
            </a:r>
          </a:p>
        </p:txBody>
      </p:sp>
      <p:sp>
        <p:nvSpPr>
          <p:cNvPr id="7" name="Google Shape;125;p17">
            <a:extLst>
              <a:ext uri="{FF2B5EF4-FFF2-40B4-BE49-F238E27FC236}">
                <a16:creationId xmlns:a16="http://schemas.microsoft.com/office/drawing/2014/main" id="{88ED9D6F-EE3F-4ECF-A6A1-1706948D8EB3}"/>
              </a:ext>
            </a:extLst>
          </p:cNvPr>
          <p:cNvSpPr/>
          <p:nvPr userDrawn="1"/>
        </p:nvSpPr>
        <p:spPr>
          <a:xfrm rot="10800000" flipH="1">
            <a:off x="11261942" y="-4"/>
            <a:ext cx="930058" cy="6858003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ABE1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43" t="20457" r="86284" b="73298"/>
          <a:stretch/>
        </p:blipFill>
        <p:spPr bwMode="auto">
          <a:xfrm>
            <a:off x="3355608" y="0"/>
            <a:ext cx="994142" cy="138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593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ABE1FE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7965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782434" y="-893968"/>
            <a:ext cx="2000249" cy="3788187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THỰC HÀNH</a:t>
            </a:r>
          </a:p>
        </p:txBody>
      </p:sp>
      <p:sp>
        <p:nvSpPr>
          <p:cNvPr id="4" name="Google Shape;138;p18">
            <a:extLst>
              <a:ext uri="{FF2B5EF4-FFF2-40B4-BE49-F238E27FC236}">
                <a16:creationId xmlns:a16="http://schemas.microsoft.com/office/drawing/2014/main" id="{903CE46C-7E62-4993-A1A3-1A22B3F9A473}"/>
              </a:ext>
            </a:extLst>
          </p:cNvPr>
          <p:cNvSpPr/>
          <p:nvPr userDrawn="1"/>
        </p:nvSpPr>
        <p:spPr>
          <a:xfrm rot="5400000">
            <a:off x="5666839" y="332840"/>
            <a:ext cx="858319" cy="12192001"/>
          </a:xfrm>
          <a:custGeom>
            <a:avLst/>
            <a:gdLst/>
            <a:ahLst/>
            <a:cxnLst/>
            <a:rect l="l" t="t" r="r" b="b"/>
            <a:pathLst>
              <a:path w="17396" h="39911" extrusionOk="0">
                <a:moveTo>
                  <a:pt x="13740" y="1"/>
                </a:moveTo>
                <a:cubicBezTo>
                  <a:pt x="13740" y="1"/>
                  <a:pt x="16574" y="9085"/>
                  <a:pt x="15716" y="13157"/>
                </a:cubicBezTo>
                <a:cubicBezTo>
                  <a:pt x="14835" y="17241"/>
                  <a:pt x="11299" y="15098"/>
                  <a:pt x="8596" y="19039"/>
                </a:cubicBezTo>
                <a:cubicBezTo>
                  <a:pt x="5906" y="22992"/>
                  <a:pt x="10490" y="29874"/>
                  <a:pt x="8596" y="31207"/>
                </a:cubicBezTo>
                <a:cubicBezTo>
                  <a:pt x="8288" y="31428"/>
                  <a:pt x="7901" y="31510"/>
                  <a:pt x="7464" y="31510"/>
                </a:cubicBezTo>
                <a:cubicBezTo>
                  <a:pt x="6179" y="31510"/>
                  <a:pt x="4469" y="30797"/>
                  <a:pt x="3100" y="30797"/>
                </a:cubicBezTo>
                <a:cubicBezTo>
                  <a:pt x="2097" y="30797"/>
                  <a:pt x="1277" y="31179"/>
                  <a:pt x="941" y="32505"/>
                </a:cubicBezTo>
                <a:cubicBezTo>
                  <a:pt x="0" y="36243"/>
                  <a:pt x="2369" y="39911"/>
                  <a:pt x="2369" y="39911"/>
                </a:cubicBezTo>
                <a:lnTo>
                  <a:pt x="17395" y="39911"/>
                </a:lnTo>
                <a:lnTo>
                  <a:pt x="17395" y="1"/>
                </a:lnTo>
                <a:close/>
              </a:path>
            </a:pathLst>
          </a:custGeom>
          <a:solidFill>
            <a:srgbClr val="FC841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07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75" t="4381" r="85672" b="89702"/>
          <a:stretch/>
        </p:blipFill>
        <p:spPr bwMode="auto">
          <a:xfrm>
            <a:off x="3799758" y="7165"/>
            <a:ext cx="973069" cy="10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009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C8419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7173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24;p17">
            <a:extLst>
              <a:ext uri="{FF2B5EF4-FFF2-40B4-BE49-F238E27FC236}">
                <a16:creationId xmlns:a16="http://schemas.microsoft.com/office/drawing/2014/main" id="{85509A2E-D9F9-43F0-9D83-AA627D852E71}"/>
              </a:ext>
            </a:extLst>
          </p:cNvPr>
          <p:cNvSpPr/>
          <p:nvPr userDrawn="1"/>
        </p:nvSpPr>
        <p:spPr>
          <a:xfrm rot="5400000" flipH="1">
            <a:off x="657677" y="-657680"/>
            <a:ext cx="2075546" cy="3390900"/>
          </a:xfrm>
          <a:custGeom>
            <a:avLst/>
            <a:gdLst/>
            <a:ahLst/>
            <a:cxnLst/>
            <a:rect l="l" t="t" r="r" b="b"/>
            <a:pathLst>
              <a:path w="34291" h="34874" extrusionOk="0">
                <a:moveTo>
                  <a:pt x="24658" y="1"/>
                </a:moveTo>
                <a:cubicBezTo>
                  <a:pt x="24658" y="1"/>
                  <a:pt x="17669" y="715"/>
                  <a:pt x="15824" y="4715"/>
                </a:cubicBezTo>
                <a:cubicBezTo>
                  <a:pt x="13823" y="9073"/>
                  <a:pt x="16824" y="14550"/>
                  <a:pt x="16240" y="19110"/>
                </a:cubicBezTo>
                <a:cubicBezTo>
                  <a:pt x="15609" y="23944"/>
                  <a:pt x="4239" y="29957"/>
                  <a:pt x="2262" y="31754"/>
                </a:cubicBezTo>
                <a:cubicBezTo>
                  <a:pt x="286" y="33564"/>
                  <a:pt x="0" y="34874"/>
                  <a:pt x="0" y="34874"/>
                </a:cubicBezTo>
                <a:lnTo>
                  <a:pt x="34290" y="34874"/>
                </a:lnTo>
                <a:lnTo>
                  <a:pt x="34290" y="1"/>
                </a:ln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239EE97-C42B-4EFE-B673-FEF1A48A1F8F}"/>
              </a:ext>
            </a:extLst>
          </p:cNvPr>
          <p:cNvSpPr txBox="1"/>
          <p:nvPr userDrawn="1"/>
        </p:nvSpPr>
        <p:spPr>
          <a:xfrm>
            <a:off x="168812" y="0"/>
            <a:ext cx="3837134" cy="10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800" dirty="0">
                <a:solidFill>
                  <a:schemeClr val="bg1"/>
                </a:solidFill>
                <a:latin typeface="+mj-lt"/>
              </a:rPr>
              <a:t>VẬN DỤNG</a:t>
            </a:r>
          </a:p>
        </p:txBody>
      </p:sp>
      <p:sp>
        <p:nvSpPr>
          <p:cNvPr id="4" name="Google Shape;181;p21">
            <a:extLst>
              <a:ext uri="{FF2B5EF4-FFF2-40B4-BE49-F238E27FC236}">
                <a16:creationId xmlns:a16="http://schemas.microsoft.com/office/drawing/2014/main" id="{1558FF4D-4E0B-4DF4-9A2B-3B954C82BC6C}"/>
              </a:ext>
            </a:extLst>
          </p:cNvPr>
          <p:cNvSpPr/>
          <p:nvPr userDrawn="1"/>
        </p:nvSpPr>
        <p:spPr>
          <a:xfrm rot="10800000">
            <a:off x="4920341" y="6008913"/>
            <a:ext cx="7271657" cy="849084"/>
          </a:xfrm>
          <a:custGeom>
            <a:avLst/>
            <a:gdLst/>
            <a:ahLst/>
            <a:cxnLst/>
            <a:rect l="l" t="t" r="r" b="b"/>
            <a:pathLst>
              <a:path w="40828" h="24587" extrusionOk="0">
                <a:moveTo>
                  <a:pt x="1" y="0"/>
                </a:moveTo>
                <a:lnTo>
                  <a:pt x="1" y="12"/>
                </a:lnTo>
                <a:lnTo>
                  <a:pt x="1" y="24586"/>
                </a:lnTo>
                <a:cubicBezTo>
                  <a:pt x="1" y="24586"/>
                  <a:pt x="20777" y="24039"/>
                  <a:pt x="25778" y="15716"/>
                </a:cubicBezTo>
                <a:cubicBezTo>
                  <a:pt x="30779" y="7394"/>
                  <a:pt x="37518" y="8061"/>
                  <a:pt x="39173" y="5536"/>
                </a:cubicBezTo>
                <a:cubicBezTo>
                  <a:pt x="40827" y="3000"/>
                  <a:pt x="39577" y="0"/>
                  <a:pt x="39577" y="0"/>
                </a:cubicBezTo>
                <a:close/>
              </a:path>
            </a:pathLst>
          </a:custGeom>
          <a:solidFill>
            <a:srgbClr val="FF5D5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6C9BCC-C608-4601-BC15-84A7B31B4179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8194" name="Picture 2" descr="20210409092016_wm_shs-tu-nhien-va-xa-hoi-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8" t="4766" r="87323" b="89358"/>
          <a:stretch/>
        </p:blipFill>
        <p:spPr bwMode="auto">
          <a:xfrm>
            <a:off x="3396346" y="-3"/>
            <a:ext cx="956582" cy="1021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453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19;p3">
            <a:extLst>
              <a:ext uri="{FF2B5EF4-FFF2-40B4-BE49-F238E27FC236}">
                <a16:creationId xmlns:a16="http://schemas.microsoft.com/office/drawing/2014/main" id="{B1DF5C2F-4DF1-419C-8A9B-27DA7BFCB7FD}"/>
              </a:ext>
            </a:extLst>
          </p:cNvPr>
          <p:cNvGrpSpPr/>
          <p:nvPr userDrawn="1"/>
        </p:nvGrpSpPr>
        <p:grpSpPr>
          <a:xfrm>
            <a:off x="0" y="6096000"/>
            <a:ext cx="12192000" cy="762000"/>
            <a:chOff x="-25" y="1390650"/>
            <a:chExt cx="9144000" cy="3752700"/>
          </a:xfrm>
          <a:solidFill>
            <a:srgbClr val="FF5D5D"/>
          </a:solidFill>
        </p:grpSpPr>
        <p:sp>
          <p:nvSpPr>
            <p:cNvPr id="4" name="Google Shape;20;p3">
              <a:extLst>
                <a:ext uri="{FF2B5EF4-FFF2-40B4-BE49-F238E27FC236}">
                  <a16:creationId xmlns:a16="http://schemas.microsoft.com/office/drawing/2014/main" id="{3C738AF9-98A2-4884-8348-BA5CD6D562FC}"/>
                </a:ext>
              </a:extLst>
            </p:cNvPr>
            <p:cNvSpPr/>
            <p:nvPr/>
          </p:nvSpPr>
          <p:spPr>
            <a:xfrm>
              <a:off x="-25" y="1390650"/>
              <a:ext cx="9143955" cy="3152727"/>
            </a:xfrm>
            <a:custGeom>
              <a:avLst/>
              <a:gdLst/>
              <a:ahLst/>
              <a:cxnLst/>
              <a:rect l="l" t="t" r="r" b="b"/>
              <a:pathLst>
                <a:path w="48078" h="17253" extrusionOk="0">
                  <a:moveTo>
                    <a:pt x="24551" y="0"/>
                  </a:moveTo>
                  <a:cubicBezTo>
                    <a:pt x="19562" y="0"/>
                    <a:pt x="12918" y="5739"/>
                    <a:pt x="7775" y="5942"/>
                  </a:cubicBezTo>
                  <a:cubicBezTo>
                    <a:pt x="7443" y="5956"/>
                    <a:pt x="7121" y="5962"/>
                    <a:pt x="6809" y="5962"/>
                  </a:cubicBezTo>
                  <a:cubicBezTo>
                    <a:pt x="2312" y="5962"/>
                    <a:pt x="0" y="4608"/>
                    <a:pt x="0" y="4608"/>
                  </a:cubicBezTo>
                  <a:lnTo>
                    <a:pt x="0" y="17253"/>
                  </a:lnTo>
                  <a:lnTo>
                    <a:pt x="48077" y="17253"/>
                  </a:lnTo>
                  <a:lnTo>
                    <a:pt x="48077" y="3727"/>
                  </a:lnTo>
                  <a:cubicBezTo>
                    <a:pt x="48077" y="3727"/>
                    <a:pt x="46378" y="2205"/>
                    <a:pt x="44452" y="2205"/>
                  </a:cubicBezTo>
                  <a:cubicBezTo>
                    <a:pt x="44320" y="2205"/>
                    <a:pt x="44187" y="2212"/>
                    <a:pt x="44053" y="2227"/>
                  </a:cubicBezTo>
                  <a:cubicBezTo>
                    <a:pt x="41970" y="2465"/>
                    <a:pt x="40076" y="4275"/>
                    <a:pt x="36278" y="4870"/>
                  </a:cubicBezTo>
                  <a:cubicBezTo>
                    <a:pt x="36082" y="4901"/>
                    <a:pt x="35888" y="4915"/>
                    <a:pt x="35696" y="4915"/>
                  </a:cubicBezTo>
                  <a:cubicBezTo>
                    <a:pt x="32171" y="4915"/>
                    <a:pt x="29282" y="0"/>
                    <a:pt x="2455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21;p3">
              <a:extLst>
                <a:ext uri="{FF2B5EF4-FFF2-40B4-BE49-F238E27FC236}">
                  <a16:creationId xmlns:a16="http://schemas.microsoft.com/office/drawing/2014/main" id="{EE597EA3-2D22-4759-9946-C851847D77F3}"/>
                </a:ext>
              </a:extLst>
            </p:cNvPr>
            <p:cNvSpPr/>
            <p:nvPr/>
          </p:nvSpPr>
          <p:spPr>
            <a:xfrm>
              <a:off x="-25" y="4210050"/>
              <a:ext cx="9144000" cy="9333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B8CDD7D3-72B2-4DDF-8B0A-17E2F950B026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1708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508D7C5D-AD3E-43F4-BE95-8EF784901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D9944271-366E-4F65-B2A5-B29CB739C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278FB8-8DB0-4712-A56C-1AB2854C4C9C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14555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4" r:id="rId4"/>
    <p:sldLayoutId id="2147483657" r:id="rId5"/>
    <p:sldLayoutId id="2147483655" r:id="rId6"/>
    <p:sldLayoutId id="2147483658" r:id="rId7"/>
    <p:sldLayoutId id="2147483656" r:id="rId8"/>
    <p:sldLayoutId id="2147483659" r:id="rId9"/>
    <p:sldLayoutId id="2147483660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slideLayout" Target="../slideLayouts/slideLayout11.xml"/><Relationship Id="rId1" Type="http://schemas.openxmlformats.org/officeDocument/2006/relationships/audio" Target="file:///C:\Documents%20and%20Settings\Administrator\My%20Documents\di\ngay%20tet%20que%20em.mp3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6.wmf"/><Relationship Id="rId4" Type="http://schemas.openxmlformats.org/officeDocument/2006/relationships/image" Target="../media/image5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PinkFlower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6019802"/>
            <a:ext cx="12192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4" descr="Flower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9205" y="287339"/>
            <a:ext cx="571500" cy="59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5" descr="FloralCorner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0800" y="52390"/>
            <a:ext cx="2971800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6" descr="Flower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0237" y="1009651"/>
            <a:ext cx="770467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7" descr="FloralCorner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8751" y="5265741"/>
            <a:ext cx="144780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8" descr="Flower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7328" y="188121"/>
            <a:ext cx="869949" cy="590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6" name="WordArt 9"/>
          <p:cNvSpPr>
            <a:spLocks noChangeArrowheads="1" noChangeShapeType="1" noTextEdit="1"/>
          </p:cNvSpPr>
          <p:nvPr/>
        </p:nvSpPr>
        <p:spPr bwMode="auto">
          <a:xfrm>
            <a:off x="2019868" y="3205018"/>
            <a:ext cx="9778433" cy="1164793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Một</a:t>
            </a:r>
            <a:r>
              <a:rPr lang="en-US" sz="3600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số</a:t>
            </a:r>
            <a:r>
              <a:rPr lang="en-US" sz="3600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thiên</a:t>
            </a:r>
            <a:r>
              <a:rPr lang="en-US" sz="3600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tai </a:t>
            </a:r>
            <a:r>
              <a:rPr lang="en-US" sz="3600" kern="10" dirty="0" err="1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thường</a:t>
            </a:r>
            <a:r>
              <a:rPr lang="en-US" sz="3600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gặp</a:t>
            </a:r>
            <a:r>
              <a:rPr lang="en-US" sz="3600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( </a:t>
            </a:r>
            <a:r>
              <a:rPr lang="en-US" sz="3600" kern="10" dirty="0" err="1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Tiết</a:t>
            </a:r>
            <a:r>
              <a:rPr lang="en-US" sz="3600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r>
              <a:rPr lang="en-US" sz="3600" kern="10" dirty="0" smtClean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>
                <a:ln w="2857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2058" name="WordArt 13"/>
          <p:cNvSpPr>
            <a:spLocks noChangeArrowheads="1" noChangeShapeType="1" noTextEdit="1"/>
          </p:cNvSpPr>
          <p:nvPr/>
        </p:nvSpPr>
        <p:spPr bwMode="auto">
          <a:xfrm>
            <a:off x="3638548" y="1392243"/>
            <a:ext cx="4813301" cy="679448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vi-VN" sz="36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Môn : </a:t>
            </a:r>
            <a:r>
              <a:rPr lang="en-US" sz="3600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Tự</a:t>
            </a:r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nhiên</a:t>
            </a:r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và</a:t>
            </a:r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xã</a:t>
            </a:r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 </a:t>
            </a:r>
            <a:r>
              <a:rPr lang="en-US" sz="3600" kern="10" dirty="0" err="1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FFFF"/>
                </a:solidFill>
                <a:latin typeface="Times New Roman"/>
                <a:cs typeface="Times New Roman"/>
              </a:rPr>
              <a:t>hội</a:t>
            </a:r>
            <a:endParaRPr lang="en-US" sz="36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00FFFF"/>
              </a:solidFill>
              <a:latin typeface="Times New Roman"/>
              <a:cs typeface="Times New Roman"/>
            </a:endParaRPr>
          </a:p>
        </p:txBody>
      </p:sp>
      <p:sp>
        <p:nvSpPr>
          <p:cNvPr id="2059" name="WordArt 14"/>
          <p:cNvSpPr>
            <a:spLocks noChangeArrowheads="1" noChangeShapeType="1" noTextEdit="1"/>
          </p:cNvSpPr>
          <p:nvPr/>
        </p:nvSpPr>
        <p:spPr bwMode="auto">
          <a:xfrm>
            <a:off x="223009" y="3445164"/>
            <a:ext cx="1562100" cy="886691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200" kern="10" dirty="0" err="1" smtClean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Bài</a:t>
            </a:r>
            <a:r>
              <a:rPr lang="en-US" sz="3200" kern="10" dirty="0" smtClean="0">
                <a:ln w="12700">
                  <a:solidFill>
                    <a:srgbClr val="00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 29:</a:t>
            </a:r>
            <a:endParaRPr lang="en-US" sz="3200" kern="10" dirty="0">
              <a:ln w="12700">
                <a:solidFill>
                  <a:srgbClr val="00FF00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pic>
        <p:nvPicPr>
          <p:cNvPr id="16395" name="ngay tet que em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1518" y="757240"/>
            <a:ext cx="281516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1" name="WordArt 16"/>
          <p:cNvSpPr>
            <a:spLocks noChangeArrowheads="1" noChangeShapeType="1" noTextEdit="1"/>
          </p:cNvSpPr>
          <p:nvPr/>
        </p:nvSpPr>
        <p:spPr bwMode="auto">
          <a:xfrm>
            <a:off x="4521199" y="2400967"/>
            <a:ext cx="3048000" cy="565151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200" kern="10" dirty="0" err="1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Lớp</a:t>
            </a:r>
            <a:r>
              <a:rPr lang="en-US" sz="3200" kern="10" dirty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: </a:t>
            </a:r>
            <a:r>
              <a:rPr lang="en-US" sz="3200" kern="10" dirty="0" smtClean="0">
                <a:ln w="12700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endParaRPr lang="en-US" sz="3200" kern="10" dirty="0">
              <a:ln w="12700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2062" name="WordArt 17"/>
          <p:cNvSpPr>
            <a:spLocks noChangeArrowheads="1" noChangeShapeType="1" noTextEdit="1"/>
          </p:cNvSpPr>
          <p:nvPr/>
        </p:nvSpPr>
        <p:spPr bwMode="auto">
          <a:xfrm>
            <a:off x="2343055" y="457275"/>
            <a:ext cx="7950389" cy="788987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0"/>
              </a:avLst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/>
                <a:cs typeface="Times New Roman"/>
              </a:rPr>
              <a:t>TRƯỜNG TIỂU HỌC HÒA NGHĨA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16365" y="4738183"/>
            <a:ext cx="9153236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4267" b="1" i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GV: </a:t>
            </a:r>
            <a:r>
              <a:rPr lang="en-US" sz="4267" b="1" i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4267" b="1" i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b="1" i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4267" b="1" i="1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267" b="1" i="1" dirty="0" err="1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endParaRPr lang="en-US" sz="4267" b="1" i="1" dirty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597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3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39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39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39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0D6515A-DE19-482C-81B8-BE8082FD9F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6453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0028B85-7453-4224-A721-1D8F7B8DD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53" y="340151"/>
            <a:ext cx="721353" cy="7422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BD0608-09B7-43B2-B945-26903F7C2854}"/>
              </a:ext>
            </a:extLst>
          </p:cNvPr>
          <p:cNvSpPr/>
          <p:nvPr/>
        </p:nvSpPr>
        <p:spPr>
          <a:xfrm>
            <a:off x="1113016" y="446146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Dẫn dắt, nhắc nhở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92C5EAE-FB4A-4DAC-AB5F-1E62EADFA1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6579"/>
            <a:ext cx="12192000" cy="466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3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031DB88-739E-4E9A-A262-2D1AB20E4C08}"/>
              </a:ext>
            </a:extLst>
          </p:cNvPr>
          <p:cNvGrpSpPr/>
          <p:nvPr/>
        </p:nvGrpSpPr>
        <p:grpSpPr>
          <a:xfrm>
            <a:off x="180973" y="1259838"/>
            <a:ext cx="3964299" cy="1323439"/>
            <a:chOff x="563030" y="1233713"/>
            <a:chExt cx="3025821" cy="1323439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D0E70A-8797-4EC0-A063-A969933EA27F}"/>
                </a:ext>
              </a:extLst>
            </p:cNvPr>
            <p:cNvSpPr txBox="1"/>
            <p:nvPr/>
          </p:nvSpPr>
          <p:spPr>
            <a:xfrm>
              <a:off x="682171" y="1233713"/>
              <a:ext cx="288341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 dirty="0">
                  <a:solidFill>
                    <a:schemeClr val="bg1"/>
                  </a:solidFill>
                  <a:latin typeface="+mj-lt"/>
                </a:rPr>
                <a:t>BÀI </a:t>
              </a:r>
              <a:r>
                <a:rPr lang="en-US" sz="8000" dirty="0">
                  <a:solidFill>
                    <a:schemeClr val="bg1"/>
                  </a:solidFill>
                  <a:latin typeface="+mj-lt"/>
                </a:rPr>
                <a:t>28</a:t>
              </a:r>
              <a:endParaRPr lang="vi-VN" sz="80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48E550E-F029-49AB-B7D1-9442994113AD}"/>
                </a:ext>
              </a:extLst>
            </p:cNvPr>
            <p:cNvSpPr txBox="1"/>
            <p:nvPr/>
          </p:nvSpPr>
          <p:spPr>
            <a:xfrm>
              <a:off x="563030" y="1233713"/>
              <a:ext cx="3025821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8000">
                  <a:solidFill>
                    <a:srgbClr val="FF6969"/>
                  </a:solidFill>
                  <a:latin typeface="+mj-lt"/>
                </a:rPr>
                <a:t>BÀI </a:t>
              </a:r>
              <a:r>
                <a:rPr lang="en-US" sz="8000">
                  <a:solidFill>
                    <a:srgbClr val="FF6969"/>
                  </a:solidFill>
                  <a:latin typeface="+mj-lt"/>
                </a:rPr>
                <a:t>29</a:t>
              </a:r>
              <a:endParaRPr lang="vi-VN" sz="8000" dirty="0">
                <a:solidFill>
                  <a:srgbClr val="FF6969"/>
                </a:solidFill>
                <a:latin typeface="+mj-lt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180973" y="3914230"/>
            <a:ext cx="77827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ln>
                  <a:solidFill>
                    <a:srgbClr val="FA2C42"/>
                  </a:solidFill>
                </a:ln>
                <a:solidFill>
                  <a:srgbClr val="FF6969"/>
                </a:solidFill>
                <a:latin typeface="+mj-lt"/>
              </a:rPr>
              <a:t>Một số thiên tai thường gặp (tiết 2)</a:t>
            </a:r>
            <a:endParaRPr lang="vi-VN" sz="7200" dirty="0">
              <a:ln>
                <a:solidFill>
                  <a:srgbClr val="FA2C42"/>
                </a:solidFill>
              </a:ln>
              <a:solidFill>
                <a:srgbClr val="FF6969"/>
              </a:solidFill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99738E0-B68F-4582-998E-0E46AE3F974C}"/>
              </a:ext>
            </a:extLst>
          </p:cNvPr>
          <p:cNvSpPr txBox="1"/>
          <p:nvPr/>
        </p:nvSpPr>
        <p:spPr>
          <a:xfrm>
            <a:off x="5664558" y="103703"/>
            <a:ext cx="6864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CHỦ ĐỀ 6: </a:t>
            </a:r>
          </a:p>
          <a:p>
            <a:r>
              <a:rPr lang="en-US" sz="4800" dirty="0">
                <a:ln>
                  <a:solidFill>
                    <a:schemeClr val="accent4"/>
                  </a:solidFill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j-lt"/>
              </a:rPr>
              <a:t>TRÁI ĐẤT VÀ BẦU TRỜI</a:t>
            </a:r>
            <a:endParaRPr lang="vi-VN" sz="4800" dirty="0">
              <a:ln>
                <a:solidFill>
                  <a:schemeClr val="accent4"/>
                </a:solidFill>
              </a:ln>
              <a:solidFill>
                <a:schemeClr val="accent4">
                  <a:lumMod val="40000"/>
                  <a:lumOff val="60000"/>
                </a:schemeClr>
              </a:solidFill>
              <a:latin typeface="+mj-lt"/>
            </a:endParaRPr>
          </a:p>
        </p:txBody>
      </p:sp>
      <p:pic>
        <p:nvPicPr>
          <p:cNvPr id="1030" name="Picture 6" descr="Premium Vector | Cute astronaut floating in space, cartoon characte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578" b="86102" l="26997" r="72684">
                        <a14:foregroundMark x1="61182" y1="20128" x2="51118" y2="51438"/>
                        <a14:foregroundMark x1="41693" y1="20607" x2="48243" y2="51438"/>
                        <a14:foregroundMark x1="51118" y1="22684" x2="52396" y2="547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66" t="13090" r="25933" b="13300"/>
          <a:stretch/>
        </p:blipFill>
        <p:spPr bwMode="auto">
          <a:xfrm rot="488473">
            <a:off x="10686410" y="3811452"/>
            <a:ext cx="957630" cy="149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awaii planet earth stars cartoon night sky Vector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" t="322" r="909" b="10517"/>
          <a:stretch/>
        </p:blipFill>
        <p:spPr bwMode="auto">
          <a:xfrm>
            <a:off x="7289313" y="2037806"/>
            <a:ext cx="3089846" cy="3030586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36" name="Picture 12" descr="Planet Planet Hand Hand Painted Hand Painted Planet, Galaxy Clipart, Milky  Way, Galaxy Planet PNG and Vector with Transparent Background for Free  Download | Galaxy planets, Milky way, Planet vecto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344" b="90000" l="4688" r="97188">
                        <a14:foregroundMark x1="54688" y1="52344" x2="54688" y2="52344"/>
                        <a14:foregroundMark x1="70625" y1="62969" x2="70625" y2="62969"/>
                        <a14:foregroundMark x1="79063" y1="38906" x2="79063" y2="38906"/>
                        <a14:foregroundMark x1="84688" y1="27656" x2="84688" y2="27656"/>
                        <a14:foregroundMark x1="94375" y1="29219" x2="94375" y2="29219"/>
                        <a14:foregroundMark x1="10938" y1="53594" x2="10938" y2="53594"/>
                        <a14:foregroundMark x1="5938" y1="65781" x2="5938" y2="65781"/>
                        <a14:foregroundMark x1="18750" y1="63906" x2="18750" y2="63906"/>
                        <a14:foregroundMark x1="21250" y1="77031" x2="21250" y2="77031"/>
                        <a14:foregroundMark x1="25625" y1="74531" x2="25625" y2="74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768" y="2037806"/>
            <a:ext cx="1741488" cy="1741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928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396902" y="30133"/>
            <a:ext cx="79961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Em hãy đọc thông tin sau và kể tên các thiên tai đã xảy ra ở nước ta.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0CD14E3-559C-4259-A42F-54EEF97515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5421"/>
            <a:ext cx="6906638" cy="56925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1941A18-ADFA-4937-B684-A1C750994255}"/>
              </a:ext>
            </a:extLst>
          </p:cNvPr>
          <p:cNvSpPr txBox="1"/>
          <p:nvPr/>
        </p:nvSpPr>
        <p:spPr>
          <a:xfrm>
            <a:off x="7222787" y="1703387"/>
            <a:ext cx="4969213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 thiên tai đã xảy ra ở nước ta là: </a:t>
            </a:r>
            <a:endParaRPr lang="en-US" sz="36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endParaRPr lang="en-US" sz="36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mưa lớn</a:t>
            </a:r>
            <a:endParaRPr lang="en-US" sz="36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lũ quét</a:t>
            </a:r>
            <a:endParaRPr lang="en-US" sz="36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ngập lụt</a:t>
            </a:r>
            <a:endParaRPr lang="en-US" sz="36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lốc xoáy</a:t>
            </a:r>
            <a:endParaRPr lang="en-US" sz="3600" b="0" i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sạt lở đất.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352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88732" y="0"/>
            <a:ext cx="75486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Nói với bạn về thiệt hại do những thiên tai đó gây ra theo sơ đồ gợi ý sau: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9B21C6C-D967-4225-BCBB-A87ADB868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12626"/>
            <a:ext cx="12192000" cy="50453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94D222-3B6D-44C3-88C1-A8FD17E5BB52}"/>
              </a:ext>
            </a:extLst>
          </p:cNvPr>
          <p:cNvSpPr txBox="1"/>
          <p:nvPr/>
        </p:nvSpPr>
        <p:spPr>
          <a:xfrm>
            <a:off x="9040767" y="1890446"/>
            <a:ext cx="3145277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41 người chết và mất tích</a:t>
            </a:r>
            <a:endParaRPr lang="vi-V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215AE8-9882-4501-B470-CA7B255EB6CD}"/>
              </a:ext>
            </a:extLst>
          </p:cNvPr>
          <p:cNvSpPr txBox="1"/>
          <p:nvPr/>
        </p:nvSpPr>
        <p:spPr>
          <a:xfrm>
            <a:off x="9051401" y="3059341"/>
            <a:ext cx="3119334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30 người bị thương</a:t>
            </a:r>
            <a:endParaRPr lang="vi-V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F9202A-A216-4BA2-844C-6D668C2C8DE4}"/>
              </a:ext>
            </a:extLst>
          </p:cNvPr>
          <p:cNvSpPr txBox="1"/>
          <p:nvPr/>
        </p:nvSpPr>
        <p:spPr>
          <a:xfrm>
            <a:off x="9036090" y="4539981"/>
            <a:ext cx="3145277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Hàng trăm nhà bị sập đổ, cuốn trôi</a:t>
            </a:r>
            <a:endParaRPr lang="vi-V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46B6DA-8CE1-4C5F-84F7-27CEBAC9817B}"/>
              </a:ext>
            </a:extLst>
          </p:cNvPr>
          <p:cNvSpPr txBox="1"/>
          <p:nvPr/>
        </p:nvSpPr>
        <p:spPr>
          <a:xfrm>
            <a:off x="9049061" y="5736017"/>
            <a:ext cx="3145277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Cánh đồng và hoa màu bị phá hủy</a:t>
            </a:r>
            <a:endParaRPr lang="vi-V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534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88239" y="51558"/>
            <a:ext cx="72700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Hỏi người thân về thiên tai gần nhất xảy ra ở địa phương và hoàn thành theo phiếu gợi ý sau: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ACF284-9513-42E4-9E87-A076E8A98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3006"/>
            <a:ext cx="12198484" cy="48749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165858D-36B1-4C67-9E2D-AABBC1786BB0}"/>
              </a:ext>
            </a:extLst>
          </p:cNvPr>
          <p:cNvSpPr txBox="1"/>
          <p:nvPr/>
        </p:nvSpPr>
        <p:spPr>
          <a:xfrm>
            <a:off x="8514970" y="3565188"/>
            <a:ext cx="2535651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>
                <a:solidFill>
                  <a:srgbClr val="FA2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 lụt</a:t>
            </a:r>
            <a:endParaRPr lang="en-US" sz="3200" b="1" dirty="0">
              <a:solidFill>
                <a:srgbClr val="FA2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503B3E-61D7-4684-82B9-F22CE2650658}"/>
              </a:ext>
            </a:extLst>
          </p:cNvPr>
          <p:cNvSpPr txBox="1"/>
          <p:nvPr/>
        </p:nvSpPr>
        <p:spPr>
          <a:xfrm>
            <a:off x="8968939" y="4103365"/>
            <a:ext cx="3229545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>
                <a:solidFill>
                  <a:srgbClr val="FA2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6/2020</a:t>
            </a:r>
            <a:endParaRPr lang="en-US" sz="3200" b="1" dirty="0">
              <a:solidFill>
                <a:srgbClr val="FA2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B395F5-A95C-4956-A29A-93CF1C73CDA3}"/>
              </a:ext>
            </a:extLst>
          </p:cNvPr>
          <p:cNvSpPr txBox="1"/>
          <p:nvPr/>
        </p:nvSpPr>
        <p:spPr>
          <a:xfrm>
            <a:off x="7607030" y="4608961"/>
            <a:ext cx="4584970" cy="1083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>
                <a:solidFill>
                  <a:srgbClr val="FA2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Cánh đồng bị phá hủy, hoa màu bị ngập nước</a:t>
            </a:r>
            <a:endParaRPr lang="en-US" sz="3200" b="1" dirty="0">
              <a:solidFill>
                <a:srgbClr val="FA2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42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6" grpId="0"/>
      <p:bldP spid="17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88239" y="51558"/>
            <a:ext cx="72700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Hỏi người thân về thiên tai gần nhất xảy ra ở địa phương và hoàn thành theo phiếu gợi ý sau: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ACF284-9513-42E4-9E87-A076E8A98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3006"/>
            <a:ext cx="12198484" cy="48749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165858D-36B1-4C67-9E2D-AABBC1786BB0}"/>
              </a:ext>
            </a:extLst>
          </p:cNvPr>
          <p:cNvSpPr txBox="1"/>
          <p:nvPr/>
        </p:nvSpPr>
        <p:spPr>
          <a:xfrm>
            <a:off x="8514970" y="3565188"/>
            <a:ext cx="2535651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>
                <a:solidFill>
                  <a:srgbClr val="FA2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bão</a:t>
            </a:r>
            <a:endParaRPr lang="en-US" sz="3200" b="1" dirty="0">
              <a:solidFill>
                <a:srgbClr val="FA2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503B3E-61D7-4684-82B9-F22CE2650658}"/>
              </a:ext>
            </a:extLst>
          </p:cNvPr>
          <p:cNvSpPr txBox="1"/>
          <p:nvPr/>
        </p:nvSpPr>
        <p:spPr>
          <a:xfrm>
            <a:off x="8962455" y="4086145"/>
            <a:ext cx="3229545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>
                <a:solidFill>
                  <a:srgbClr val="FA2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5/2019</a:t>
            </a:r>
            <a:endParaRPr lang="en-US" sz="3200" b="1" dirty="0">
              <a:solidFill>
                <a:srgbClr val="FA2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B395F5-A95C-4956-A29A-93CF1C73CDA3}"/>
              </a:ext>
            </a:extLst>
          </p:cNvPr>
          <p:cNvSpPr txBox="1"/>
          <p:nvPr/>
        </p:nvSpPr>
        <p:spPr>
          <a:xfrm>
            <a:off x="7638929" y="4623776"/>
            <a:ext cx="4758633" cy="1083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>
                <a:solidFill>
                  <a:srgbClr val="FA2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 cối bị đổ, hoa màu bị hỏng, nát</a:t>
            </a:r>
            <a:endParaRPr lang="en-US" sz="3200" b="1" dirty="0">
              <a:solidFill>
                <a:srgbClr val="FA2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60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88239" y="51558"/>
            <a:ext cx="72700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Hỏi người thân về thiên tai gần nhất xảy ra ở địa phương và hoàn thành theo phiếu gợi ý sau: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ACF284-9513-42E4-9E87-A076E8A98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83006"/>
            <a:ext cx="12198484" cy="487499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165858D-36B1-4C67-9E2D-AABBC1786BB0}"/>
              </a:ext>
            </a:extLst>
          </p:cNvPr>
          <p:cNvSpPr txBox="1"/>
          <p:nvPr/>
        </p:nvSpPr>
        <p:spPr>
          <a:xfrm>
            <a:off x="8514970" y="3565188"/>
            <a:ext cx="2535651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>
                <a:solidFill>
                  <a:srgbClr val="FA2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Lụt</a:t>
            </a:r>
            <a:endParaRPr lang="en-US" sz="3200" b="1" dirty="0">
              <a:solidFill>
                <a:srgbClr val="FA2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503B3E-61D7-4684-82B9-F22CE2650658}"/>
              </a:ext>
            </a:extLst>
          </p:cNvPr>
          <p:cNvSpPr txBox="1"/>
          <p:nvPr/>
        </p:nvSpPr>
        <p:spPr>
          <a:xfrm>
            <a:off x="8968939" y="4113998"/>
            <a:ext cx="3229545" cy="5704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200" b="1">
                <a:solidFill>
                  <a:srgbClr val="FA2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 10</a:t>
            </a:r>
            <a:endParaRPr lang="en-US" sz="3200" b="1" dirty="0">
              <a:solidFill>
                <a:srgbClr val="FA2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B395F5-A95C-4956-A29A-93CF1C73CDA3}"/>
              </a:ext>
            </a:extLst>
          </p:cNvPr>
          <p:cNvSpPr txBox="1"/>
          <p:nvPr/>
        </p:nvSpPr>
        <p:spPr>
          <a:xfrm>
            <a:off x="7723760" y="4587695"/>
            <a:ext cx="4584970" cy="2109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vi-VN" sz="3200" b="1">
                <a:solidFill>
                  <a:srgbClr val="FA2C4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 dâng cao khiến người dân đi lại khó khăn, cuốn trôi hoa màu</a:t>
            </a:r>
            <a:endParaRPr lang="en-US" sz="3200" b="1" dirty="0">
              <a:solidFill>
                <a:srgbClr val="FA2C4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6084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88238" y="51558"/>
            <a:ext cx="7277697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vi-VN" sz="3600" b="1"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  <a:r>
              <a:rPr lang="vi-VN" sz="3600">
                <a:latin typeface="Arial" panose="020B0604020202020204" pitchFamily="34" charset="0"/>
                <a:cs typeface="Arial" panose="020B0604020202020204" pitchFamily="34" charset="0"/>
              </a:rPr>
              <a:t> Nói với bạn những điều em đã tìm hiểu được về thiên tai.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6BC820-E082-4160-8A9C-8277C4F594EC}"/>
              </a:ext>
            </a:extLst>
          </p:cNvPr>
          <p:cNvSpPr txBox="1"/>
          <p:nvPr/>
        </p:nvSpPr>
        <p:spPr>
          <a:xfrm>
            <a:off x="350196" y="2240791"/>
            <a:ext cx="118418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vi-VN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Các hiện tượng thiên tai như bão, lũ, lụt, giông sét, hạn hán, giá rét, động đất,… rất nguy hiểm.</a:t>
            </a:r>
          </a:p>
          <a:p>
            <a:pPr marL="571500" indent="-571500">
              <a:buFont typeface="Wingdings" panose="05000000000000000000" pitchFamily="2" charset="2"/>
              <a:buChar char="§"/>
            </a:pPr>
            <a:r>
              <a:rPr lang="vi-VN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Có thể gây ra thiều thiệt hại về người và tài sản,…</a:t>
            </a:r>
          </a:p>
        </p:txBody>
      </p:sp>
    </p:spTree>
    <p:extLst>
      <p:ext uri="{BB962C8B-B14F-4D97-AF65-F5344CB8AC3E}">
        <p14:creationId xmlns:p14="http://schemas.microsoft.com/office/powerpoint/2010/main" val="3072043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23144" y="51558"/>
            <a:ext cx="77688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en-US" sz="3600" b="1"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 Em sẽ làm gì để chia sẻ với các bạn học sinh gặp khó khăn ở những vùng bị thiên tai?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61EF29-27DD-4E24-9EAD-4E3D9204F3E6}"/>
              </a:ext>
            </a:extLst>
          </p:cNvPr>
          <p:cNvSpPr txBox="1"/>
          <p:nvPr/>
        </p:nvSpPr>
        <p:spPr>
          <a:xfrm>
            <a:off x="0" y="2376124"/>
            <a:ext cx="1219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§"/>
            </a:pPr>
            <a:r>
              <a:rPr lang="vi-VN" sz="36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Em sẽ chia sẻ với các bạn học sinh gặp khó khăn ở những vùng bị thiên tai bằng cách khuyên góp tiền, sách vở, đồ dùng học tập, quần áo cũ vẫn còn mặc được.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85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UTM Cookies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</TotalTime>
  <Words>359</Words>
  <Application>Microsoft Office PowerPoint</Application>
  <PresentationFormat>Widescreen</PresentationFormat>
  <Paragraphs>42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Times New Roman</vt:lpstr>
      <vt:lpstr>UTM Avo</vt:lpstr>
      <vt:lpstr>UTM Cookies</vt:lpstr>
      <vt:lpstr>Wingdings</vt:lpstr>
      <vt:lpstr>字魂59号-创粗黑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MAIHUNG</cp:lastModifiedBy>
  <cp:revision>142</cp:revision>
  <dcterms:created xsi:type="dcterms:W3CDTF">2021-06-02T02:35:09Z</dcterms:created>
  <dcterms:modified xsi:type="dcterms:W3CDTF">2025-04-20T22:39:06Z</dcterms:modified>
</cp:coreProperties>
</file>