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11088476" r:id="rId2"/>
    <p:sldId id="11088469" r:id="rId3"/>
    <p:sldId id="282" r:id="rId4"/>
    <p:sldId id="11088470" r:id="rId5"/>
    <p:sldId id="11088471" r:id="rId6"/>
    <p:sldId id="11088472" r:id="rId7"/>
    <p:sldId id="11088468" r:id="rId8"/>
    <p:sldId id="11088473" r:id="rId9"/>
    <p:sldId id="11088474" r:id="rId10"/>
    <p:sldId id="11088475" r:id="rId11"/>
    <p:sldId id="11088459" r:id="rId12"/>
    <p:sldId id="11088458" r:id="rId13"/>
    <p:sldId id="286" r:id="rId14"/>
    <p:sldId id="11088460" r:id="rId15"/>
    <p:sldId id="302" r:id="rId16"/>
    <p:sldId id="11088454"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0FF"/>
    <a:srgbClr val="ABE1FE"/>
    <a:srgbClr val="D4EFFC"/>
    <a:srgbClr val="BF95DF"/>
    <a:srgbClr val="FF6600"/>
    <a:srgbClr val="F0904E"/>
    <a:srgbClr val="FF6969"/>
    <a:srgbClr val="FA2C42"/>
    <a:srgbClr val="FDD7CF"/>
    <a:srgbClr val="F8A5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2" d="100"/>
          <a:sy n="52" d="100"/>
        </p:scale>
        <p:origin x="-510"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201EC-0100-4DD0-8FCA-E1E29D393369}" type="datetimeFigureOut">
              <a:rPr lang="en-US" smtClean="0"/>
              <a:t>15/04/2025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95BDD-F1EE-44EE-887D-04E298FFCEE0}" type="slidenum">
              <a:rPr lang="en-US" smtClean="0"/>
              <a:t>‹#›</a:t>
            </a:fld>
            <a:endParaRPr lang="en-US"/>
          </a:p>
        </p:txBody>
      </p:sp>
    </p:spTree>
    <p:extLst>
      <p:ext uri="{BB962C8B-B14F-4D97-AF65-F5344CB8AC3E}">
        <p14:creationId xmlns:p14="http://schemas.microsoft.com/office/powerpoint/2010/main" val="19120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4EFFC"/>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xmlns=""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xmlns=""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xmlns="" id="{05314B96-158E-4B09-A985-8D4507928627}"/>
              </a:ext>
            </a:extLst>
          </p:cNvPr>
          <p:cNvSpPr/>
          <p:nvPr userDrawn="1"/>
        </p:nvSpPr>
        <p:spPr>
          <a:xfrm flipH="1">
            <a:off x="4419291" y="10313"/>
            <a:ext cx="7811294" cy="625713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40BFB6"/>
          </a:solidFill>
          <a:ln>
            <a:solidFill>
              <a:srgbClr val="ABE1F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xmlns="" id="{610AF247-9183-45B2-98AF-A5740E56C7D9}"/>
              </a:ext>
            </a:extLst>
          </p:cNvPr>
          <p:cNvSpPr/>
          <p:nvPr userDrawn="1"/>
        </p:nvSpPr>
        <p:spPr>
          <a:xfrm flipH="1">
            <a:off x="4547056" y="-30326"/>
            <a:ext cx="7644934" cy="608822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15/04/2025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20541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1576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xmlns=""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xmlns=""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xmlns=""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xmlns=""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xmlns=""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xmlns=""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xmlns=""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xmlns=""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xmlns=""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xmlns=""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xmlns=""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xmlns="" id="{B1DF5C2F-4DF1-419C-8A9B-27DA7BFCB7FD}"/>
              </a:ext>
            </a:extLst>
          </p:cNvPr>
          <p:cNvGrpSpPr/>
          <p:nvPr userDrawn="1"/>
        </p:nvGrpSpPr>
        <p:grpSpPr>
          <a:xfrm>
            <a:off x="0" y="6096000"/>
            <a:ext cx="12192000" cy="762000"/>
            <a:chOff x="-25" y="1390650"/>
            <a:chExt cx="9144000" cy="3752700"/>
          </a:xfrm>
          <a:solidFill>
            <a:srgbClr val="ABE1FE"/>
          </a:solidFill>
        </p:grpSpPr>
        <p:sp>
          <p:nvSpPr>
            <p:cNvPr id="4" name="Google Shape;20;p3">
              <a:extLst>
                <a:ext uri="{FF2B5EF4-FFF2-40B4-BE49-F238E27FC236}">
                  <a16:creationId xmlns:a16="http://schemas.microsoft.com/office/drawing/2014/main" xmlns=""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xmlns=""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xmlns=""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xmlns=""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xmlns=""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xmlns=""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xmlns="" id="{B1DF5C2F-4DF1-419C-8A9B-27DA7BFCB7FD}"/>
              </a:ext>
            </a:extLst>
          </p:cNvPr>
          <p:cNvGrpSpPr/>
          <p:nvPr userDrawn="1"/>
        </p:nvGrpSpPr>
        <p:grpSpPr>
          <a:xfrm>
            <a:off x="0" y="6096000"/>
            <a:ext cx="12192000" cy="762000"/>
            <a:chOff x="-25" y="1390650"/>
            <a:chExt cx="9144000" cy="3752700"/>
          </a:xfrm>
          <a:solidFill>
            <a:srgbClr val="FC8419"/>
          </a:solidFill>
        </p:grpSpPr>
        <p:sp>
          <p:nvSpPr>
            <p:cNvPr id="4" name="Google Shape;20;p3">
              <a:extLst>
                <a:ext uri="{FF2B5EF4-FFF2-40B4-BE49-F238E27FC236}">
                  <a16:creationId xmlns:a16="http://schemas.microsoft.com/office/drawing/2014/main" xmlns=""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xmlns=""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xmlns=""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xmlns=""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xmlns=""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xmlns=""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xmlns=""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xmlns=""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xmlns=""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xmlns=""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xmlns=""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xmlns=""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xmlns=""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xmlns=""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2"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11.xml"/><Relationship Id="rId1" Type="http://schemas.openxmlformats.org/officeDocument/2006/relationships/audio" Target="file:///C:\Documents%20and%20Settings\Administrator\My%20Documents\di\ngay%20tet%20que%20em.mp3" TargetMode="Externa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inkFlow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9600" y="6019802"/>
            <a:ext cx="1219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Flower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9205" y="287339"/>
            <a:ext cx="571500" cy="59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FloralCorner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50800" y="52390"/>
            <a:ext cx="29718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Flower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80237" y="1009651"/>
            <a:ext cx="77046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FloralCorner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58751" y="5265741"/>
            <a:ext cx="14478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Flower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7328" y="188121"/>
            <a:ext cx="869949" cy="59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WordArt 9"/>
          <p:cNvSpPr>
            <a:spLocks noChangeArrowheads="1" noChangeShapeType="1" noTextEdit="1"/>
          </p:cNvSpPr>
          <p:nvPr/>
        </p:nvSpPr>
        <p:spPr bwMode="auto">
          <a:xfrm>
            <a:off x="2019868" y="3205018"/>
            <a:ext cx="9778433" cy="1164793"/>
          </a:xfrm>
          <a:prstGeom prst="rect">
            <a:avLst/>
          </a:prstGeom>
        </p:spPr>
        <p:txBody>
          <a:bodyPr wrap="none" fromWordArt="1">
            <a:prstTxWarp prst="textFadeUp">
              <a:avLst>
                <a:gd name="adj" fmla="val 0"/>
              </a:avLst>
            </a:prstTxWarp>
          </a:bodyPr>
          <a:lstStyle/>
          <a:p>
            <a:pPr algn="ctr" defTabSz="1219170" fontAlgn="base">
              <a:spcBef>
                <a:spcPct val="0"/>
              </a:spcBef>
              <a:spcAft>
                <a:spcPct val="0"/>
              </a:spcAft>
            </a:pPr>
            <a:r>
              <a:rPr lang="en-US" sz="3600" kern="10" dirty="0" err="1" smtClean="0">
                <a:ln w="28575">
                  <a:solidFill>
                    <a:srgbClr val="FF0000"/>
                  </a:solidFill>
                  <a:round/>
                  <a:headEnd/>
                  <a:tailEnd/>
                </a:ln>
                <a:solidFill>
                  <a:srgbClr val="FF0000"/>
                </a:solidFill>
                <a:latin typeface="Times New Roman"/>
                <a:cs typeface="Times New Roman"/>
              </a:rPr>
              <a:t>Ôn</a:t>
            </a:r>
            <a:r>
              <a:rPr lang="en-US" sz="3600" kern="10" dirty="0" smtClean="0">
                <a:ln w="28575">
                  <a:solidFill>
                    <a:srgbClr val="FF0000"/>
                  </a:solidFill>
                  <a:round/>
                  <a:headEnd/>
                  <a:tailEnd/>
                </a:ln>
                <a:solidFill>
                  <a:srgbClr val="FF0000"/>
                </a:solidFill>
                <a:latin typeface="Times New Roman"/>
                <a:cs typeface="Times New Roman"/>
              </a:rPr>
              <a:t> </a:t>
            </a:r>
            <a:r>
              <a:rPr lang="en-US" sz="3600" kern="10" dirty="0" err="1" smtClean="0">
                <a:ln w="28575">
                  <a:solidFill>
                    <a:srgbClr val="FF0000"/>
                  </a:solidFill>
                  <a:round/>
                  <a:headEnd/>
                  <a:tailEnd/>
                </a:ln>
                <a:solidFill>
                  <a:srgbClr val="FF0000"/>
                </a:solidFill>
                <a:latin typeface="Times New Roman"/>
                <a:cs typeface="Times New Roman"/>
              </a:rPr>
              <a:t>tập</a:t>
            </a:r>
            <a:r>
              <a:rPr lang="en-US" sz="3600" kern="10" dirty="0" smtClean="0">
                <a:ln w="28575">
                  <a:solidFill>
                    <a:srgbClr val="FF0000"/>
                  </a:solidFill>
                  <a:round/>
                  <a:headEnd/>
                  <a:tailEnd/>
                </a:ln>
                <a:solidFill>
                  <a:srgbClr val="FF0000"/>
                </a:solidFill>
                <a:latin typeface="Times New Roman"/>
                <a:cs typeface="Times New Roman"/>
              </a:rPr>
              <a:t> </a:t>
            </a:r>
            <a:r>
              <a:rPr lang="en-US" sz="3600" kern="10" dirty="0" err="1" smtClean="0">
                <a:ln w="28575">
                  <a:solidFill>
                    <a:srgbClr val="FF0000"/>
                  </a:solidFill>
                  <a:round/>
                  <a:headEnd/>
                  <a:tailEnd/>
                </a:ln>
                <a:solidFill>
                  <a:srgbClr val="FF0000"/>
                </a:solidFill>
                <a:latin typeface="Times New Roman"/>
                <a:cs typeface="Times New Roman"/>
              </a:rPr>
              <a:t>chủ</a:t>
            </a:r>
            <a:r>
              <a:rPr lang="en-US" sz="3600" kern="10" dirty="0" smtClean="0">
                <a:ln w="28575">
                  <a:solidFill>
                    <a:srgbClr val="FF0000"/>
                  </a:solidFill>
                  <a:round/>
                  <a:headEnd/>
                  <a:tailEnd/>
                </a:ln>
                <a:solidFill>
                  <a:srgbClr val="FF0000"/>
                </a:solidFill>
                <a:latin typeface="Times New Roman"/>
                <a:cs typeface="Times New Roman"/>
              </a:rPr>
              <a:t> </a:t>
            </a:r>
            <a:r>
              <a:rPr lang="en-US" sz="3600" kern="10" dirty="0" err="1" smtClean="0">
                <a:ln w="28575">
                  <a:solidFill>
                    <a:srgbClr val="FF0000"/>
                  </a:solidFill>
                  <a:round/>
                  <a:headEnd/>
                  <a:tailEnd/>
                </a:ln>
                <a:solidFill>
                  <a:srgbClr val="FF0000"/>
                </a:solidFill>
                <a:latin typeface="Times New Roman"/>
                <a:cs typeface="Times New Roman"/>
              </a:rPr>
              <a:t>đề</a:t>
            </a:r>
            <a:r>
              <a:rPr lang="en-US" sz="3600" kern="10" dirty="0" smtClean="0">
                <a:ln w="28575">
                  <a:solidFill>
                    <a:srgbClr val="FF0000"/>
                  </a:solidFill>
                  <a:round/>
                  <a:headEnd/>
                  <a:tailEnd/>
                </a:ln>
                <a:solidFill>
                  <a:srgbClr val="FF0000"/>
                </a:solidFill>
                <a:latin typeface="Times New Roman"/>
                <a:cs typeface="Times New Roman"/>
              </a:rPr>
              <a:t>: </a:t>
            </a:r>
            <a:r>
              <a:rPr lang="en-US" sz="3600" kern="10" dirty="0" err="1" smtClean="0">
                <a:ln w="28575">
                  <a:solidFill>
                    <a:srgbClr val="FF0000"/>
                  </a:solidFill>
                  <a:round/>
                  <a:headEnd/>
                  <a:tailEnd/>
                </a:ln>
                <a:solidFill>
                  <a:srgbClr val="FF0000"/>
                </a:solidFill>
                <a:latin typeface="Times New Roman"/>
                <a:cs typeface="Times New Roman"/>
              </a:rPr>
              <a:t>Trái</a:t>
            </a:r>
            <a:r>
              <a:rPr lang="en-US" sz="3600" kern="10" dirty="0" smtClean="0">
                <a:ln w="28575">
                  <a:solidFill>
                    <a:srgbClr val="FF0000"/>
                  </a:solidFill>
                  <a:round/>
                  <a:headEnd/>
                  <a:tailEnd/>
                </a:ln>
                <a:solidFill>
                  <a:srgbClr val="FF0000"/>
                </a:solidFill>
                <a:latin typeface="Times New Roman"/>
                <a:cs typeface="Times New Roman"/>
              </a:rPr>
              <a:t> </a:t>
            </a:r>
            <a:r>
              <a:rPr lang="en-US" sz="3600" kern="10" dirty="0" err="1" smtClean="0">
                <a:ln w="28575">
                  <a:solidFill>
                    <a:srgbClr val="FF0000"/>
                  </a:solidFill>
                  <a:round/>
                  <a:headEnd/>
                  <a:tailEnd/>
                </a:ln>
                <a:solidFill>
                  <a:srgbClr val="FF0000"/>
                </a:solidFill>
                <a:latin typeface="Times New Roman"/>
                <a:cs typeface="Times New Roman"/>
              </a:rPr>
              <a:t>đất</a:t>
            </a:r>
            <a:r>
              <a:rPr lang="en-US" sz="3600" kern="10" dirty="0" smtClean="0">
                <a:ln w="28575">
                  <a:solidFill>
                    <a:srgbClr val="FF0000"/>
                  </a:solidFill>
                  <a:round/>
                  <a:headEnd/>
                  <a:tailEnd/>
                </a:ln>
                <a:solidFill>
                  <a:srgbClr val="FF0000"/>
                </a:solidFill>
                <a:latin typeface="Times New Roman"/>
                <a:cs typeface="Times New Roman"/>
              </a:rPr>
              <a:t> </a:t>
            </a:r>
            <a:r>
              <a:rPr lang="en-US" sz="3600" kern="10" dirty="0" err="1" smtClean="0">
                <a:ln w="28575">
                  <a:solidFill>
                    <a:srgbClr val="FF0000"/>
                  </a:solidFill>
                  <a:round/>
                  <a:headEnd/>
                  <a:tailEnd/>
                </a:ln>
                <a:solidFill>
                  <a:srgbClr val="FF0000"/>
                </a:solidFill>
                <a:latin typeface="Times New Roman"/>
                <a:cs typeface="Times New Roman"/>
              </a:rPr>
              <a:t>và</a:t>
            </a:r>
            <a:r>
              <a:rPr lang="en-US" sz="3600" kern="10" dirty="0" smtClean="0">
                <a:ln w="28575">
                  <a:solidFill>
                    <a:srgbClr val="FF0000"/>
                  </a:solidFill>
                  <a:round/>
                  <a:headEnd/>
                  <a:tailEnd/>
                </a:ln>
                <a:solidFill>
                  <a:srgbClr val="FF0000"/>
                </a:solidFill>
                <a:latin typeface="Times New Roman"/>
                <a:cs typeface="Times New Roman"/>
              </a:rPr>
              <a:t> </a:t>
            </a:r>
            <a:r>
              <a:rPr lang="en-US" sz="3600" kern="10" dirty="0" err="1" smtClean="0">
                <a:ln w="28575">
                  <a:solidFill>
                    <a:srgbClr val="FF0000"/>
                  </a:solidFill>
                  <a:round/>
                  <a:headEnd/>
                  <a:tailEnd/>
                </a:ln>
                <a:solidFill>
                  <a:srgbClr val="FF0000"/>
                </a:solidFill>
                <a:latin typeface="Times New Roman"/>
                <a:cs typeface="Times New Roman"/>
              </a:rPr>
              <a:t>bầu</a:t>
            </a:r>
            <a:r>
              <a:rPr lang="en-US" sz="3600" kern="10" dirty="0" smtClean="0">
                <a:ln w="28575">
                  <a:solidFill>
                    <a:srgbClr val="FF0000"/>
                  </a:solidFill>
                  <a:round/>
                  <a:headEnd/>
                  <a:tailEnd/>
                </a:ln>
                <a:solidFill>
                  <a:srgbClr val="FF0000"/>
                </a:solidFill>
                <a:latin typeface="Times New Roman"/>
                <a:cs typeface="Times New Roman"/>
              </a:rPr>
              <a:t> </a:t>
            </a:r>
            <a:r>
              <a:rPr lang="en-US" sz="3600" kern="10" dirty="0" err="1" smtClean="0">
                <a:ln w="28575">
                  <a:solidFill>
                    <a:srgbClr val="FF0000"/>
                  </a:solidFill>
                  <a:round/>
                  <a:headEnd/>
                  <a:tailEnd/>
                </a:ln>
                <a:solidFill>
                  <a:srgbClr val="FF0000"/>
                </a:solidFill>
                <a:latin typeface="Times New Roman"/>
                <a:cs typeface="Times New Roman"/>
              </a:rPr>
              <a:t>trời</a:t>
            </a:r>
            <a:r>
              <a:rPr lang="en-US" sz="3600" kern="10" dirty="0" smtClean="0">
                <a:ln w="28575">
                  <a:solidFill>
                    <a:srgbClr val="FF0000"/>
                  </a:solidFill>
                  <a:round/>
                  <a:headEnd/>
                  <a:tailEnd/>
                </a:ln>
                <a:solidFill>
                  <a:srgbClr val="FF0000"/>
                </a:solidFill>
                <a:latin typeface="Times New Roman"/>
                <a:cs typeface="Times New Roman"/>
              </a:rPr>
              <a:t> ( </a:t>
            </a:r>
            <a:r>
              <a:rPr lang="en-US" sz="3600" kern="10" dirty="0" err="1" smtClean="0">
                <a:ln w="28575">
                  <a:solidFill>
                    <a:srgbClr val="FF0000"/>
                  </a:solidFill>
                  <a:round/>
                  <a:headEnd/>
                  <a:tailEnd/>
                </a:ln>
                <a:solidFill>
                  <a:srgbClr val="FF0000"/>
                </a:solidFill>
                <a:latin typeface="Times New Roman"/>
                <a:cs typeface="Times New Roman"/>
              </a:rPr>
              <a:t>Tiết</a:t>
            </a:r>
            <a:r>
              <a:rPr lang="en-US" sz="3600" kern="10" dirty="0" smtClean="0">
                <a:ln w="28575">
                  <a:solidFill>
                    <a:srgbClr val="FF0000"/>
                  </a:solidFill>
                  <a:round/>
                  <a:headEnd/>
                  <a:tailEnd/>
                </a:ln>
                <a:solidFill>
                  <a:srgbClr val="FF0000"/>
                </a:solidFill>
                <a:latin typeface="Times New Roman"/>
                <a:cs typeface="Times New Roman"/>
              </a:rPr>
              <a:t> 1)</a:t>
            </a:r>
            <a:endParaRPr lang="en-US" sz="3600" kern="10" dirty="0">
              <a:ln w="28575">
                <a:solidFill>
                  <a:srgbClr val="FF0000"/>
                </a:solidFill>
                <a:round/>
                <a:headEnd/>
                <a:tailEnd/>
              </a:ln>
              <a:solidFill>
                <a:srgbClr val="FF0000"/>
              </a:solidFill>
              <a:latin typeface="Times New Roman"/>
              <a:cs typeface="Times New Roman"/>
            </a:endParaRPr>
          </a:p>
        </p:txBody>
      </p:sp>
      <p:sp>
        <p:nvSpPr>
          <p:cNvPr id="2058" name="WordArt 13"/>
          <p:cNvSpPr>
            <a:spLocks noChangeArrowheads="1" noChangeShapeType="1" noTextEdit="1"/>
          </p:cNvSpPr>
          <p:nvPr/>
        </p:nvSpPr>
        <p:spPr bwMode="auto">
          <a:xfrm>
            <a:off x="3638548" y="1392243"/>
            <a:ext cx="4813301" cy="679448"/>
          </a:xfrm>
          <a:prstGeom prst="rect">
            <a:avLst/>
          </a:prstGeom>
        </p:spPr>
        <p:txBody>
          <a:bodyPr wrap="none" fromWordArt="1">
            <a:prstTxWarp prst="textFadeUp">
              <a:avLst>
                <a:gd name="adj" fmla="val 0"/>
              </a:avLst>
            </a:prstTxWarp>
          </a:bodyPr>
          <a:lstStyle/>
          <a:p>
            <a:pPr algn="ctr" defTabSz="1219170" fontAlgn="base">
              <a:spcBef>
                <a:spcPct val="0"/>
              </a:spcBef>
              <a:spcAft>
                <a:spcPct val="0"/>
              </a:spcAft>
            </a:pPr>
            <a:r>
              <a:rPr lang="vi-VN" sz="3600" kern="10" dirty="0">
                <a:ln w="12700">
                  <a:solidFill>
                    <a:srgbClr val="0000FF"/>
                  </a:solidFill>
                  <a:round/>
                  <a:headEnd/>
                  <a:tailEnd/>
                </a:ln>
                <a:solidFill>
                  <a:srgbClr val="00FFFF"/>
                </a:solidFill>
                <a:latin typeface="Times New Roman"/>
                <a:cs typeface="Times New Roman"/>
              </a:rPr>
              <a:t>Môn : </a:t>
            </a:r>
            <a:r>
              <a:rPr lang="en-US" sz="3600" kern="10" dirty="0" err="1" smtClean="0">
                <a:ln w="12700">
                  <a:solidFill>
                    <a:srgbClr val="0000FF"/>
                  </a:solidFill>
                  <a:round/>
                  <a:headEnd/>
                  <a:tailEnd/>
                </a:ln>
                <a:solidFill>
                  <a:srgbClr val="00FFFF"/>
                </a:solidFill>
                <a:latin typeface="Times New Roman"/>
                <a:cs typeface="Times New Roman"/>
              </a:rPr>
              <a:t>Tự</a:t>
            </a:r>
            <a:r>
              <a:rPr lang="en-US" sz="3600" kern="10" dirty="0" smtClean="0">
                <a:ln w="12700">
                  <a:solidFill>
                    <a:srgbClr val="0000FF"/>
                  </a:solidFill>
                  <a:round/>
                  <a:headEnd/>
                  <a:tailEnd/>
                </a:ln>
                <a:solidFill>
                  <a:srgbClr val="00FFFF"/>
                </a:solidFill>
                <a:latin typeface="Times New Roman"/>
                <a:cs typeface="Times New Roman"/>
              </a:rPr>
              <a:t> </a:t>
            </a:r>
            <a:r>
              <a:rPr lang="en-US" sz="3600" kern="10" dirty="0" err="1" smtClean="0">
                <a:ln w="12700">
                  <a:solidFill>
                    <a:srgbClr val="0000FF"/>
                  </a:solidFill>
                  <a:round/>
                  <a:headEnd/>
                  <a:tailEnd/>
                </a:ln>
                <a:solidFill>
                  <a:srgbClr val="00FFFF"/>
                </a:solidFill>
                <a:latin typeface="Times New Roman"/>
                <a:cs typeface="Times New Roman"/>
              </a:rPr>
              <a:t>nhiên</a:t>
            </a:r>
            <a:r>
              <a:rPr lang="en-US" sz="3600" kern="10" dirty="0" smtClean="0">
                <a:ln w="12700">
                  <a:solidFill>
                    <a:srgbClr val="0000FF"/>
                  </a:solidFill>
                  <a:round/>
                  <a:headEnd/>
                  <a:tailEnd/>
                </a:ln>
                <a:solidFill>
                  <a:srgbClr val="00FFFF"/>
                </a:solidFill>
                <a:latin typeface="Times New Roman"/>
                <a:cs typeface="Times New Roman"/>
              </a:rPr>
              <a:t> </a:t>
            </a:r>
            <a:r>
              <a:rPr lang="en-US" sz="3600" kern="10" dirty="0" err="1" smtClean="0">
                <a:ln w="12700">
                  <a:solidFill>
                    <a:srgbClr val="0000FF"/>
                  </a:solidFill>
                  <a:round/>
                  <a:headEnd/>
                  <a:tailEnd/>
                </a:ln>
                <a:solidFill>
                  <a:srgbClr val="00FFFF"/>
                </a:solidFill>
                <a:latin typeface="Times New Roman"/>
                <a:cs typeface="Times New Roman"/>
              </a:rPr>
              <a:t>và</a:t>
            </a:r>
            <a:r>
              <a:rPr lang="en-US" sz="3600" kern="10" dirty="0" smtClean="0">
                <a:ln w="12700">
                  <a:solidFill>
                    <a:srgbClr val="0000FF"/>
                  </a:solidFill>
                  <a:round/>
                  <a:headEnd/>
                  <a:tailEnd/>
                </a:ln>
                <a:solidFill>
                  <a:srgbClr val="00FFFF"/>
                </a:solidFill>
                <a:latin typeface="Times New Roman"/>
                <a:cs typeface="Times New Roman"/>
              </a:rPr>
              <a:t> </a:t>
            </a:r>
            <a:r>
              <a:rPr lang="en-US" sz="3600" kern="10" dirty="0" err="1" smtClean="0">
                <a:ln w="12700">
                  <a:solidFill>
                    <a:srgbClr val="0000FF"/>
                  </a:solidFill>
                  <a:round/>
                  <a:headEnd/>
                  <a:tailEnd/>
                </a:ln>
                <a:solidFill>
                  <a:srgbClr val="00FFFF"/>
                </a:solidFill>
                <a:latin typeface="Times New Roman"/>
                <a:cs typeface="Times New Roman"/>
              </a:rPr>
              <a:t>xã</a:t>
            </a:r>
            <a:r>
              <a:rPr lang="en-US" sz="3600" kern="10" dirty="0" smtClean="0">
                <a:ln w="12700">
                  <a:solidFill>
                    <a:srgbClr val="0000FF"/>
                  </a:solidFill>
                  <a:round/>
                  <a:headEnd/>
                  <a:tailEnd/>
                </a:ln>
                <a:solidFill>
                  <a:srgbClr val="00FFFF"/>
                </a:solidFill>
                <a:latin typeface="Times New Roman"/>
                <a:cs typeface="Times New Roman"/>
              </a:rPr>
              <a:t> </a:t>
            </a:r>
            <a:r>
              <a:rPr lang="en-US" sz="3600" kern="10" dirty="0" err="1" smtClean="0">
                <a:ln w="12700">
                  <a:solidFill>
                    <a:srgbClr val="0000FF"/>
                  </a:solidFill>
                  <a:round/>
                  <a:headEnd/>
                  <a:tailEnd/>
                </a:ln>
                <a:solidFill>
                  <a:srgbClr val="00FFFF"/>
                </a:solidFill>
                <a:latin typeface="Times New Roman"/>
                <a:cs typeface="Times New Roman"/>
              </a:rPr>
              <a:t>hội</a:t>
            </a:r>
            <a:endParaRPr lang="en-US" sz="3600" kern="10" dirty="0">
              <a:ln w="12700">
                <a:solidFill>
                  <a:srgbClr val="0000FF"/>
                </a:solidFill>
                <a:round/>
                <a:headEnd/>
                <a:tailEnd/>
              </a:ln>
              <a:solidFill>
                <a:srgbClr val="00FFFF"/>
              </a:solidFill>
              <a:latin typeface="Times New Roman"/>
              <a:cs typeface="Times New Roman"/>
            </a:endParaRPr>
          </a:p>
        </p:txBody>
      </p:sp>
      <p:sp>
        <p:nvSpPr>
          <p:cNvPr id="2059" name="WordArt 14"/>
          <p:cNvSpPr>
            <a:spLocks noChangeArrowheads="1" noChangeShapeType="1" noTextEdit="1"/>
          </p:cNvSpPr>
          <p:nvPr/>
        </p:nvSpPr>
        <p:spPr bwMode="auto">
          <a:xfrm>
            <a:off x="223009" y="3445164"/>
            <a:ext cx="1562100" cy="886691"/>
          </a:xfrm>
          <a:prstGeom prst="rect">
            <a:avLst/>
          </a:prstGeom>
        </p:spPr>
        <p:txBody>
          <a:bodyPr wrap="none" fromWordArt="1">
            <a:prstTxWarp prst="textFadeUp">
              <a:avLst>
                <a:gd name="adj" fmla="val 0"/>
              </a:avLst>
            </a:prstTxWarp>
          </a:bodyPr>
          <a:lstStyle/>
          <a:p>
            <a:pPr algn="ctr" defTabSz="1219170" fontAlgn="base">
              <a:spcBef>
                <a:spcPct val="0"/>
              </a:spcBef>
              <a:spcAft>
                <a:spcPct val="0"/>
              </a:spcAft>
            </a:pPr>
            <a:r>
              <a:rPr lang="en-US" sz="3200" kern="10" dirty="0" err="1" smtClean="0">
                <a:ln w="12700">
                  <a:solidFill>
                    <a:srgbClr val="00FF00"/>
                  </a:solidFill>
                  <a:round/>
                  <a:headEnd/>
                  <a:tailEnd/>
                </a:ln>
                <a:solidFill>
                  <a:srgbClr val="0000FF"/>
                </a:solidFill>
                <a:latin typeface="Times New Roman"/>
                <a:cs typeface="Times New Roman"/>
              </a:rPr>
              <a:t>Bài</a:t>
            </a:r>
            <a:r>
              <a:rPr lang="en-US" sz="3200" kern="10" dirty="0" smtClean="0">
                <a:ln w="12700">
                  <a:solidFill>
                    <a:srgbClr val="00FF00"/>
                  </a:solidFill>
                  <a:round/>
                  <a:headEnd/>
                  <a:tailEnd/>
                </a:ln>
                <a:solidFill>
                  <a:srgbClr val="0000FF"/>
                </a:solidFill>
                <a:latin typeface="Times New Roman"/>
                <a:cs typeface="Times New Roman"/>
              </a:rPr>
              <a:t> 31:</a:t>
            </a:r>
            <a:endParaRPr lang="en-US" sz="3200" kern="10" dirty="0">
              <a:ln w="12700">
                <a:solidFill>
                  <a:srgbClr val="00FF00"/>
                </a:solidFill>
                <a:round/>
                <a:headEnd/>
                <a:tailEnd/>
              </a:ln>
              <a:solidFill>
                <a:srgbClr val="0000FF"/>
              </a:solidFill>
              <a:latin typeface="Times New Roman"/>
              <a:cs typeface="Times New Roman"/>
            </a:endParaRPr>
          </a:p>
        </p:txBody>
      </p:sp>
      <p:pic>
        <p:nvPicPr>
          <p:cNvPr id="16395" name="ngay tet que em.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0971518" y="757240"/>
            <a:ext cx="2815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WordArt 16"/>
          <p:cNvSpPr>
            <a:spLocks noChangeArrowheads="1" noChangeShapeType="1" noTextEdit="1"/>
          </p:cNvSpPr>
          <p:nvPr/>
        </p:nvSpPr>
        <p:spPr bwMode="auto">
          <a:xfrm>
            <a:off x="4521199" y="2400967"/>
            <a:ext cx="3048000" cy="565151"/>
          </a:xfrm>
          <a:prstGeom prst="rect">
            <a:avLst/>
          </a:prstGeom>
        </p:spPr>
        <p:txBody>
          <a:bodyPr wrap="none" fromWordArt="1">
            <a:prstTxWarp prst="textFadeUp">
              <a:avLst>
                <a:gd name="adj" fmla="val 0"/>
              </a:avLst>
            </a:prstTxWarp>
          </a:bodyPr>
          <a:lstStyle/>
          <a:p>
            <a:pPr algn="ctr" defTabSz="1219170" fontAlgn="base">
              <a:spcBef>
                <a:spcPct val="0"/>
              </a:spcBef>
              <a:spcAft>
                <a:spcPct val="0"/>
              </a:spcAft>
            </a:pPr>
            <a:r>
              <a:rPr lang="en-US" sz="3200" kern="10" dirty="0" err="1">
                <a:ln w="12700">
                  <a:solidFill>
                    <a:srgbClr val="0000FF"/>
                  </a:solidFill>
                  <a:round/>
                  <a:headEnd/>
                  <a:tailEnd/>
                </a:ln>
                <a:solidFill>
                  <a:srgbClr val="FF0000"/>
                </a:solidFill>
                <a:latin typeface="Times New Roman"/>
                <a:cs typeface="Times New Roman"/>
              </a:rPr>
              <a:t>Lớp</a:t>
            </a:r>
            <a:r>
              <a:rPr lang="en-US" sz="3200" kern="10" dirty="0">
                <a:ln w="12700">
                  <a:solidFill>
                    <a:srgbClr val="0000FF"/>
                  </a:solidFill>
                  <a:round/>
                  <a:headEnd/>
                  <a:tailEnd/>
                </a:ln>
                <a:solidFill>
                  <a:srgbClr val="FF0000"/>
                </a:solidFill>
                <a:latin typeface="Times New Roman"/>
                <a:cs typeface="Times New Roman"/>
              </a:rPr>
              <a:t>: </a:t>
            </a:r>
            <a:r>
              <a:rPr lang="en-US" sz="3200" kern="10" dirty="0" smtClean="0">
                <a:ln w="12700">
                  <a:solidFill>
                    <a:srgbClr val="0000FF"/>
                  </a:solidFill>
                  <a:round/>
                  <a:headEnd/>
                  <a:tailEnd/>
                </a:ln>
                <a:solidFill>
                  <a:srgbClr val="FF0000"/>
                </a:solidFill>
                <a:latin typeface="Times New Roman"/>
                <a:cs typeface="Times New Roman"/>
              </a:rPr>
              <a:t>2</a:t>
            </a:r>
            <a:endParaRPr lang="en-US" sz="3200" kern="10" dirty="0">
              <a:ln w="12700">
                <a:solidFill>
                  <a:srgbClr val="0000FF"/>
                </a:solidFill>
                <a:round/>
                <a:headEnd/>
                <a:tailEnd/>
              </a:ln>
              <a:solidFill>
                <a:srgbClr val="FF0000"/>
              </a:solidFill>
              <a:latin typeface="Times New Roman"/>
              <a:cs typeface="Times New Roman"/>
            </a:endParaRPr>
          </a:p>
        </p:txBody>
      </p:sp>
      <p:sp>
        <p:nvSpPr>
          <p:cNvPr id="2062" name="WordArt 17"/>
          <p:cNvSpPr>
            <a:spLocks noChangeArrowheads="1" noChangeShapeType="1" noTextEdit="1"/>
          </p:cNvSpPr>
          <p:nvPr/>
        </p:nvSpPr>
        <p:spPr bwMode="auto">
          <a:xfrm>
            <a:off x="2343055" y="457275"/>
            <a:ext cx="7950389" cy="788987"/>
          </a:xfrm>
          <a:prstGeom prst="rect">
            <a:avLst/>
          </a:prstGeom>
        </p:spPr>
        <p:txBody>
          <a:bodyPr wrap="none" fromWordArt="1">
            <a:prstTxWarp prst="textFadeUp">
              <a:avLst>
                <a:gd name="adj" fmla="val 0"/>
              </a:avLst>
            </a:prstTxWarp>
          </a:bodyPr>
          <a:lstStyle/>
          <a:p>
            <a:pPr algn="ctr" defTabSz="1219170" fontAlgn="base">
              <a:spcBef>
                <a:spcPct val="0"/>
              </a:spcBef>
              <a:spcAft>
                <a:spcPct val="0"/>
              </a:spcAft>
            </a:pPr>
            <a:r>
              <a:rPr lang="en-US" sz="3600" kern="10" dirty="0">
                <a:ln w="9525">
                  <a:solidFill>
                    <a:srgbClr val="FF0000"/>
                  </a:solidFill>
                  <a:round/>
                  <a:headEnd/>
                  <a:tailEnd/>
                </a:ln>
                <a:solidFill>
                  <a:srgbClr val="0000FF"/>
                </a:solidFill>
                <a:latin typeface="Times New Roman"/>
                <a:cs typeface="Times New Roman"/>
              </a:rPr>
              <a:t>TRƯỜNG TIỂU HỌC HÒA NGHĨA</a:t>
            </a:r>
          </a:p>
        </p:txBody>
      </p:sp>
      <p:sp>
        <p:nvSpPr>
          <p:cNvPr id="2" name="TextBox 1"/>
          <p:cNvSpPr txBox="1"/>
          <p:nvPr/>
        </p:nvSpPr>
        <p:spPr>
          <a:xfrm>
            <a:off x="1616365" y="4738183"/>
            <a:ext cx="9153236" cy="748988"/>
          </a:xfrm>
          <a:prstGeom prst="rect">
            <a:avLst/>
          </a:prstGeom>
          <a:noFill/>
        </p:spPr>
        <p:txBody>
          <a:bodyPr wrap="square" rtlCol="0">
            <a:spAutoFit/>
          </a:bodyPr>
          <a:lstStyle/>
          <a:p>
            <a:pPr algn="ctr" defTabSz="1219170" fontAlgn="base">
              <a:spcBef>
                <a:spcPct val="0"/>
              </a:spcBef>
              <a:spcAft>
                <a:spcPct val="0"/>
              </a:spcAft>
            </a:pPr>
            <a:r>
              <a:rPr lang="en-US" sz="4267" b="1" i="1" dirty="0">
                <a:solidFill>
                  <a:srgbClr val="660033"/>
                </a:solidFill>
                <a:latin typeface="Times New Roman" pitchFamily="18" charset="0"/>
                <a:cs typeface="Times New Roman" pitchFamily="18" charset="0"/>
              </a:rPr>
              <a:t>GV: </a:t>
            </a:r>
            <a:r>
              <a:rPr lang="en-US" sz="4267" b="1" i="1" dirty="0" err="1" smtClean="0">
                <a:solidFill>
                  <a:srgbClr val="660033"/>
                </a:solidFill>
                <a:latin typeface="Times New Roman" pitchFamily="18" charset="0"/>
                <a:cs typeface="Times New Roman" pitchFamily="18" charset="0"/>
              </a:rPr>
              <a:t>Vũ</a:t>
            </a:r>
            <a:r>
              <a:rPr lang="en-US" sz="4267" b="1" i="1" dirty="0" smtClean="0">
                <a:solidFill>
                  <a:srgbClr val="660033"/>
                </a:solidFill>
                <a:latin typeface="Times New Roman" pitchFamily="18" charset="0"/>
                <a:cs typeface="Times New Roman" pitchFamily="18" charset="0"/>
              </a:rPr>
              <a:t> </a:t>
            </a:r>
            <a:r>
              <a:rPr lang="en-US" sz="4267" b="1" i="1" dirty="0" err="1" smtClean="0">
                <a:solidFill>
                  <a:srgbClr val="660033"/>
                </a:solidFill>
                <a:latin typeface="Times New Roman" pitchFamily="18" charset="0"/>
                <a:cs typeface="Times New Roman" pitchFamily="18" charset="0"/>
              </a:rPr>
              <a:t>Thị</a:t>
            </a:r>
            <a:r>
              <a:rPr lang="en-US" sz="4267" b="1" i="1" dirty="0" smtClean="0">
                <a:solidFill>
                  <a:srgbClr val="660033"/>
                </a:solidFill>
                <a:latin typeface="Times New Roman" pitchFamily="18" charset="0"/>
                <a:cs typeface="Times New Roman" pitchFamily="18" charset="0"/>
              </a:rPr>
              <a:t> </a:t>
            </a:r>
            <a:r>
              <a:rPr lang="en-US" sz="4267" b="1" i="1" dirty="0" err="1" smtClean="0">
                <a:solidFill>
                  <a:srgbClr val="660033"/>
                </a:solidFill>
                <a:latin typeface="Times New Roman" pitchFamily="18" charset="0"/>
                <a:cs typeface="Times New Roman" pitchFamily="18" charset="0"/>
              </a:rPr>
              <a:t>Ngọc</a:t>
            </a:r>
            <a:endParaRPr lang="en-US" sz="4267" b="1" i="1" dirty="0">
              <a:solidFill>
                <a:srgbClr val="660033"/>
              </a:solidFill>
              <a:latin typeface="Times New Roman" pitchFamily="18" charset="0"/>
              <a:cs typeface="Times New Roman" pitchFamily="18" charset="0"/>
            </a:endParaRPr>
          </a:p>
        </p:txBody>
      </p:sp>
    </p:spTree>
    <p:extLst>
      <p:ext uri="{BB962C8B-B14F-4D97-AF65-F5344CB8AC3E}">
        <p14:creationId xmlns:p14="http://schemas.microsoft.com/office/powerpoint/2010/main" val="3566896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39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16395"/>
                                        </p:tgtEl>
                                      </p:cBhvr>
                                    </p:cmd>
                                  </p:childTnLst>
                                </p:cTn>
                              </p:par>
                            </p:childTnLst>
                          </p:cTn>
                        </p:par>
                      </p:childTnLst>
                    </p:cTn>
                  </p:par>
                </p:childTnLst>
              </p:cTn>
              <p:nextCondLst>
                <p:cond evt="onClick" delay="0">
                  <p:tgtEl>
                    <p:spTgt spid="16395"/>
                  </p:tgtEl>
                </p:cond>
              </p:nextCondLst>
            </p:seq>
            <p:audio>
              <p:cMediaNode vol="80000">
                <p:cTn id="7" fill="hold" display="0">
                  <p:stCondLst>
                    <p:cond delay="indefinite"/>
                  </p:stCondLst>
                  <p:endCondLst>
                    <p:cond evt="onStopAudio" delay="0">
                      <p:tgtEl>
                        <p:sldTgt/>
                      </p:tgtEl>
                    </p:cond>
                  </p:endCondLst>
                </p:cTn>
                <p:tgtEl>
                  <p:spTgt spid="1639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B52971A-DFC2-4435-B506-897DCF2391F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8652" y="372138"/>
            <a:ext cx="12183348" cy="6272547"/>
          </a:xfrm>
          <a:prstGeom prst="rect">
            <a:avLst/>
          </a:prstGeom>
        </p:spPr>
      </p:pic>
    </p:spTree>
    <p:extLst>
      <p:ext uri="{BB962C8B-B14F-4D97-AF65-F5344CB8AC3E}">
        <p14:creationId xmlns:p14="http://schemas.microsoft.com/office/powerpoint/2010/main" val="410549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45245" y="0"/>
            <a:ext cx="7446755" cy="1200329"/>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 Làm và trưng bày bộ sưu tập “Các mùa ở địa phương em”. </a:t>
            </a:r>
            <a:endParaRPr lang="vi-VN" sz="36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2EAAAF13-C9BD-45EB-B0BE-827EC1A34256}"/>
              </a:ext>
            </a:extLst>
          </p:cNvPr>
          <p:cNvPicPr>
            <a:picLocks noChangeAspect="1"/>
          </p:cNvPicPr>
          <p:nvPr/>
        </p:nvPicPr>
        <p:blipFill>
          <a:blip r:embed="rId2"/>
          <a:stretch>
            <a:fillRect/>
          </a:stretch>
        </p:blipFill>
        <p:spPr>
          <a:xfrm>
            <a:off x="2495376" y="1200329"/>
            <a:ext cx="8090152" cy="5708471"/>
          </a:xfrm>
          <a:prstGeom prst="rect">
            <a:avLst/>
          </a:prstGeom>
        </p:spPr>
      </p:pic>
    </p:spTree>
    <p:extLst>
      <p:ext uri="{BB962C8B-B14F-4D97-AF65-F5344CB8AC3E}">
        <p14:creationId xmlns:p14="http://schemas.microsoft.com/office/powerpoint/2010/main" val="269433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48E550E-F029-49AB-B7D1-9442994113AD}"/>
              </a:ext>
            </a:extLst>
          </p:cNvPr>
          <p:cNvSpPr txBox="1"/>
          <p:nvPr/>
        </p:nvSpPr>
        <p:spPr>
          <a:xfrm>
            <a:off x="108065" y="1308619"/>
            <a:ext cx="3964299" cy="1323439"/>
          </a:xfrm>
          <a:prstGeom prst="rect">
            <a:avLst/>
          </a:prstGeom>
          <a:noFill/>
        </p:spPr>
        <p:txBody>
          <a:bodyPr wrap="square" rtlCol="0">
            <a:spAutoFit/>
          </a:bodyPr>
          <a:lstStyle/>
          <a:p>
            <a:pPr algn="ctr"/>
            <a:r>
              <a:rPr lang="vi-VN" sz="8000" b="1">
                <a:solidFill>
                  <a:schemeClr val="bg1"/>
                </a:solidFill>
                <a:latin typeface="+mj-lt"/>
              </a:rPr>
              <a:t>BÀI </a:t>
            </a:r>
            <a:r>
              <a:rPr lang="en-US" sz="8000" b="1">
                <a:solidFill>
                  <a:schemeClr val="bg1"/>
                </a:solidFill>
                <a:latin typeface="+mj-lt"/>
              </a:rPr>
              <a:t>31</a:t>
            </a:r>
            <a:endParaRPr lang="vi-VN" sz="8000" b="1" dirty="0">
              <a:solidFill>
                <a:schemeClr val="bg1"/>
              </a:solidFill>
              <a:latin typeface="+mj-lt"/>
            </a:endParaRPr>
          </a:p>
        </p:txBody>
      </p:sp>
      <p:sp>
        <p:nvSpPr>
          <p:cNvPr id="8" name="TextBox 7">
            <a:extLst>
              <a:ext uri="{FF2B5EF4-FFF2-40B4-BE49-F238E27FC236}">
                <a16:creationId xmlns:a16="http://schemas.microsoft.com/office/drawing/2014/main" xmlns="" id="{C99738E0-B68F-4582-998E-0E46AE3F974C}"/>
              </a:ext>
            </a:extLst>
          </p:cNvPr>
          <p:cNvSpPr txBox="1"/>
          <p:nvPr/>
        </p:nvSpPr>
        <p:spPr>
          <a:xfrm>
            <a:off x="5664558" y="103703"/>
            <a:ext cx="6864329" cy="1569660"/>
          </a:xfrm>
          <a:prstGeom prst="rect">
            <a:avLst/>
          </a:prstGeom>
          <a:noFill/>
        </p:spPr>
        <p:txBody>
          <a:bodyPr wrap="square" rtlCol="0">
            <a:spAutoFit/>
          </a:bodyPr>
          <a:lstStyle/>
          <a:p>
            <a:r>
              <a:rPr lang="en-US" sz="4800" dirty="0">
                <a:ln>
                  <a:solidFill>
                    <a:schemeClr val="accent4"/>
                  </a:solidFill>
                </a:ln>
                <a:solidFill>
                  <a:schemeClr val="accent4">
                    <a:lumMod val="40000"/>
                    <a:lumOff val="60000"/>
                  </a:schemeClr>
                </a:solidFill>
                <a:latin typeface="+mj-lt"/>
              </a:rPr>
              <a:t>CHỦ ĐỀ 6: </a:t>
            </a:r>
          </a:p>
          <a:p>
            <a:r>
              <a:rPr lang="en-US" sz="4800" dirty="0">
                <a:ln>
                  <a:solidFill>
                    <a:schemeClr val="accent4"/>
                  </a:solidFill>
                </a:ln>
                <a:solidFill>
                  <a:schemeClr val="accent4">
                    <a:lumMod val="40000"/>
                    <a:lumOff val="60000"/>
                  </a:schemeClr>
                </a:solidFill>
                <a:latin typeface="+mj-lt"/>
              </a:rPr>
              <a:t>TRÁI ĐẤT VÀ BẦU TRỜI</a:t>
            </a:r>
            <a:endParaRPr lang="vi-VN" sz="4800" dirty="0">
              <a:ln>
                <a:solidFill>
                  <a:schemeClr val="accent4"/>
                </a:solidFill>
              </a:ln>
              <a:solidFill>
                <a:schemeClr val="accent4">
                  <a:lumMod val="40000"/>
                  <a:lumOff val="60000"/>
                </a:schemeClr>
              </a:solidFill>
              <a:latin typeface="+mj-lt"/>
            </a:endParaRPr>
          </a:p>
        </p:txBody>
      </p:sp>
      <p:pic>
        <p:nvPicPr>
          <p:cNvPr id="1030" name="Picture 6" descr="Premium Vector | Cute astronaut floating in space, cartoon characte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5" t="322" r="909" b="10517"/>
          <a:stretch/>
        </p:blipFill>
        <p:spPr bwMode="auto">
          <a:xfrm>
            <a:off x="7289313" y="2037806"/>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289768" y="2037806"/>
            <a:ext cx="1741488" cy="17414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F3B5C2CC-CCEF-4275-BEBE-2C0FDA704EC6}"/>
              </a:ext>
            </a:extLst>
          </p:cNvPr>
          <p:cNvSpPr txBox="1"/>
          <p:nvPr/>
        </p:nvSpPr>
        <p:spPr>
          <a:xfrm>
            <a:off x="26320" y="4225943"/>
            <a:ext cx="10558947" cy="2123658"/>
          </a:xfrm>
          <a:prstGeom prst="rect">
            <a:avLst/>
          </a:prstGeom>
          <a:noFill/>
        </p:spPr>
        <p:txBody>
          <a:bodyPr wrap="square" rtlCol="0">
            <a:spAutoFit/>
          </a:bodyPr>
          <a:lstStyle/>
          <a:p>
            <a:r>
              <a:rPr lang="en-US" sz="6600" b="1">
                <a:ln>
                  <a:solidFill>
                    <a:srgbClr val="FA2C42"/>
                  </a:solidFill>
                </a:ln>
                <a:solidFill>
                  <a:srgbClr val="FF6969"/>
                </a:solidFill>
                <a:latin typeface="+mj-lt"/>
              </a:rPr>
              <a:t>Ôn tập chủ đề </a:t>
            </a:r>
          </a:p>
          <a:p>
            <a:r>
              <a:rPr lang="en-US" sz="6600" b="1">
                <a:ln>
                  <a:solidFill>
                    <a:srgbClr val="FA2C42"/>
                  </a:solidFill>
                </a:ln>
                <a:solidFill>
                  <a:srgbClr val="FF6969"/>
                </a:solidFill>
                <a:latin typeface="+mj-lt"/>
              </a:rPr>
              <a:t>Trái đất và bầu trời (tiết 2+3)</a:t>
            </a:r>
            <a:endParaRPr lang="vi-VN" sz="6600" b="1" dirty="0">
              <a:ln>
                <a:solidFill>
                  <a:srgbClr val="FA2C42"/>
                </a:solidFill>
              </a:ln>
              <a:solidFill>
                <a:srgbClr val="FF6969"/>
              </a:solidFill>
              <a:latin typeface="+mj-lt"/>
            </a:endParaRPr>
          </a:p>
        </p:txBody>
      </p:sp>
    </p:spTree>
    <p:extLst>
      <p:ext uri="{BB962C8B-B14F-4D97-AF65-F5344CB8AC3E}">
        <p14:creationId xmlns:p14="http://schemas.microsoft.com/office/powerpoint/2010/main" val="1684165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6E25F57-DAA3-4EF0-8C30-DF58A6434771}"/>
              </a:ext>
            </a:extLst>
          </p:cNvPr>
          <p:cNvPicPr>
            <a:picLocks noChangeAspect="1"/>
          </p:cNvPicPr>
          <p:nvPr/>
        </p:nvPicPr>
        <p:blipFill>
          <a:blip r:embed="rId2"/>
          <a:stretch>
            <a:fillRect/>
          </a:stretch>
        </p:blipFill>
        <p:spPr>
          <a:xfrm>
            <a:off x="2220710" y="2743200"/>
            <a:ext cx="7126490" cy="4114800"/>
          </a:xfrm>
          <a:prstGeom prst="rect">
            <a:avLst/>
          </a:prstGeom>
        </p:spPr>
      </p:pic>
      <p:sp>
        <p:nvSpPr>
          <p:cNvPr id="9" name="TextBox 8">
            <a:extLst>
              <a:ext uri="{FF2B5EF4-FFF2-40B4-BE49-F238E27FC236}">
                <a16:creationId xmlns:a16="http://schemas.microsoft.com/office/drawing/2014/main" xmlns="" id="{4CF4FAC9-89F2-4098-AA36-D20429C1C6FC}"/>
              </a:ext>
            </a:extLst>
          </p:cNvPr>
          <p:cNvSpPr txBox="1"/>
          <p:nvPr/>
        </p:nvSpPr>
        <p:spPr>
          <a:xfrm>
            <a:off x="1" y="1022279"/>
            <a:ext cx="12191999" cy="163121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ts val="4000"/>
              </a:lnSpc>
            </a:pPr>
            <a:r>
              <a:rPr lang="en-US" sz="3600">
                <a:latin typeface="Arial" panose="020B0604020202020204" pitchFamily="34" charset="0"/>
                <a:cs typeface="Arial" panose="020B0604020202020204" pitchFamily="34" charset="0"/>
              </a:rPr>
              <a:t>Nếu địa phương em sắp có mưa lớn và </a:t>
            </a:r>
            <a:r>
              <a:rPr lang="vi-VN" sz="3600">
                <a:latin typeface="Arial" panose="020B0604020202020204" pitchFamily="34" charset="0"/>
                <a:cs typeface="Arial" panose="020B0604020202020204" pitchFamily="34" charset="0"/>
              </a:rPr>
              <a:t>kéo dài, thiên tai nào có thể xảy ra? Trao đổi với bạn bè về các việc cần làm để ứng phó, hạn chế những thiệt hại do thiên tai đó gây ra.</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4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3D0F7E8A-DCD1-41F7-8A9B-ED321778FE80}"/>
              </a:ext>
            </a:extLst>
          </p:cNvPr>
          <p:cNvSpPr txBox="1"/>
          <p:nvPr/>
        </p:nvSpPr>
        <p:spPr>
          <a:xfrm>
            <a:off x="1" y="1012227"/>
            <a:ext cx="12191999" cy="1200329"/>
          </a:xfrm>
          <a:prstGeom prst="rect">
            <a:avLst/>
          </a:prstGeom>
          <a:ln>
            <a:solidFill>
              <a:srgbClr val="FA2C4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vi-VN" sz="3600" b="0" i="0">
                <a:solidFill>
                  <a:srgbClr val="000000"/>
                </a:solidFill>
                <a:effectLst/>
                <a:latin typeface="Arial" panose="020B0604020202020204" pitchFamily="34" charset="0"/>
                <a:cs typeface="Arial" panose="020B0604020202020204" pitchFamily="34" charset="0"/>
              </a:rPr>
              <a:t>- Nếu địa phương em sắp có mưa lớn và kéo dài, thiên tai có thể xảy ra là </a:t>
            </a:r>
            <a:r>
              <a:rPr lang="en-US" sz="3600">
                <a:solidFill>
                  <a:srgbClr val="000000"/>
                </a:solidFill>
                <a:latin typeface="Arial" panose="020B0604020202020204" pitchFamily="34" charset="0"/>
                <a:cs typeface="Arial" panose="020B0604020202020204" pitchFamily="34" charset="0"/>
              </a:rPr>
              <a:t>giông sét, </a:t>
            </a:r>
            <a:r>
              <a:rPr lang="vi-VN" sz="3600" b="0" i="0">
                <a:solidFill>
                  <a:srgbClr val="000000"/>
                </a:solidFill>
                <a:effectLst/>
                <a:latin typeface="Arial" panose="020B0604020202020204" pitchFamily="34" charset="0"/>
                <a:cs typeface="Arial" panose="020B0604020202020204" pitchFamily="34" charset="0"/>
              </a:rPr>
              <a:t>bão</a:t>
            </a:r>
            <a:r>
              <a:rPr lang="en-US" sz="3600" b="0" i="0">
                <a:solidFill>
                  <a:srgbClr val="000000"/>
                </a:solidFill>
                <a:effectLst/>
                <a:latin typeface="Arial" panose="020B0604020202020204" pitchFamily="34" charset="0"/>
                <a:cs typeface="Arial" panose="020B0604020202020204" pitchFamily="34" charset="0"/>
              </a:rPr>
              <a:t>, lũ</a:t>
            </a:r>
            <a:r>
              <a:rPr lang="vi-VN" sz="3600" b="0" i="0">
                <a:solidFill>
                  <a:srgbClr val="000000"/>
                </a:solidFill>
                <a:effectLst/>
                <a:latin typeface="Arial" panose="020B0604020202020204" pitchFamily="34" charset="0"/>
                <a:cs typeface="Arial" panose="020B0604020202020204" pitchFamily="34" charset="0"/>
              </a:rPr>
              <a:t> và ngập lụt.</a:t>
            </a:r>
          </a:p>
        </p:txBody>
      </p:sp>
      <p:sp>
        <p:nvSpPr>
          <p:cNvPr id="12" name="TextBox 11">
            <a:extLst>
              <a:ext uri="{FF2B5EF4-FFF2-40B4-BE49-F238E27FC236}">
                <a16:creationId xmlns:a16="http://schemas.microsoft.com/office/drawing/2014/main" xmlns="" id="{1BB75DD4-1BC3-4D9D-AD56-7AC1CC0A8EA6}"/>
              </a:ext>
            </a:extLst>
          </p:cNvPr>
          <p:cNvSpPr txBox="1"/>
          <p:nvPr/>
        </p:nvSpPr>
        <p:spPr>
          <a:xfrm>
            <a:off x="0" y="2333685"/>
            <a:ext cx="12192000" cy="4524315"/>
          </a:xfrm>
          <a:prstGeom prst="rect">
            <a:avLst/>
          </a:prstGeom>
          <a:ln>
            <a:solidFill>
              <a:srgbClr val="FA2C4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vi-VN" sz="3600" b="0" i="0">
                <a:solidFill>
                  <a:srgbClr val="000000"/>
                </a:solidFill>
                <a:effectLst/>
                <a:latin typeface="Arial" panose="020B0604020202020204" pitchFamily="34" charset="0"/>
                <a:cs typeface="Arial" panose="020B0604020202020204" pitchFamily="34" charset="0"/>
              </a:rPr>
              <a:t>- Các việc cần làm để ứng phó, hạn chế những thiể hại do thiên tai đó gây ra là:</a:t>
            </a:r>
          </a:p>
          <a:p>
            <a:r>
              <a:rPr lang="vi-VN" sz="3600" b="0" i="0">
                <a:solidFill>
                  <a:srgbClr val="000000"/>
                </a:solidFill>
                <a:effectLst/>
                <a:latin typeface="Arial" panose="020B0604020202020204" pitchFamily="34" charset="0"/>
                <a:cs typeface="Arial" panose="020B0604020202020204" pitchFamily="34" charset="0"/>
              </a:rPr>
              <a:t>+ Chủ động chằng chống, kiên cố lại nhà cửa.</a:t>
            </a:r>
            <a:endParaRPr lang="en-US" sz="3600" b="0" i="0">
              <a:solidFill>
                <a:srgbClr val="000000"/>
              </a:solidFill>
              <a:effectLst/>
              <a:latin typeface="Arial" panose="020B0604020202020204" pitchFamily="34" charset="0"/>
              <a:cs typeface="Arial" panose="020B0604020202020204" pitchFamily="34" charset="0"/>
            </a:endParaRPr>
          </a:p>
          <a:p>
            <a:r>
              <a:rPr lang="en-US" sz="3600">
                <a:solidFill>
                  <a:srgbClr val="000000"/>
                </a:solidFill>
                <a:latin typeface="Arial" panose="020B0604020202020204" pitchFamily="34" charset="0"/>
                <a:cs typeface="Arial" panose="020B0604020202020204" pitchFamily="34" charset="0"/>
              </a:rPr>
              <a:t>+ Chặt bớt cành cây (nếu có trồng).</a:t>
            </a:r>
            <a:endParaRPr lang="vi-VN" sz="3600" b="0" i="0">
              <a:solidFill>
                <a:srgbClr val="000000"/>
              </a:solidFill>
              <a:effectLst/>
              <a:latin typeface="Arial" panose="020B0604020202020204" pitchFamily="34" charset="0"/>
              <a:cs typeface="Arial" panose="020B0604020202020204" pitchFamily="34" charset="0"/>
            </a:endParaRPr>
          </a:p>
          <a:p>
            <a:r>
              <a:rPr lang="vi-VN" sz="3600" b="0" i="0">
                <a:solidFill>
                  <a:srgbClr val="000000"/>
                </a:solidFill>
                <a:effectLst/>
                <a:latin typeface="Arial" panose="020B0604020202020204" pitchFamily="34" charset="0"/>
                <a:cs typeface="Arial" panose="020B0604020202020204" pitchFamily="34" charset="0"/>
              </a:rPr>
              <a:t>+ Đưa ra các vật nuôi đến nơi tránh bão an toàn.</a:t>
            </a:r>
          </a:p>
          <a:p>
            <a:r>
              <a:rPr lang="vi-VN" sz="3600" b="0" i="0">
                <a:solidFill>
                  <a:srgbClr val="000000"/>
                </a:solidFill>
                <a:effectLst/>
                <a:latin typeface="Arial" panose="020B0604020202020204" pitchFamily="34" charset="0"/>
                <a:cs typeface="Arial" panose="020B0604020202020204" pitchFamily="34" charset="0"/>
              </a:rPr>
              <a:t>+ Chuẩn bị lương thực, nước uống, thuốc men, nhu yếu phẩm cần thiết.</a:t>
            </a:r>
            <a:r>
              <a:rPr lang="en-US" sz="3600" b="0" i="0">
                <a:solidFill>
                  <a:srgbClr val="000000"/>
                </a:solidFill>
                <a:effectLst/>
                <a:latin typeface="Arial" panose="020B0604020202020204" pitchFamily="34" charset="0"/>
                <a:cs typeface="Arial" panose="020B0604020202020204" pitchFamily="34" charset="0"/>
              </a:rPr>
              <a:t> Theo dõi dự báo thời tiết thường xuyên.</a:t>
            </a:r>
            <a:endParaRPr lang="vi-VN" sz="3600" b="0" i="0">
              <a:solidFill>
                <a:srgbClr val="000000"/>
              </a:solidFill>
              <a:effectLst/>
              <a:latin typeface="Arial" panose="020B0604020202020204" pitchFamily="34" charset="0"/>
              <a:cs typeface="Arial" panose="020B0604020202020204" pitchFamily="34" charset="0"/>
            </a:endParaRPr>
          </a:p>
          <a:p>
            <a:r>
              <a:rPr lang="vi-VN" sz="3600" b="0" i="0">
                <a:solidFill>
                  <a:srgbClr val="000000"/>
                </a:solidFill>
                <a:effectLst/>
                <a:latin typeface="Arial" panose="020B0604020202020204" pitchFamily="34" charset="0"/>
                <a:cs typeface="Arial" panose="020B0604020202020204" pitchFamily="34" charset="0"/>
              </a:rPr>
              <a:t>+ Chuẩn bị đồ trong tư thế sẵn sàng đi sơ tán.</a:t>
            </a:r>
          </a:p>
        </p:txBody>
      </p:sp>
    </p:spTree>
    <p:extLst>
      <p:ext uri="{BB962C8B-B14F-4D97-AF65-F5344CB8AC3E}">
        <p14:creationId xmlns:p14="http://schemas.microsoft.com/office/powerpoint/2010/main" val="25358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76401" y="1343589"/>
            <a:ext cx="2649639"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36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Tổng kết</a:t>
            </a:r>
            <a:endParaRPr lang="zh-CN" altLang="en-US" sz="36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8" name="TextBox 7"/>
          <p:cNvSpPr txBox="1"/>
          <p:nvPr/>
        </p:nvSpPr>
        <p:spPr>
          <a:xfrm>
            <a:off x="0" y="2323252"/>
            <a:ext cx="7543801"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Quan sát tranh:</a:t>
            </a:r>
          </a:p>
          <a:p>
            <a:r>
              <a:rPr lang="en-US" sz="3600">
                <a:solidFill>
                  <a:schemeClr val="tx1"/>
                </a:solidFill>
                <a:latin typeface="Arial" panose="020B0604020202020204" pitchFamily="34" charset="0"/>
                <a:cs typeface="Arial" panose="020B0604020202020204" pitchFamily="34" charset="0"/>
              </a:rPr>
              <a:t>     Bạn nhỏ đang làm gì và nói gì?</a:t>
            </a:r>
          </a:p>
        </p:txBody>
      </p:sp>
      <p:sp>
        <p:nvSpPr>
          <p:cNvPr id="12" name="TextBox 11">
            <a:extLst>
              <a:ext uri="{FF2B5EF4-FFF2-40B4-BE49-F238E27FC236}">
                <a16:creationId xmlns:a16="http://schemas.microsoft.com/office/drawing/2014/main" xmlns="" id="{643D1D3B-6993-4DA2-A45B-3FBD3F904375}"/>
              </a:ext>
            </a:extLst>
          </p:cNvPr>
          <p:cNvSpPr txBox="1"/>
          <p:nvPr/>
        </p:nvSpPr>
        <p:spPr>
          <a:xfrm>
            <a:off x="10415" y="3713007"/>
            <a:ext cx="7543801"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Bạn nhỏ đã biết cách thiết kế, lựa chọn trang phục theo mùa.</a:t>
            </a:r>
          </a:p>
        </p:txBody>
      </p:sp>
      <p:pic>
        <p:nvPicPr>
          <p:cNvPr id="6" name="Picture 5">
            <a:extLst>
              <a:ext uri="{FF2B5EF4-FFF2-40B4-BE49-F238E27FC236}">
                <a16:creationId xmlns:a16="http://schemas.microsoft.com/office/drawing/2014/main" xmlns="" id="{B32C5805-ABC4-4BC1-9C1C-367478D1A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1" y="0"/>
            <a:ext cx="4637784" cy="6858000"/>
          </a:xfrm>
          <a:prstGeom prst="rect">
            <a:avLst/>
          </a:prstGeom>
        </p:spPr>
      </p:pic>
    </p:spTree>
    <p:extLst>
      <p:ext uri="{BB962C8B-B14F-4D97-AF65-F5344CB8AC3E}">
        <p14:creationId xmlns:p14="http://schemas.microsoft.com/office/powerpoint/2010/main" val="773918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0028B85-7453-4224-A721-1D8F7B8DD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53" y="340151"/>
            <a:ext cx="721353" cy="742262"/>
          </a:xfrm>
          <a:prstGeom prst="rect">
            <a:avLst/>
          </a:prstGeom>
        </p:spPr>
      </p:pic>
      <p:sp>
        <p:nvSpPr>
          <p:cNvPr id="11" name="Rectangle 10">
            <a:extLst>
              <a:ext uri="{FF2B5EF4-FFF2-40B4-BE49-F238E27FC236}">
                <a16:creationId xmlns:a16="http://schemas.microsoft.com/office/drawing/2014/main" xmlns="" id="{D8BD0608-09B7-43B2-B945-26903F7C2854}"/>
              </a:ext>
            </a:extLst>
          </p:cNvPr>
          <p:cNvSpPr/>
          <p:nvPr/>
        </p:nvSpPr>
        <p:spPr>
          <a:xfrm>
            <a:off x="1113016" y="44614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5" name="TextBox 4">
            <a:extLst>
              <a:ext uri="{FF2B5EF4-FFF2-40B4-BE49-F238E27FC236}">
                <a16:creationId xmlns:a16="http://schemas.microsoft.com/office/drawing/2014/main" xmlns="" id="{E49A7273-1338-47DB-A038-69BA592309CF}"/>
              </a:ext>
            </a:extLst>
          </p:cNvPr>
          <p:cNvSpPr txBox="1"/>
          <p:nvPr/>
        </p:nvSpPr>
        <p:spPr>
          <a:xfrm>
            <a:off x="5375582" y="827053"/>
            <a:ext cx="2649639"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28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Tổng kết</a:t>
            </a:r>
            <a:endParaRPr lang="zh-CN" altLang="en-US" sz="28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6" name="Picture 5">
            <a:extLst>
              <a:ext uri="{FF2B5EF4-FFF2-40B4-BE49-F238E27FC236}">
                <a16:creationId xmlns:a16="http://schemas.microsoft.com/office/drawing/2014/main" xmlns="" id="{794CDDBF-67E3-4974-A615-EA4E2D1C4084}"/>
              </a:ext>
            </a:extLst>
          </p:cNvPr>
          <p:cNvPicPr>
            <a:picLocks noChangeAspect="1"/>
          </p:cNvPicPr>
          <p:nvPr/>
        </p:nvPicPr>
        <p:blipFill rotWithShape="1">
          <a:blip r:embed="rId3">
            <a:extLst>
              <a:ext uri="{28A0092B-C50C-407E-A947-70E740481C1C}">
                <a14:useLocalDpi xmlns:a14="http://schemas.microsoft.com/office/drawing/2010/main" val="0"/>
              </a:ext>
            </a:extLst>
          </a:blip>
          <a:srcRect t="7675" b="10273"/>
          <a:stretch/>
        </p:blipFill>
        <p:spPr>
          <a:xfrm>
            <a:off x="17311" y="1383411"/>
            <a:ext cx="5635256" cy="1171926"/>
          </a:xfrm>
          <a:prstGeom prst="rect">
            <a:avLst/>
          </a:prstGeom>
        </p:spPr>
      </p:pic>
      <p:sp>
        <p:nvSpPr>
          <p:cNvPr id="7" name="TextBox 6">
            <a:extLst>
              <a:ext uri="{FF2B5EF4-FFF2-40B4-BE49-F238E27FC236}">
                <a16:creationId xmlns:a16="http://schemas.microsoft.com/office/drawing/2014/main" xmlns="" id="{1E1F97F8-7A57-4887-BFC0-B88E54C2E63F}"/>
              </a:ext>
            </a:extLst>
          </p:cNvPr>
          <p:cNvSpPr txBox="1"/>
          <p:nvPr/>
        </p:nvSpPr>
        <p:spPr>
          <a:xfrm>
            <a:off x="17311" y="2668182"/>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Nêu được đặc điểm của các mùa trong năm.</a:t>
            </a:r>
          </a:p>
        </p:txBody>
      </p:sp>
      <p:sp>
        <p:nvSpPr>
          <p:cNvPr id="8" name="TextBox 7">
            <a:extLst>
              <a:ext uri="{FF2B5EF4-FFF2-40B4-BE49-F238E27FC236}">
                <a16:creationId xmlns:a16="http://schemas.microsoft.com/office/drawing/2014/main" xmlns="" id="{A44D3303-15D5-486B-BAD9-2E231B0F1BBB}"/>
              </a:ext>
            </a:extLst>
          </p:cNvPr>
          <p:cNvSpPr txBox="1"/>
          <p:nvPr/>
        </p:nvSpPr>
        <p:spPr>
          <a:xfrm>
            <a:off x="17311" y="3400145"/>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Biết lựa chọn trang phục theo mùa.</a:t>
            </a:r>
          </a:p>
        </p:txBody>
      </p:sp>
      <p:sp>
        <p:nvSpPr>
          <p:cNvPr id="9" name="TextBox 8">
            <a:extLst>
              <a:ext uri="{FF2B5EF4-FFF2-40B4-BE49-F238E27FC236}">
                <a16:creationId xmlns:a16="http://schemas.microsoft.com/office/drawing/2014/main" xmlns="" id="{EED8D932-27D9-4AF5-A68D-7C6917232F0C}"/>
              </a:ext>
            </a:extLst>
          </p:cNvPr>
          <p:cNvSpPr txBox="1"/>
          <p:nvPr/>
        </p:nvSpPr>
        <p:spPr>
          <a:xfrm>
            <a:off x="17311" y="5482327"/>
            <a:ext cx="12192000"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28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Ở nhà em hãy nhắc nhở và cùng người thân thực hiện tốt nhé!</a:t>
            </a:r>
            <a:endParaRPr lang="zh-CN" altLang="en-US" sz="28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2" name="TextBox 11">
            <a:extLst>
              <a:ext uri="{FF2B5EF4-FFF2-40B4-BE49-F238E27FC236}">
                <a16:creationId xmlns:a16="http://schemas.microsoft.com/office/drawing/2014/main" xmlns="" id="{A70DFD0E-CB60-4AC2-82DF-C6106BA9E27C}"/>
              </a:ext>
            </a:extLst>
          </p:cNvPr>
          <p:cNvSpPr txBox="1"/>
          <p:nvPr/>
        </p:nvSpPr>
        <p:spPr>
          <a:xfrm>
            <a:off x="17311" y="4113130"/>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Nêu được các biểu hiện và biết cách ứng phó với thiên tai.</a:t>
            </a:r>
          </a:p>
        </p:txBody>
      </p:sp>
    </p:spTree>
    <p:extLst>
      <p:ext uri="{BB962C8B-B14F-4D97-AF65-F5344CB8AC3E}">
        <p14:creationId xmlns:p14="http://schemas.microsoft.com/office/powerpoint/2010/main" val="426283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7" grpId="0" animBg="1"/>
      <p:bldP spid="8" grpId="0" animBg="1"/>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45245" y="50800"/>
            <a:ext cx="7446755" cy="1200329"/>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 Thảo luận nhóm và hoàn thành bảng theo gợi ý sau:  </a:t>
            </a:r>
            <a:endParaRPr lang="vi-VN" sz="36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9FFF05DD-6864-45B0-B895-7A9346D62F61}"/>
              </a:ext>
            </a:extLst>
          </p:cNvPr>
          <p:cNvPicPr>
            <a:picLocks noChangeAspect="1"/>
          </p:cNvPicPr>
          <p:nvPr/>
        </p:nvPicPr>
        <p:blipFill>
          <a:blip r:embed="rId2"/>
          <a:stretch>
            <a:fillRect/>
          </a:stretch>
        </p:blipFill>
        <p:spPr>
          <a:xfrm>
            <a:off x="0" y="1549401"/>
            <a:ext cx="12215815" cy="4572000"/>
          </a:xfrm>
          <a:prstGeom prst="rect">
            <a:avLst/>
          </a:prstGeom>
        </p:spPr>
      </p:pic>
    </p:spTree>
    <p:extLst>
      <p:ext uri="{BB962C8B-B14F-4D97-AF65-F5344CB8AC3E}">
        <p14:creationId xmlns:p14="http://schemas.microsoft.com/office/powerpoint/2010/main" val="417754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4483061" cy="666027"/>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Mùa xuân</a:t>
            </a:r>
            <a:endParaRPr lang="vi-VN" sz="3600" b="1">
              <a:solidFill>
                <a:srgbClr val="00B05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xmlns="" id="{D80B016D-8CCA-4139-AC6E-C387BC9FAFE1}"/>
              </a:ext>
            </a:extLst>
          </p:cNvPr>
          <p:cNvGraphicFramePr>
            <a:graphicFrameLocks noGrp="1"/>
          </p:cNvGraphicFramePr>
          <p:nvPr>
            <p:extLst>
              <p:ext uri="{D42A27DB-BD31-4B8C-83A1-F6EECF244321}">
                <p14:modId xmlns:p14="http://schemas.microsoft.com/office/powerpoint/2010/main" val="1930873854"/>
              </p:ext>
            </p:extLst>
          </p:nvPr>
        </p:nvGraphicFramePr>
        <p:xfrm>
          <a:off x="25400" y="1926077"/>
          <a:ext cx="12192000" cy="3793786"/>
        </p:xfrm>
        <a:graphic>
          <a:graphicData uri="http://schemas.openxmlformats.org/drawingml/2006/table">
            <a:tbl>
              <a:tblPr firstRow="1" bandRow="1">
                <a:tableStyleId>{93296810-A885-4BE3-A3E7-6D5BEEA58F35}</a:tableStyleId>
              </a:tblPr>
              <a:tblGrid>
                <a:gridCol w="2717800">
                  <a:extLst>
                    <a:ext uri="{9D8B030D-6E8A-4147-A177-3AD203B41FA5}">
                      <a16:colId xmlns:a16="http://schemas.microsoft.com/office/drawing/2014/main" xmlns="" val="1075326331"/>
                    </a:ext>
                  </a:extLst>
                </a:gridCol>
                <a:gridCol w="9474200">
                  <a:extLst>
                    <a:ext uri="{9D8B030D-6E8A-4147-A177-3AD203B41FA5}">
                      <a16:colId xmlns:a16="http://schemas.microsoft.com/office/drawing/2014/main" xmlns="" val="4186527158"/>
                    </a:ext>
                  </a:extLst>
                </a:gridCol>
              </a:tblGrid>
              <a:tr h="1223920">
                <a:tc>
                  <a:txBody>
                    <a:bodyPr/>
                    <a:lstStyle/>
                    <a:p>
                      <a:r>
                        <a:rPr lang="en-US" sz="3600" b="1">
                          <a:solidFill>
                            <a:schemeClr val="tx1"/>
                          </a:solidFill>
                          <a:latin typeface="Arial" panose="020B0604020202020204" pitchFamily="34" charset="0"/>
                          <a:cs typeface="Arial" panose="020B0604020202020204" pitchFamily="34" charset="0"/>
                        </a:rPr>
                        <a:t>Đặc điểm</a:t>
                      </a:r>
                    </a:p>
                  </a:txBody>
                  <a:tcPr anchor="ctr"/>
                </a:tc>
                <a:tc>
                  <a:txBody>
                    <a:bodyPr/>
                    <a:lstStyle/>
                    <a:p>
                      <a:r>
                        <a:rPr lang="en-US" sz="3600" b="1">
                          <a:solidFill>
                            <a:schemeClr val="tx1"/>
                          </a:solidFill>
                          <a:latin typeface="Arial" panose="020B0604020202020204" pitchFamily="34" charset="0"/>
                          <a:cs typeface="Arial" panose="020B0604020202020204" pitchFamily="34" charset="0"/>
                        </a:rPr>
                        <a:t>Cây cối đâm chồi, nảy lộc.Thời tiết ấm áp.</a:t>
                      </a:r>
                    </a:p>
                  </a:txBody>
                  <a:tcPr anchor="ctr"/>
                </a:tc>
                <a:extLst>
                  <a:ext uri="{0D108BD9-81ED-4DB2-BD59-A6C34878D82A}">
                    <a16:rowId xmlns:a16="http://schemas.microsoft.com/office/drawing/2014/main" xmlns="" val="1897864556"/>
                  </a:ext>
                </a:extLst>
              </a:tr>
              <a:tr h="1284933">
                <a:tc>
                  <a:txBody>
                    <a:bodyPr/>
                    <a:lstStyle/>
                    <a:p>
                      <a:r>
                        <a:rPr lang="en-US" sz="3600" b="1">
                          <a:solidFill>
                            <a:schemeClr val="tx1"/>
                          </a:solidFill>
                          <a:latin typeface="Arial" panose="020B0604020202020204" pitchFamily="34" charset="0"/>
                          <a:cs typeface="Arial" panose="020B0604020202020204" pitchFamily="34" charset="0"/>
                        </a:rPr>
                        <a:t>Hoạt động</a:t>
                      </a:r>
                    </a:p>
                  </a:txBody>
                  <a:tcPr anchor="ctr"/>
                </a:tc>
                <a:tc>
                  <a:txBody>
                    <a:bodyPr/>
                    <a:lstStyle/>
                    <a:p>
                      <a:r>
                        <a:rPr lang="en-US" sz="3600" b="1">
                          <a:solidFill>
                            <a:schemeClr val="tx1"/>
                          </a:solidFill>
                          <a:latin typeface="Arial" panose="020B0604020202020204" pitchFamily="34" charset="0"/>
                          <a:cs typeface="Arial" panose="020B0604020202020204" pitchFamily="34" charset="0"/>
                        </a:rPr>
                        <a:t>Lễ hội, Tết </a:t>
                      </a:r>
                    </a:p>
                  </a:txBody>
                  <a:tcPr anchor="ctr"/>
                </a:tc>
                <a:extLst>
                  <a:ext uri="{0D108BD9-81ED-4DB2-BD59-A6C34878D82A}">
                    <a16:rowId xmlns:a16="http://schemas.microsoft.com/office/drawing/2014/main" xmlns="" val="4094665333"/>
                  </a:ext>
                </a:extLst>
              </a:tr>
              <a:tr h="1284933">
                <a:tc>
                  <a:txBody>
                    <a:bodyPr/>
                    <a:lstStyle/>
                    <a:p>
                      <a:r>
                        <a:rPr lang="en-US" sz="3600" b="1">
                          <a:solidFill>
                            <a:schemeClr val="tx1"/>
                          </a:solidFill>
                          <a:latin typeface="Arial" panose="020B0604020202020204" pitchFamily="34" charset="0"/>
                          <a:cs typeface="Arial" panose="020B0604020202020204" pitchFamily="34" charset="0"/>
                        </a:rPr>
                        <a:t>Trang phục</a:t>
                      </a:r>
                    </a:p>
                  </a:txBody>
                  <a:tcPr anchor="ctr"/>
                </a:tc>
                <a:tc>
                  <a:txBody>
                    <a:bodyPr/>
                    <a:lstStyle/>
                    <a:p>
                      <a:r>
                        <a:rPr lang="en-US" sz="3600" b="1">
                          <a:solidFill>
                            <a:schemeClr val="tx1"/>
                          </a:solidFill>
                          <a:latin typeface="Arial" panose="020B0604020202020204" pitchFamily="34" charset="0"/>
                          <a:cs typeface="Arial" panose="020B0604020202020204" pitchFamily="34" charset="0"/>
                        </a:rPr>
                        <a:t>Nhẹ nhàng, thoải mái.</a:t>
                      </a:r>
                    </a:p>
                  </a:txBody>
                  <a:tcPr anchor="ctr"/>
                </a:tc>
                <a:extLst>
                  <a:ext uri="{0D108BD9-81ED-4DB2-BD59-A6C34878D82A}">
                    <a16:rowId xmlns:a16="http://schemas.microsoft.com/office/drawing/2014/main" xmlns="" val="2521775188"/>
                  </a:ext>
                </a:extLst>
              </a:tr>
            </a:tbl>
          </a:graphicData>
        </a:graphic>
      </p:graphicFrame>
      <p:pic>
        <p:nvPicPr>
          <p:cNvPr id="9" name="Picture 8">
            <a:extLst>
              <a:ext uri="{FF2B5EF4-FFF2-40B4-BE49-F238E27FC236}">
                <a16:creationId xmlns:a16="http://schemas.microsoft.com/office/drawing/2014/main" xmlns="" id="{C44DC755-D1A9-46E8-9E57-5183EFA8BFAF}"/>
              </a:ext>
            </a:extLst>
          </p:cNvPr>
          <p:cNvPicPr>
            <a:picLocks noChangeAspect="1"/>
          </p:cNvPicPr>
          <p:nvPr/>
        </p:nvPicPr>
        <p:blipFill>
          <a:blip r:embed="rId2"/>
          <a:stretch>
            <a:fillRect/>
          </a:stretch>
        </p:blipFill>
        <p:spPr>
          <a:xfrm>
            <a:off x="9533106" y="20979"/>
            <a:ext cx="2633494" cy="1845907"/>
          </a:xfrm>
          <a:prstGeom prst="rect">
            <a:avLst/>
          </a:prstGeom>
        </p:spPr>
      </p:pic>
    </p:spTree>
    <p:extLst>
      <p:ext uri="{BB962C8B-B14F-4D97-AF65-F5344CB8AC3E}">
        <p14:creationId xmlns:p14="http://schemas.microsoft.com/office/powerpoint/2010/main" val="385035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FF6600"/>
                </a:solidFill>
                <a:latin typeface="Arial" panose="020B0604020202020204" pitchFamily="34" charset="0"/>
                <a:cs typeface="Arial" panose="020B0604020202020204" pitchFamily="34" charset="0"/>
              </a:rPr>
              <a:t>Mùa hè (mùa hạ)</a:t>
            </a:r>
            <a:endParaRPr lang="vi-VN" sz="3600" b="1">
              <a:solidFill>
                <a:srgbClr val="FF660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xmlns="" id="{D80B016D-8CCA-4139-AC6E-C387BC9FAFE1}"/>
              </a:ext>
            </a:extLst>
          </p:cNvPr>
          <p:cNvGraphicFramePr>
            <a:graphicFrameLocks noGrp="1"/>
          </p:cNvGraphicFramePr>
          <p:nvPr>
            <p:extLst>
              <p:ext uri="{D42A27DB-BD31-4B8C-83A1-F6EECF244321}">
                <p14:modId xmlns:p14="http://schemas.microsoft.com/office/powerpoint/2010/main" val="2461298494"/>
              </p:ext>
            </p:extLst>
          </p:nvPr>
        </p:nvGraphicFramePr>
        <p:xfrm>
          <a:off x="25400" y="1871132"/>
          <a:ext cx="12192000" cy="3848731"/>
        </p:xfrm>
        <a:graphic>
          <a:graphicData uri="http://schemas.openxmlformats.org/drawingml/2006/table">
            <a:tbl>
              <a:tblPr firstRow="1" bandRow="1">
                <a:tableStyleId>{9DCAF9ED-07DC-4A11-8D7F-57B35C25682E}</a:tableStyleId>
              </a:tblPr>
              <a:tblGrid>
                <a:gridCol w="2717800">
                  <a:extLst>
                    <a:ext uri="{9D8B030D-6E8A-4147-A177-3AD203B41FA5}">
                      <a16:colId xmlns:a16="http://schemas.microsoft.com/office/drawing/2014/main" xmlns="" val="1075326331"/>
                    </a:ext>
                  </a:extLst>
                </a:gridCol>
                <a:gridCol w="9474200">
                  <a:extLst>
                    <a:ext uri="{9D8B030D-6E8A-4147-A177-3AD203B41FA5}">
                      <a16:colId xmlns:a16="http://schemas.microsoft.com/office/drawing/2014/main" xmlns="" val="4186527158"/>
                    </a:ext>
                  </a:extLst>
                </a:gridCol>
              </a:tblGrid>
              <a:tr h="1271334">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rgbClr val="F0904E"/>
                    </a:solidFill>
                  </a:tcPr>
                </a:tc>
                <a:tc>
                  <a:txBody>
                    <a:bodyPr/>
                    <a:lstStyle/>
                    <a:p>
                      <a:r>
                        <a:rPr lang="en-US" sz="3600" b="1">
                          <a:solidFill>
                            <a:schemeClr val="tx1"/>
                          </a:solidFill>
                        </a:rPr>
                        <a:t>Cây cối xanh tươi. Thời tiết nắng nóng, oi bức.</a:t>
                      </a:r>
                      <a:endParaRPr lang="en-US" sz="3600" b="1">
                        <a:solidFill>
                          <a:schemeClr val="tx1"/>
                        </a:solidFill>
                        <a:latin typeface="Arial" panose="020B0604020202020204" pitchFamily="34" charset="0"/>
                        <a:cs typeface="Arial" panose="020B0604020202020204" pitchFamily="34" charset="0"/>
                      </a:endParaRPr>
                    </a:p>
                  </a:txBody>
                  <a:tcPr anchor="ctr">
                    <a:solidFill>
                      <a:srgbClr val="F0904E"/>
                    </a:solidFill>
                  </a:tcPr>
                </a:tc>
                <a:extLst>
                  <a:ext uri="{0D108BD9-81ED-4DB2-BD59-A6C34878D82A}">
                    <a16:rowId xmlns:a16="http://schemas.microsoft.com/office/drawing/2014/main" xmlns="" val="1897864556"/>
                  </a:ext>
                </a:extLst>
              </a:tr>
              <a:tr h="1271334">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Nghỉ hè, tắm biển, đi dã ngoại.</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4094665333"/>
                  </a:ext>
                </a:extLst>
              </a:tr>
              <a:tr h="1306063">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Mát mẻ, rộng rãi, ngắn, thoải mái, dễ thấm hút mồ hôi.</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2521775188"/>
                  </a:ext>
                </a:extLst>
              </a:tr>
            </a:tbl>
          </a:graphicData>
        </a:graphic>
      </p:graphicFrame>
      <p:pic>
        <p:nvPicPr>
          <p:cNvPr id="3" name="Picture 2">
            <a:extLst>
              <a:ext uri="{FF2B5EF4-FFF2-40B4-BE49-F238E27FC236}">
                <a16:creationId xmlns:a16="http://schemas.microsoft.com/office/drawing/2014/main" xmlns="" id="{ED897E09-0D90-45AB-9CD6-6F12E11C736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0155677" y="0"/>
            <a:ext cx="2036323" cy="1815637"/>
          </a:xfrm>
          <a:prstGeom prst="rect">
            <a:avLst/>
          </a:prstGeom>
        </p:spPr>
      </p:pic>
    </p:spTree>
    <p:extLst>
      <p:ext uri="{BB962C8B-B14F-4D97-AF65-F5344CB8AC3E}">
        <p14:creationId xmlns:p14="http://schemas.microsoft.com/office/powerpoint/2010/main" val="239965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00B0F0"/>
                </a:solidFill>
                <a:latin typeface="Arial" panose="020B0604020202020204" pitchFamily="34" charset="0"/>
                <a:cs typeface="Arial" panose="020B0604020202020204" pitchFamily="34" charset="0"/>
              </a:rPr>
              <a:t>Mùa thu</a:t>
            </a:r>
            <a:endParaRPr lang="vi-VN" sz="3600" b="1">
              <a:solidFill>
                <a:srgbClr val="00B0F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xmlns="" id="{D80B016D-8CCA-4139-AC6E-C387BC9FAFE1}"/>
              </a:ext>
            </a:extLst>
          </p:cNvPr>
          <p:cNvGraphicFramePr>
            <a:graphicFrameLocks noGrp="1"/>
          </p:cNvGraphicFramePr>
          <p:nvPr>
            <p:extLst>
              <p:ext uri="{D42A27DB-BD31-4B8C-83A1-F6EECF244321}">
                <p14:modId xmlns:p14="http://schemas.microsoft.com/office/powerpoint/2010/main" val="4260889603"/>
              </p:ext>
            </p:extLst>
          </p:nvPr>
        </p:nvGraphicFramePr>
        <p:xfrm>
          <a:off x="0" y="1677529"/>
          <a:ext cx="12192000" cy="3471333"/>
        </p:xfrm>
        <a:graphic>
          <a:graphicData uri="http://schemas.openxmlformats.org/drawingml/2006/table">
            <a:tbl>
              <a:tblPr firstRow="1" bandRow="1">
                <a:tableStyleId>{5A111915-BE36-4E01-A7E5-04B1672EAD32}</a:tableStyleId>
              </a:tblPr>
              <a:tblGrid>
                <a:gridCol w="2717800">
                  <a:extLst>
                    <a:ext uri="{9D8B030D-6E8A-4147-A177-3AD203B41FA5}">
                      <a16:colId xmlns:a16="http://schemas.microsoft.com/office/drawing/2014/main" xmlns="" val="1075326331"/>
                    </a:ext>
                  </a:extLst>
                </a:gridCol>
                <a:gridCol w="9474200">
                  <a:extLst>
                    <a:ext uri="{9D8B030D-6E8A-4147-A177-3AD203B41FA5}">
                      <a16:colId xmlns:a16="http://schemas.microsoft.com/office/drawing/2014/main" xmlns="" val="4186527158"/>
                    </a:ext>
                  </a:extLst>
                </a:gridCol>
              </a:tblGrid>
              <a:tr h="1157111">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rgbClr val="ABE1FE"/>
                    </a:solidFill>
                  </a:tcPr>
                </a:tc>
                <a:tc>
                  <a:txBody>
                    <a:bodyPr/>
                    <a:lstStyle/>
                    <a:p>
                      <a:r>
                        <a:rPr lang="en-US" sz="3600" b="1">
                          <a:solidFill>
                            <a:schemeClr val="tx1"/>
                          </a:solidFill>
                        </a:rPr>
                        <a:t>Cây cối rụng lá. Thời tiết mát mẻ.</a:t>
                      </a:r>
                      <a:endParaRPr lang="en-US" sz="3600" b="1">
                        <a:solidFill>
                          <a:schemeClr val="tx1"/>
                        </a:solidFill>
                        <a:latin typeface="Arial" panose="020B0604020202020204" pitchFamily="34" charset="0"/>
                        <a:cs typeface="Arial" panose="020B0604020202020204" pitchFamily="34" charset="0"/>
                      </a:endParaRPr>
                    </a:p>
                  </a:txBody>
                  <a:tcPr anchor="ctr">
                    <a:solidFill>
                      <a:srgbClr val="ABE1FE"/>
                    </a:solidFill>
                  </a:tcPr>
                </a:tc>
                <a:extLst>
                  <a:ext uri="{0D108BD9-81ED-4DB2-BD59-A6C34878D82A}">
                    <a16:rowId xmlns:a16="http://schemas.microsoft.com/office/drawing/2014/main" xmlns="" val="1897864556"/>
                  </a:ext>
                </a:extLst>
              </a:tr>
              <a:tr h="1157111">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solidFill>
                      <a:srgbClr val="D5F0FF"/>
                    </a:solidFill>
                  </a:tcPr>
                </a:tc>
                <a:tc>
                  <a:txBody>
                    <a:bodyPr/>
                    <a:lstStyle/>
                    <a:p>
                      <a:r>
                        <a:rPr lang="en-US" sz="3600" b="1">
                          <a:solidFill>
                            <a:schemeClr val="tx1"/>
                          </a:solidFill>
                        </a:rPr>
                        <a:t>Tết Trung thu, Khai giảng.</a:t>
                      </a:r>
                      <a:endParaRPr lang="en-US" sz="3600" b="1">
                        <a:solidFill>
                          <a:schemeClr val="tx1"/>
                        </a:solidFill>
                        <a:latin typeface="Arial" panose="020B0604020202020204" pitchFamily="34" charset="0"/>
                        <a:cs typeface="Arial" panose="020B0604020202020204" pitchFamily="34" charset="0"/>
                      </a:endParaRPr>
                    </a:p>
                  </a:txBody>
                  <a:tcPr anchor="ctr">
                    <a:solidFill>
                      <a:srgbClr val="D5F0FF"/>
                    </a:solidFill>
                  </a:tcPr>
                </a:tc>
                <a:extLst>
                  <a:ext uri="{0D108BD9-81ED-4DB2-BD59-A6C34878D82A}">
                    <a16:rowId xmlns:a16="http://schemas.microsoft.com/office/drawing/2014/main" xmlns="" val="4094665333"/>
                  </a:ext>
                </a:extLst>
              </a:tr>
              <a:tr h="1157111">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Dài tay, không quá dày.</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2521775188"/>
                  </a:ext>
                </a:extLst>
              </a:tr>
            </a:tbl>
          </a:graphicData>
        </a:graphic>
      </p:graphicFrame>
      <p:pic>
        <p:nvPicPr>
          <p:cNvPr id="3" name="Picture 2">
            <a:extLst>
              <a:ext uri="{FF2B5EF4-FFF2-40B4-BE49-F238E27FC236}">
                <a16:creationId xmlns:a16="http://schemas.microsoft.com/office/drawing/2014/main" xmlns="" id="{80E400F1-4284-49F7-8305-0DA5EE355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1319" y="0"/>
            <a:ext cx="1880681" cy="1567234"/>
          </a:xfrm>
          <a:prstGeom prst="rect">
            <a:avLst/>
          </a:prstGeom>
        </p:spPr>
      </p:pic>
    </p:spTree>
    <p:extLst>
      <p:ext uri="{BB962C8B-B14F-4D97-AF65-F5344CB8AC3E}">
        <p14:creationId xmlns:p14="http://schemas.microsoft.com/office/powerpoint/2010/main" val="95628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002060"/>
                </a:solidFill>
                <a:latin typeface="Arial" panose="020B0604020202020204" pitchFamily="34" charset="0"/>
                <a:cs typeface="Arial" panose="020B0604020202020204" pitchFamily="34" charset="0"/>
              </a:rPr>
              <a:t>Mùa đông</a:t>
            </a:r>
            <a:endParaRPr lang="vi-VN" sz="3600" b="1">
              <a:solidFill>
                <a:srgbClr val="00206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xmlns="" id="{D80B016D-8CCA-4139-AC6E-C387BC9FAFE1}"/>
              </a:ext>
            </a:extLst>
          </p:cNvPr>
          <p:cNvGraphicFramePr>
            <a:graphicFrameLocks noGrp="1"/>
          </p:cNvGraphicFramePr>
          <p:nvPr>
            <p:extLst>
              <p:ext uri="{D42A27DB-BD31-4B8C-83A1-F6EECF244321}">
                <p14:modId xmlns:p14="http://schemas.microsoft.com/office/powerpoint/2010/main" val="481411688"/>
              </p:ext>
            </p:extLst>
          </p:nvPr>
        </p:nvGraphicFramePr>
        <p:xfrm>
          <a:off x="0" y="1677529"/>
          <a:ext cx="12192000" cy="3711594"/>
        </p:xfrm>
        <a:graphic>
          <a:graphicData uri="http://schemas.openxmlformats.org/drawingml/2006/table">
            <a:tbl>
              <a:tblPr firstRow="1" bandRow="1">
                <a:tableStyleId>{5A111915-BE36-4E01-A7E5-04B1672EAD32}</a:tableStyleId>
              </a:tblPr>
              <a:tblGrid>
                <a:gridCol w="2717800">
                  <a:extLst>
                    <a:ext uri="{9D8B030D-6E8A-4147-A177-3AD203B41FA5}">
                      <a16:colId xmlns:a16="http://schemas.microsoft.com/office/drawing/2014/main" xmlns="" val="1075326331"/>
                    </a:ext>
                  </a:extLst>
                </a:gridCol>
                <a:gridCol w="9474200">
                  <a:extLst>
                    <a:ext uri="{9D8B030D-6E8A-4147-A177-3AD203B41FA5}">
                      <a16:colId xmlns:a16="http://schemas.microsoft.com/office/drawing/2014/main" xmlns="" val="4186527158"/>
                    </a:ext>
                  </a:extLst>
                </a:gridCol>
              </a:tblGrid>
              <a:tr h="1237198">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tc>
                  <a:txBody>
                    <a:bodyPr/>
                    <a:lstStyle/>
                    <a:p>
                      <a:r>
                        <a:rPr lang="en-US" sz="3600" b="1">
                          <a:solidFill>
                            <a:schemeClr val="tx1"/>
                          </a:solidFill>
                        </a:rPr>
                        <a:t>Cây cối trơ trụi. Thời tiết lạnh giá.</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extLst>
                  <a:ext uri="{0D108BD9-81ED-4DB2-BD59-A6C34878D82A}">
                    <a16:rowId xmlns:a16="http://schemas.microsoft.com/office/drawing/2014/main" xmlns="" val="1897864556"/>
                  </a:ext>
                </a:extLst>
              </a:tr>
              <a:tr h="1237198">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c>
                  <a:txBody>
                    <a:bodyPr/>
                    <a:lstStyle/>
                    <a:p>
                      <a:r>
                        <a:rPr lang="en-US" sz="3600" b="1">
                          <a:solidFill>
                            <a:schemeClr val="tx1"/>
                          </a:solidFill>
                        </a:rPr>
                        <a:t>Giáng sinh, Tết dương lịch.</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xmlns="" val="4094665333"/>
                  </a:ext>
                </a:extLst>
              </a:tr>
              <a:tr h="1237198">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Ấm áp, dày dặn.</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2521775188"/>
                  </a:ext>
                </a:extLst>
              </a:tr>
            </a:tbl>
          </a:graphicData>
        </a:graphic>
      </p:graphicFrame>
      <p:pic>
        <p:nvPicPr>
          <p:cNvPr id="7" name="Picture 6">
            <a:extLst>
              <a:ext uri="{FF2B5EF4-FFF2-40B4-BE49-F238E27FC236}">
                <a16:creationId xmlns:a16="http://schemas.microsoft.com/office/drawing/2014/main" xmlns="" id="{5B212E22-B3ED-4B04-A7D9-39CC15AAF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789" y="0"/>
            <a:ext cx="3930211" cy="1677529"/>
          </a:xfrm>
          <a:prstGeom prst="rect">
            <a:avLst/>
          </a:prstGeom>
        </p:spPr>
      </p:pic>
    </p:spTree>
    <p:extLst>
      <p:ext uri="{BB962C8B-B14F-4D97-AF65-F5344CB8AC3E}">
        <p14:creationId xmlns:p14="http://schemas.microsoft.com/office/powerpoint/2010/main" val="346601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u-khac-biet-giua-mua-mua-mua-kho-o-tay-nguyen_b0HXd9j4">
            <a:hlinkClick r:id="" action="ppaction://media"/>
            <a:extLst>
              <a:ext uri="{FF2B5EF4-FFF2-40B4-BE49-F238E27FC236}">
                <a16:creationId xmlns:a16="http://schemas.microsoft.com/office/drawing/2014/main" xmlns="" id="{E2BB5482-E25E-4735-8E66-5CA73D1711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740" y="0"/>
            <a:ext cx="12263740" cy="6892969"/>
          </a:xfrm>
          <a:prstGeom prst="rect">
            <a:avLst/>
          </a:prstGeom>
        </p:spPr>
      </p:pic>
    </p:spTree>
    <p:extLst>
      <p:ext uri="{BB962C8B-B14F-4D97-AF65-F5344CB8AC3E}">
        <p14:creationId xmlns:p14="http://schemas.microsoft.com/office/powerpoint/2010/main" val="321320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4483061" cy="666027"/>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Mùa mưa</a:t>
            </a:r>
            <a:endParaRPr lang="vi-VN" sz="3600" b="1">
              <a:solidFill>
                <a:srgbClr val="00B05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xmlns="" id="{D80B016D-8CCA-4139-AC6E-C387BC9FAFE1}"/>
              </a:ext>
            </a:extLst>
          </p:cNvPr>
          <p:cNvGraphicFramePr>
            <a:graphicFrameLocks noGrp="1"/>
          </p:cNvGraphicFramePr>
          <p:nvPr>
            <p:extLst>
              <p:ext uri="{D42A27DB-BD31-4B8C-83A1-F6EECF244321}">
                <p14:modId xmlns:p14="http://schemas.microsoft.com/office/powerpoint/2010/main" val="3830685272"/>
              </p:ext>
            </p:extLst>
          </p:nvPr>
        </p:nvGraphicFramePr>
        <p:xfrm>
          <a:off x="25400" y="1926077"/>
          <a:ext cx="12192000" cy="4134482"/>
        </p:xfrm>
        <a:graphic>
          <a:graphicData uri="http://schemas.openxmlformats.org/drawingml/2006/table">
            <a:tbl>
              <a:tblPr firstRow="1" bandRow="1">
                <a:tableStyleId>{93296810-A885-4BE3-A3E7-6D5BEEA58F35}</a:tableStyleId>
              </a:tblPr>
              <a:tblGrid>
                <a:gridCol w="2717800">
                  <a:extLst>
                    <a:ext uri="{9D8B030D-6E8A-4147-A177-3AD203B41FA5}">
                      <a16:colId xmlns:a16="http://schemas.microsoft.com/office/drawing/2014/main" xmlns="" val="1075326331"/>
                    </a:ext>
                  </a:extLst>
                </a:gridCol>
                <a:gridCol w="9474200">
                  <a:extLst>
                    <a:ext uri="{9D8B030D-6E8A-4147-A177-3AD203B41FA5}">
                      <a16:colId xmlns:a16="http://schemas.microsoft.com/office/drawing/2014/main" xmlns="" val="4186527158"/>
                    </a:ext>
                  </a:extLst>
                </a:gridCol>
              </a:tblGrid>
              <a:tr h="1333832">
                <a:tc>
                  <a:txBody>
                    <a:bodyPr/>
                    <a:lstStyle/>
                    <a:p>
                      <a:r>
                        <a:rPr lang="en-US" sz="3600" b="1">
                          <a:solidFill>
                            <a:schemeClr val="tx1"/>
                          </a:solidFill>
                          <a:latin typeface="Arial" panose="020B0604020202020204" pitchFamily="34" charset="0"/>
                          <a:cs typeface="Arial" panose="020B0604020202020204" pitchFamily="34" charset="0"/>
                        </a:rPr>
                        <a:t>Đặc điểm</a:t>
                      </a:r>
                    </a:p>
                  </a:txBody>
                  <a:tcPr anchor="ctr"/>
                </a:tc>
                <a:tc>
                  <a:txBody>
                    <a:bodyPr/>
                    <a:lstStyle/>
                    <a:p>
                      <a:r>
                        <a:rPr lang="en-US" sz="3600" b="0">
                          <a:solidFill>
                            <a:schemeClr val="tx1"/>
                          </a:solidFill>
                          <a:latin typeface="Arial" panose="020B0604020202020204" pitchFamily="34" charset="0"/>
                          <a:cs typeface="Arial" panose="020B0604020202020204" pitchFamily="34" charset="0"/>
                        </a:rPr>
                        <a:t>Cây cối xanh tốt.Thời tiết ẩm ướt. Mưa nhiều</a:t>
                      </a:r>
                    </a:p>
                  </a:txBody>
                  <a:tcPr anchor="ctr"/>
                </a:tc>
                <a:extLst>
                  <a:ext uri="{0D108BD9-81ED-4DB2-BD59-A6C34878D82A}">
                    <a16:rowId xmlns:a16="http://schemas.microsoft.com/office/drawing/2014/main" xmlns="" val="1897864556"/>
                  </a:ext>
                </a:extLst>
              </a:tr>
              <a:tr h="1400325">
                <a:tc>
                  <a:txBody>
                    <a:bodyPr/>
                    <a:lstStyle/>
                    <a:p>
                      <a:r>
                        <a:rPr lang="en-US" sz="3600" b="1">
                          <a:solidFill>
                            <a:schemeClr val="tx1"/>
                          </a:solidFill>
                          <a:latin typeface="Arial" panose="020B0604020202020204" pitchFamily="34" charset="0"/>
                          <a:cs typeface="Arial" panose="020B0604020202020204" pitchFamily="34" charset="0"/>
                        </a:rPr>
                        <a:t>Hoạt động</a:t>
                      </a:r>
                    </a:p>
                  </a:txBody>
                  <a:tcPr anchor="ctr"/>
                </a:tc>
                <a:tc>
                  <a:txBody>
                    <a:bodyPr/>
                    <a:lstStyle/>
                    <a:p>
                      <a:r>
                        <a:rPr lang="en-US" sz="3600" b="0">
                          <a:solidFill>
                            <a:schemeClr val="tx1"/>
                          </a:solidFill>
                          <a:latin typeface="Arial" panose="020B0604020202020204" pitchFamily="34" charset="0"/>
                          <a:cs typeface="Arial" panose="020B0604020202020204" pitchFamily="34" charset="0"/>
                        </a:rPr>
                        <a:t>Đi làm nương rẫy, học sinh nghỉ hè.</a:t>
                      </a:r>
                    </a:p>
                    <a:p>
                      <a:r>
                        <a:rPr lang="en-US" sz="3600" b="0">
                          <a:solidFill>
                            <a:schemeClr val="tx1"/>
                          </a:solidFill>
                          <a:latin typeface="Arial" panose="020B0604020202020204" pitchFamily="34" charset="0"/>
                          <a:cs typeface="Arial" panose="020B0604020202020204" pitchFamily="34" charset="0"/>
                        </a:rPr>
                        <a:t>Làm việc, vui chơi trong nhà khi có mưa.</a:t>
                      </a:r>
                    </a:p>
                  </a:txBody>
                  <a:tcPr anchor="ctr"/>
                </a:tc>
                <a:extLst>
                  <a:ext uri="{0D108BD9-81ED-4DB2-BD59-A6C34878D82A}">
                    <a16:rowId xmlns:a16="http://schemas.microsoft.com/office/drawing/2014/main" xmlns="" val="4094665333"/>
                  </a:ext>
                </a:extLst>
              </a:tr>
              <a:tr h="1400325">
                <a:tc>
                  <a:txBody>
                    <a:bodyPr/>
                    <a:lstStyle/>
                    <a:p>
                      <a:r>
                        <a:rPr lang="en-US" sz="3600" b="1">
                          <a:solidFill>
                            <a:schemeClr val="tx1"/>
                          </a:solidFill>
                          <a:latin typeface="Arial" panose="020B0604020202020204" pitchFamily="34" charset="0"/>
                          <a:cs typeface="Arial" panose="020B0604020202020204" pitchFamily="34" charset="0"/>
                        </a:rPr>
                        <a:t>Trang phục</a:t>
                      </a:r>
                    </a:p>
                  </a:txBody>
                  <a:tcPr anchor="ctr"/>
                </a:tc>
                <a:tc>
                  <a:txBody>
                    <a:bodyPr/>
                    <a:lstStyle/>
                    <a:p>
                      <a:r>
                        <a:rPr lang="en-US" sz="3600" b="0">
                          <a:solidFill>
                            <a:schemeClr val="tx1"/>
                          </a:solidFill>
                          <a:latin typeface="Arial" panose="020B0604020202020204" pitchFamily="34" charset="0"/>
                          <a:cs typeface="Arial" panose="020B0604020202020204" pitchFamily="34" charset="0"/>
                        </a:rPr>
                        <a:t>Thoải mái, gọn gàng. Mang theo ô/ áo mưa.</a:t>
                      </a:r>
                    </a:p>
                  </a:txBody>
                  <a:tcPr anchor="ctr"/>
                </a:tc>
                <a:extLst>
                  <a:ext uri="{0D108BD9-81ED-4DB2-BD59-A6C34878D82A}">
                    <a16:rowId xmlns:a16="http://schemas.microsoft.com/office/drawing/2014/main" xmlns="" val="2521775188"/>
                  </a:ext>
                </a:extLst>
              </a:tr>
            </a:tbl>
          </a:graphicData>
        </a:graphic>
      </p:graphicFrame>
      <p:pic>
        <p:nvPicPr>
          <p:cNvPr id="3" name="Picture 2">
            <a:extLst>
              <a:ext uri="{FF2B5EF4-FFF2-40B4-BE49-F238E27FC236}">
                <a16:creationId xmlns:a16="http://schemas.microsoft.com/office/drawing/2014/main" xmlns="" id="{AFA329B9-8483-4393-AFC8-84E811C73F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7268" y="0"/>
            <a:ext cx="3190132" cy="1924873"/>
          </a:xfrm>
          <a:prstGeom prst="rect">
            <a:avLst/>
          </a:prstGeom>
        </p:spPr>
      </p:pic>
    </p:spTree>
    <p:extLst>
      <p:ext uri="{BB962C8B-B14F-4D97-AF65-F5344CB8AC3E}">
        <p14:creationId xmlns:p14="http://schemas.microsoft.com/office/powerpoint/2010/main" val="92159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FF6600"/>
                </a:solidFill>
                <a:latin typeface="Arial" panose="020B0604020202020204" pitchFamily="34" charset="0"/>
                <a:cs typeface="Arial" panose="020B0604020202020204" pitchFamily="34" charset="0"/>
              </a:rPr>
              <a:t>Mùa khô</a:t>
            </a:r>
            <a:endParaRPr lang="vi-VN" sz="3600" b="1">
              <a:solidFill>
                <a:srgbClr val="FF660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xmlns="" id="{D80B016D-8CCA-4139-AC6E-C387BC9FAFE1}"/>
              </a:ext>
            </a:extLst>
          </p:cNvPr>
          <p:cNvGraphicFramePr>
            <a:graphicFrameLocks noGrp="1"/>
          </p:cNvGraphicFramePr>
          <p:nvPr>
            <p:extLst>
              <p:ext uri="{D42A27DB-BD31-4B8C-83A1-F6EECF244321}">
                <p14:modId xmlns:p14="http://schemas.microsoft.com/office/powerpoint/2010/main" val="174921283"/>
              </p:ext>
            </p:extLst>
          </p:nvPr>
        </p:nvGraphicFramePr>
        <p:xfrm>
          <a:off x="25400" y="1634247"/>
          <a:ext cx="12192000" cy="4426311"/>
        </p:xfrm>
        <a:graphic>
          <a:graphicData uri="http://schemas.openxmlformats.org/drawingml/2006/table">
            <a:tbl>
              <a:tblPr firstRow="1" bandRow="1">
                <a:tableStyleId>{9DCAF9ED-07DC-4A11-8D7F-57B35C25682E}</a:tableStyleId>
              </a:tblPr>
              <a:tblGrid>
                <a:gridCol w="2717800">
                  <a:extLst>
                    <a:ext uri="{9D8B030D-6E8A-4147-A177-3AD203B41FA5}">
                      <a16:colId xmlns:a16="http://schemas.microsoft.com/office/drawing/2014/main" xmlns="" val="1075326331"/>
                    </a:ext>
                  </a:extLst>
                </a:gridCol>
                <a:gridCol w="9474200">
                  <a:extLst>
                    <a:ext uri="{9D8B030D-6E8A-4147-A177-3AD203B41FA5}">
                      <a16:colId xmlns:a16="http://schemas.microsoft.com/office/drawing/2014/main" xmlns="" val="4186527158"/>
                    </a:ext>
                  </a:extLst>
                </a:gridCol>
              </a:tblGrid>
              <a:tr h="1462123">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rgbClr val="F0904E"/>
                    </a:solidFill>
                  </a:tcPr>
                </a:tc>
                <a:tc>
                  <a:txBody>
                    <a:bodyPr/>
                    <a:lstStyle/>
                    <a:p>
                      <a:r>
                        <a:rPr lang="en-US" sz="3600" b="0">
                          <a:solidFill>
                            <a:schemeClr val="tx1"/>
                          </a:solidFill>
                          <a:latin typeface="Arial" panose="020B0604020202020204" pitchFamily="34" charset="0"/>
                          <a:cs typeface="Arial" panose="020B0604020202020204" pitchFamily="34" charset="0"/>
                        </a:rPr>
                        <a:t>Cây cối khô héo. Thời tiết nắng nóng, ít mưa,  đất đai khô cằn, nứt nẻ.</a:t>
                      </a:r>
                    </a:p>
                  </a:txBody>
                  <a:tcPr anchor="ctr">
                    <a:solidFill>
                      <a:srgbClr val="F0904E"/>
                    </a:solidFill>
                  </a:tcPr>
                </a:tc>
                <a:extLst>
                  <a:ext uri="{0D108BD9-81ED-4DB2-BD59-A6C34878D82A}">
                    <a16:rowId xmlns:a16="http://schemas.microsoft.com/office/drawing/2014/main" xmlns="" val="1897864556"/>
                  </a:ext>
                </a:extLst>
              </a:tr>
              <a:tr h="1462123">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0">
                          <a:solidFill>
                            <a:schemeClr val="tx1"/>
                          </a:solidFill>
                          <a:latin typeface="Arial" panose="020B0604020202020204" pitchFamily="34" charset="0"/>
                          <a:cs typeface="Arial" panose="020B0604020202020204" pitchFamily="34" charset="0"/>
                        </a:rPr>
                        <a:t>Đào giếng lấy nước tưới cây.</a:t>
                      </a:r>
                    </a:p>
                    <a:p>
                      <a:r>
                        <a:rPr lang="en-US" sz="3600" b="0">
                          <a:solidFill>
                            <a:schemeClr val="tx1"/>
                          </a:solidFill>
                          <a:latin typeface="Arial" panose="020B0604020202020204" pitchFamily="34" charset="0"/>
                          <a:cs typeface="Arial" panose="020B0604020202020204" pitchFamily="34" charset="0"/>
                        </a:rPr>
                        <a:t>Làm việc, vui chơi trong bóng râm.</a:t>
                      </a:r>
                    </a:p>
                  </a:txBody>
                  <a:tcPr anchor="ctr"/>
                </a:tc>
                <a:extLst>
                  <a:ext uri="{0D108BD9-81ED-4DB2-BD59-A6C34878D82A}">
                    <a16:rowId xmlns:a16="http://schemas.microsoft.com/office/drawing/2014/main" xmlns="" val="4094665333"/>
                  </a:ext>
                </a:extLst>
              </a:tr>
              <a:tr h="1502065">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0">
                          <a:solidFill>
                            <a:schemeClr val="tx1"/>
                          </a:solidFill>
                          <a:latin typeface="Arial" panose="020B0604020202020204" pitchFamily="34" charset="0"/>
                          <a:cs typeface="Arial" panose="020B0604020202020204" pitchFamily="34" charset="0"/>
                        </a:rPr>
                        <a:t>Mát mẻ, rộng rãi, thoải mái, dễ thấm hút mồ hôi.</a:t>
                      </a:r>
                    </a:p>
                  </a:txBody>
                  <a:tcPr anchor="ctr"/>
                </a:tc>
                <a:extLst>
                  <a:ext uri="{0D108BD9-81ED-4DB2-BD59-A6C34878D82A}">
                    <a16:rowId xmlns:a16="http://schemas.microsoft.com/office/drawing/2014/main" xmlns="" val="2521775188"/>
                  </a:ext>
                </a:extLst>
              </a:tr>
            </a:tbl>
          </a:graphicData>
        </a:graphic>
      </p:graphicFrame>
      <p:pic>
        <p:nvPicPr>
          <p:cNvPr id="4" name="Picture 3">
            <a:extLst>
              <a:ext uri="{FF2B5EF4-FFF2-40B4-BE49-F238E27FC236}">
                <a16:creationId xmlns:a16="http://schemas.microsoft.com/office/drawing/2014/main" xmlns="" id="{F200E530-FBFC-432E-82A9-2764CD0F4C68}"/>
              </a:ext>
            </a:extLst>
          </p:cNvPr>
          <p:cNvPicPr>
            <a:picLocks noChangeAspect="1"/>
          </p:cNvPicPr>
          <p:nvPr/>
        </p:nvPicPr>
        <p:blipFill>
          <a:blip r:embed="rId2"/>
          <a:stretch>
            <a:fillRect/>
          </a:stretch>
        </p:blipFill>
        <p:spPr>
          <a:xfrm>
            <a:off x="8941053" y="0"/>
            <a:ext cx="3283911" cy="1634247"/>
          </a:xfrm>
          <a:prstGeom prst="rect">
            <a:avLst/>
          </a:prstGeom>
        </p:spPr>
      </p:pic>
    </p:spTree>
    <p:extLst>
      <p:ext uri="{BB962C8B-B14F-4D97-AF65-F5344CB8AC3E}">
        <p14:creationId xmlns:p14="http://schemas.microsoft.com/office/powerpoint/2010/main" val="8481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913</TotalTime>
  <Words>606</Words>
  <Application>Microsoft Office PowerPoint</Application>
  <PresentationFormat>Custom</PresentationFormat>
  <Paragraphs>75</Paragraphs>
  <Slides>16</Slides>
  <Notes>0</Notes>
  <HiddenSlides>0</HiddenSlides>
  <MMClips>2</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H61</cp:lastModifiedBy>
  <cp:revision>212</cp:revision>
  <dcterms:created xsi:type="dcterms:W3CDTF">2021-06-02T02:35:09Z</dcterms:created>
  <dcterms:modified xsi:type="dcterms:W3CDTF">2025-04-15T15:50:24Z</dcterms:modified>
</cp:coreProperties>
</file>