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308" r:id="rId2"/>
    <p:sldId id="510" r:id="rId3"/>
    <p:sldId id="511" r:id="rId4"/>
    <p:sldId id="512" r:id="rId5"/>
    <p:sldId id="509" r:id="rId6"/>
    <p:sldId id="555" r:id="rId7"/>
    <p:sldId id="556" r:id="rId8"/>
    <p:sldId id="557" r:id="rId9"/>
    <p:sldId id="561" r:id="rId10"/>
    <p:sldId id="558" r:id="rId11"/>
    <p:sldId id="560" r:id="rId12"/>
    <p:sldId id="559" r:id="rId13"/>
    <p:sldId id="495" r:id="rId14"/>
    <p:sldId id="417" r:id="rId15"/>
    <p:sldId id="562" r:id="rId16"/>
    <p:sldId id="563" r:id="rId17"/>
    <p:sldId id="536" r:id="rId18"/>
    <p:sldId id="500" r:id="rId19"/>
    <p:sldId id="538" r:id="rId20"/>
    <p:sldId id="541" r:id="rId21"/>
    <p:sldId id="549" r:id="rId22"/>
    <p:sldId id="545" r:id="rId23"/>
  </p:sldIdLst>
  <p:sldSz cx="9144000" cy="5143500" type="screen16x9"/>
  <p:notesSz cx="6858000" cy="9144000"/>
  <p:embeddedFontLst>
    <p:embeddedFont>
      <p:font typeface="Microsoft YaHei" panose="020B0503020204020204" pitchFamily="34" charset="-122"/>
      <p:regular r:id="rId25"/>
      <p:bold r:id="rId26"/>
    </p:embeddedFont>
    <p:embeddedFont>
      <p:font typeface="宋体" panose="02010600030101010101" pitchFamily="2" charset="-122"/>
      <p:regular r:id="rId27"/>
    </p:embeddedFont>
    <p:embeddedFont>
      <p:font typeface="Calibri" panose="020F0502020204030204" pitchFamily="34" charset="0"/>
      <p:regular r:id="rId28"/>
      <p:bold r:id="rId29"/>
      <p:italic r:id="rId30"/>
      <p:boldItalic r:id="rId31"/>
    </p:embeddedFont>
    <p:embeddedFont>
      <p:font typeface="Lato" panose="020B0604020202020204" charset="0"/>
      <p:regular r:id="rId32"/>
      <p:bold r:id="rId33"/>
      <p:italic r:id="rId34"/>
      <p:boldItalic r:id="rId35"/>
    </p:embeddedFont>
    <p:embeddedFont>
      <p:font typeface="Arial-Rounded" panose="020B0604020202020204" charset="0"/>
      <p:regular r:id="rId36"/>
      <p:bold r:id="rId37"/>
    </p:embeddedFont>
    <p:embeddedFont>
      <p:font typeface="Microsoft YaHei" panose="020B0503020204020204" pitchFamily="34" charset="-122"/>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D50D8E"/>
    <a:srgbClr val="0418AC"/>
    <a:srgbClr val="FFD1FF"/>
    <a:srgbClr val="007434"/>
    <a:srgbClr val="F446B6"/>
    <a:srgbClr val="E80888"/>
    <a:srgbClr val="EB67B6"/>
    <a:srgbClr val="FEE7EF"/>
    <a:srgbClr val="8D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8" autoAdjust="0"/>
    <p:restoredTop sz="95552" autoAdjust="0"/>
  </p:normalViewPr>
  <p:slideViewPr>
    <p:cSldViewPr snapToGrid="0">
      <p:cViewPr varScale="1">
        <p:scale>
          <a:sx n="109" d="100"/>
          <a:sy n="109" d="100"/>
        </p:scale>
        <p:origin x="547" y="101"/>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2CE36C-F021-405D-8C3C-1E95F4F3AA7F}" type="datetimeFigureOut">
              <a:rPr lang="en-US" smtClean="0"/>
              <a:t>4/20/2025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73A46-3231-402E-9E47-2803A5EA40B5}" type="slidenum">
              <a:rPr lang="en-US" smtClean="0"/>
              <a:t>‹#›</a:t>
            </a:fld>
            <a:endParaRPr lang="en-US"/>
          </a:p>
        </p:txBody>
      </p:sp>
    </p:spTree>
    <p:extLst>
      <p:ext uri="{BB962C8B-B14F-4D97-AF65-F5344CB8AC3E}">
        <p14:creationId xmlns:p14="http://schemas.microsoft.com/office/powerpoint/2010/main" val="73994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EBD0B5-F199-4CE6-B4B1-E377901DAA30}"/>
              </a:ext>
            </a:extLst>
          </p:cNvPr>
          <p:cNvSpPr>
            <a:spLocks noGrp="1"/>
          </p:cNvSpPr>
          <p:nvPr>
            <p:ph type="dt" sz="half" idx="10"/>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22108001-B6F5-4F28-9F94-2401A6BE5FAA}"/>
              </a:ext>
            </a:extLst>
          </p:cNvPr>
          <p:cNvSpPr>
            <a:spLocks noGrp="1"/>
          </p:cNvSpPr>
          <p:nvPr>
            <p:ph type="ftr" sz="quarter" idx="11"/>
          </p:nvPr>
        </p:nvSpPr>
        <p:spPr/>
        <p:txBody>
          <a:bodyPr/>
          <a:lstStyle>
            <a:lvl1pPr algn="l" fontAlgn="auto">
              <a:spcBef>
                <a:spcPts val="0"/>
              </a:spcBef>
              <a:spcAft>
                <a:spcPts val="0"/>
              </a:spcAft>
              <a:defRPr>
                <a:latin typeface="Calibri" pitchFamily="34"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DFD2D31-64B8-4030-A10A-2D4EF8BCA9D5}"/>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86E33945-D147-495F-8AB2-511EB272B0B5}" type="slidenum">
              <a:rPr lang="en-US" altLang="en-US"/>
              <a:pPr>
                <a:defRPr/>
              </a:pPr>
              <a:t>‹#›</a:t>
            </a:fld>
            <a:endParaRPr lang="en-US" altLang="en-US"/>
          </a:p>
        </p:txBody>
      </p:sp>
    </p:spTree>
    <p:extLst>
      <p:ext uri="{BB962C8B-B14F-4D97-AF65-F5344CB8AC3E}">
        <p14:creationId xmlns:p14="http://schemas.microsoft.com/office/powerpoint/2010/main" val="126793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 id="2147483655" r:id="rId4"/>
    <p:sldLayoutId id="2147483657" r:id="rId5"/>
    <p:sldLayoutId id="2147483674" r:id="rId6"/>
    <p:sldLayoutId id="214748367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hyperlink" Target="http://vuonchimviet.com/chim-con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3.xml"/><Relationship Id="rId5" Type="http://schemas.microsoft.com/office/2007/relationships/hdphoto" Target="../media/hdphoto7.wdp"/><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hyperlink" Target="https://vi.wikipedia.org/wiki/Linh_tr%C6%B0%E1%BB%9F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i.wikipedia.org/wiki/H%E1%BB%8D_S%C3%A1o" TargetMode="External"/><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hyperlink" Target="https://vi.wikipedia.org/wiki/%C4%90%C3%B4ng_Nam_%C3%81" TargetMode="External"/><Relationship Id="rId4" Type="http://schemas.openxmlformats.org/officeDocument/2006/relationships/hyperlink" Target="https://vi.wikipedia.org/wiki/Nam_%C3%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4"/>
          <p:cNvGrpSpPr>
            <a:grpSpLocks/>
          </p:cNvGrpSpPr>
          <p:nvPr/>
        </p:nvGrpSpPr>
        <p:grpSpPr bwMode="auto">
          <a:xfrm>
            <a:off x="0" y="-389"/>
            <a:ext cx="9198804" cy="5143890"/>
            <a:chOff x="0" y="0"/>
            <a:chExt cx="12313181" cy="6858000"/>
          </a:xfrm>
        </p:grpSpPr>
        <p:pic>
          <p:nvPicPr>
            <p:cNvPr id="4102" name="Picture 6" descr="D:\2.PHƯƠNG NGÂN\A.NH 2021-2022\GIÁO ÁN ĐIỆN TỬ\PP THAM KHẢO\Hình Nền\69b90ed4e4087e02faaaccf33a843d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3" name="Group 3"/>
            <p:cNvGrpSpPr>
              <a:grpSpLocks/>
            </p:cNvGrpSpPr>
            <p:nvPr/>
          </p:nvGrpSpPr>
          <p:grpSpPr bwMode="auto">
            <a:xfrm>
              <a:off x="3670144" y="354928"/>
              <a:ext cx="8643037" cy="1745165"/>
              <a:chOff x="3670144" y="354928"/>
              <a:chExt cx="8643037" cy="1745165"/>
            </a:xfrm>
          </p:grpSpPr>
          <p:pic>
            <p:nvPicPr>
              <p:cNvPr id="4110" name="Google Shape;166;p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1165" y="354928"/>
                <a:ext cx="1742016" cy="80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任意多边形: 形状 12"/>
              <p:cNvSpPr/>
              <p:nvPr/>
            </p:nvSpPr>
            <p:spPr>
              <a:xfrm>
                <a:off x="3670144" y="1310637"/>
                <a:ext cx="268806" cy="23281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 name="任意多边形: 形状 13"/>
              <p:cNvSpPr/>
              <p:nvPr/>
            </p:nvSpPr>
            <p:spPr>
              <a:xfrm>
                <a:off x="5784605" y="1543452"/>
                <a:ext cx="268805" cy="23281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 name="任意多边形: 形状 14"/>
              <p:cNvSpPr/>
              <p:nvPr/>
            </p:nvSpPr>
            <p:spPr>
              <a:xfrm>
                <a:off x="9499196" y="1869394"/>
                <a:ext cx="266689" cy="230699"/>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任意多边形: 形状 15"/>
              <p:cNvSpPr/>
              <p:nvPr/>
            </p:nvSpPr>
            <p:spPr>
              <a:xfrm>
                <a:off x="8191152" y="950831"/>
                <a:ext cx="266689" cy="23281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sp>
        <p:nvSpPr>
          <p:cNvPr id="24" name="Rectangle 23"/>
          <p:cNvSpPr/>
          <p:nvPr/>
        </p:nvSpPr>
        <p:spPr>
          <a:xfrm>
            <a:off x="329993" y="684169"/>
            <a:ext cx="8489816" cy="1608223"/>
          </a:xfrm>
          <a:prstGeom prst="rect">
            <a:avLst/>
          </a:prstGeom>
          <a:noFill/>
        </p:spPr>
        <p:txBody>
          <a:bodyPr wrap="square" lIns="68672" tIns="34335" rIns="68672" bIns="34335">
            <a:spAutoFit/>
          </a:bodyPr>
          <a:lstStyle/>
          <a:p>
            <a:pPr algn="ctr">
              <a:defRPr/>
            </a:pPr>
            <a:r>
              <a:rPr lang="vi-VN" sz="2400" kern="10" dirty="0">
                <a:ln w="9525">
                  <a:solidFill>
                    <a:srgbClr val="FF0000"/>
                  </a:solidFill>
                  <a:round/>
                  <a:headEnd/>
                  <a:tailEnd/>
                </a:ln>
                <a:solidFill>
                  <a:srgbClr val="0000FF"/>
                </a:solidFill>
                <a:latin typeface="Times New Roman" panose="02020603050405020304" pitchFamily="18" charset="0"/>
                <a:cs typeface="Times New Roman" panose="02020603050405020304" pitchFamily="18" charset="0"/>
              </a:rPr>
              <a:t>TRƯỜNG TIỂU HỌC HÒA NGHĨA</a:t>
            </a:r>
          </a:p>
          <a:p>
            <a:pPr algn="ctr" fontAlgn="auto">
              <a:spcBef>
                <a:spcPts val="0"/>
              </a:spcBef>
              <a:spcAft>
                <a:spcPts val="0"/>
              </a:spcAft>
              <a:defRPr/>
            </a:pPr>
            <a:r>
              <a:rPr lang="en-US" sz="3200" b="1" dirty="0">
                <a:ln w="22225">
                  <a:solidFill>
                    <a:srgbClr val="ED7D31"/>
                  </a:solidFill>
                  <a:prstDash val="solid"/>
                </a:ln>
                <a:solidFill>
                  <a:srgbClr val="FE2040"/>
                </a:solidFill>
                <a:ea typeface="微软雅黑"/>
                <a:cs typeface="Calibri" panose="020F0502020204030204" pitchFamily="34" charset="0"/>
              </a:rPr>
              <a:t>TIẾNG VIỆT 1</a:t>
            </a:r>
          </a:p>
          <a:p>
            <a:pPr algn="ctr">
              <a:defRPr/>
            </a:pPr>
            <a:r>
              <a:rPr lang="vi-VN" sz="4400" b="1" kern="10" dirty="0">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Bài</a:t>
            </a:r>
            <a:r>
              <a:rPr lang="en-US" sz="4400" b="1" kern="10" dirty="0">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 4:Cuộc </a:t>
            </a:r>
            <a:r>
              <a:rPr lang="en-US" sz="4400" b="1" kern="10" dirty="0" err="1">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thi</a:t>
            </a:r>
            <a:r>
              <a:rPr lang="en-US" sz="4400" b="1" kern="10" dirty="0">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 </a:t>
            </a:r>
            <a:r>
              <a:rPr lang="en-US" sz="4400" b="1" kern="10" dirty="0" err="1">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tài</a:t>
            </a:r>
            <a:r>
              <a:rPr lang="en-US" sz="4400" b="1" kern="10" dirty="0">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 </a:t>
            </a:r>
            <a:r>
              <a:rPr lang="en-US" sz="4400" b="1" kern="10" dirty="0" err="1">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năng</a:t>
            </a:r>
            <a:r>
              <a:rPr lang="en-US" sz="4400" b="1" kern="10" dirty="0">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 </a:t>
            </a:r>
            <a:r>
              <a:rPr lang="en-US" sz="4400" b="1" kern="10" dirty="0" err="1">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rừng</a:t>
            </a:r>
            <a:r>
              <a:rPr lang="en-US" sz="4400" b="1" kern="10" dirty="0">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 </a:t>
            </a:r>
            <a:r>
              <a:rPr lang="en-US" sz="4400" b="1" kern="10" dirty="0" err="1">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xanh</a:t>
            </a:r>
            <a:endParaRPr lang="en-US" sz="2000" b="1" dirty="0">
              <a:ln w="22225">
                <a:solidFill>
                  <a:srgbClr val="ED7D31"/>
                </a:solidFill>
                <a:prstDash val="solid"/>
              </a:ln>
              <a:solidFill>
                <a:srgbClr val="FE2040"/>
              </a:solidFill>
              <a:ea typeface="微软雅黑"/>
              <a:cs typeface="Calibri" panose="020F0502020204030204" pitchFamily="34" charset="0"/>
            </a:endParaRPr>
          </a:p>
        </p:txBody>
      </p:sp>
      <p:sp>
        <p:nvSpPr>
          <p:cNvPr id="4101" name="Text Box 5"/>
          <p:cNvSpPr txBox="1">
            <a:spLocks noChangeArrowheads="1"/>
          </p:cNvSpPr>
          <p:nvPr/>
        </p:nvSpPr>
        <p:spPr bwMode="auto">
          <a:xfrm>
            <a:off x="1995487" y="2898663"/>
            <a:ext cx="5089525" cy="56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72" tIns="34335" rIns="68672" bIns="34335">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vi-VN" sz="3200" b="1" dirty="0">
                <a:solidFill>
                  <a:srgbClr val="7030A0"/>
                </a:solidFill>
                <a:latin typeface="UTM Avo" pitchFamily="18" charset="0"/>
                <a:ea typeface="Microsoft YaHei" pitchFamily="34" charset="-122"/>
              </a:rPr>
              <a:t>Giáo viên :</a:t>
            </a:r>
            <a:r>
              <a:rPr lang="en-US" sz="3200" b="1" dirty="0">
                <a:solidFill>
                  <a:srgbClr val="7030A0"/>
                </a:solidFill>
                <a:latin typeface="UTM Avo" pitchFamily="18" charset="0"/>
                <a:ea typeface="Microsoft YaHei" pitchFamily="34" charset="-122"/>
              </a:rPr>
              <a:t> Hoàng Thị </a:t>
            </a:r>
            <a:r>
              <a:rPr lang="en-US" sz="3200" b="1" dirty="0" err="1">
                <a:solidFill>
                  <a:srgbClr val="7030A0"/>
                </a:solidFill>
                <a:latin typeface="UTM Avo" pitchFamily="18" charset="0"/>
                <a:ea typeface="Microsoft YaHei" pitchFamily="34" charset="-122"/>
              </a:rPr>
              <a:t>Nhàn</a:t>
            </a:r>
            <a:endParaRPr lang="vi-VN" sz="3200" b="1" dirty="0">
              <a:solidFill>
                <a:srgbClr val="7030A0"/>
              </a:solidFill>
              <a:latin typeface="UTM Avo" pitchFamily="18" charset="0"/>
              <a:ea typeface="Microsoft YaHei" pitchFamily="34" charset="-122"/>
            </a:endParaRPr>
          </a:p>
        </p:txBody>
      </p:sp>
    </p:spTree>
    <p:extLst>
      <p:ext uri="{BB962C8B-B14F-4D97-AF65-F5344CB8AC3E}">
        <p14:creationId xmlns:p14="http://schemas.microsoft.com/office/powerpoint/2010/main" val="27167435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6939" y="676945"/>
            <a:ext cx="4572000" cy="3077766"/>
          </a:xfrm>
          <a:prstGeom prst="rect">
            <a:avLst/>
          </a:prstGeom>
        </p:spPr>
        <p:txBody>
          <a:bodyPr>
            <a:spAutoFit/>
          </a:bodyPr>
          <a:lstStyle/>
          <a:p>
            <a:r>
              <a:rPr lang="en-US" sz="1800"/>
              <a:t>   </a:t>
            </a:r>
            <a:r>
              <a:rPr lang="vi-VN" sz="3200">
                <a:solidFill>
                  <a:srgbClr val="FF0000"/>
                </a:solidFill>
              </a:rPr>
              <a:t>Mèo rừng </a:t>
            </a:r>
            <a:r>
              <a:rPr lang="vi-VN" sz="1800"/>
              <a:t>có hình dáng và thể trạng tương tự như một con mèo đã được thuần hóa, tuy nhiên màu sắc lông của những con mèo hoang dã này có màu vàng nhạt, sọc nâu đen hoặc có đốm, phần bên dưới của nó màu xám hoặc đôi khi là màu đen tuyền. </a:t>
            </a:r>
            <a:endParaRPr lang="en-US" sz="1800"/>
          </a:p>
          <a:p>
            <a:r>
              <a:rPr lang="vi-VN" sz="1800"/>
              <a:t>Mèo rừng Việt Nam đang phải đứng trước nguy cơ bị suy giảm về số lượng</a:t>
            </a:r>
            <a:r>
              <a:rPr lang="en-US" sz="1800"/>
              <a:t> nên được liệt vào sách đỏ, cần được bảo vệ.</a:t>
            </a:r>
            <a:endParaRPr lang="vi-VN" sz="180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31" y="846071"/>
            <a:ext cx="4092095" cy="273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840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885713"/>
            <a:ext cx="473392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33506" y="1754456"/>
            <a:ext cx="4210493" cy="1631216"/>
          </a:xfrm>
          <a:prstGeom prst="rect">
            <a:avLst/>
          </a:prstGeom>
        </p:spPr>
        <p:txBody>
          <a:bodyPr wrap="square">
            <a:spAutoFit/>
          </a:bodyPr>
          <a:lstStyle/>
          <a:p>
            <a:r>
              <a:rPr lang="vi-VN" sz="2800">
                <a:solidFill>
                  <a:srgbClr val="FF0000"/>
                </a:solidFill>
                <a:hlinkClick r:id="rId4"/>
              </a:rPr>
              <a:t>Chim công</a:t>
            </a:r>
            <a:r>
              <a:rPr lang="vi-VN" sz="1800"/>
              <a:t> là loài chim quý hiếm và đẹp bởi chúng sở hữu bộ lông mượt mà và cái đuôi dài khi xòe ra trông như một chiếc váy lộng lẫy nhiều sắc màu đan xen rất rực rỡ.</a:t>
            </a:r>
            <a:endParaRPr lang="en-US" sz="1800"/>
          </a:p>
        </p:txBody>
      </p:sp>
    </p:spTree>
    <p:extLst>
      <p:ext uri="{BB962C8B-B14F-4D97-AF65-F5344CB8AC3E}">
        <p14:creationId xmlns:p14="http://schemas.microsoft.com/office/powerpoint/2010/main" val="1460522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07" y="585788"/>
            <a:ext cx="259080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96093" y="1320333"/>
            <a:ext cx="5560828" cy="1138773"/>
          </a:xfrm>
          <a:prstGeom prst="rect">
            <a:avLst/>
          </a:prstGeom>
        </p:spPr>
        <p:txBody>
          <a:bodyPr wrap="square">
            <a:spAutoFit/>
          </a:bodyPr>
          <a:lstStyle/>
          <a:p>
            <a:r>
              <a:rPr lang="vi-VN" sz="2800">
                <a:solidFill>
                  <a:srgbClr val="FF0000"/>
                </a:solidFill>
              </a:rPr>
              <a:t>Chim gõ kiến</a:t>
            </a:r>
            <a:r>
              <a:rPr lang="vi-VN" sz="2000"/>
              <a:t>, loài chim có chiếc mỏ vô cùng đặc biệt. Chiếc mỏ có khả năng xuyên thủng thân cây gỗ tuổi đời hàng trăm năm. </a:t>
            </a:r>
            <a:endParaRPr lang="en-US"/>
          </a:p>
        </p:txBody>
      </p:sp>
      <p:sp>
        <p:nvSpPr>
          <p:cNvPr id="3" name="Rectangle 2"/>
          <p:cNvSpPr/>
          <p:nvPr/>
        </p:nvSpPr>
        <p:spPr>
          <a:xfrm>
            <a:off x="3296093" y="2469336"/>
            <a:ext cx="5560828" cy="1323439"/>
          </a:xfrm>
          <a:prstGeom prst="rect">
            <a:avLst/>
          </a:prstGeom>
        </p:spPr>
        <p:txBody>
          <a:bodyPr wrap="square">
            <a:spAutoFit/>
          </a:bodyPr>
          <a:lstStyle/>
          <a:p>
            <a:r>
              <a:rPr lang="vi-VN" sz="2000"/>
              <a:t> Chim gõ kiến có thể gõ vào bề mặt cứng đến 20 lần một giâу với lực gấp 1.200 lần trọng lực mà không chịu bất kì chấn động nào, não bộ và võng mạc không bị thương. </a:t>
            </a:r>
            <a:endParaRPr lang="en-US" sz="2000"/>
          </a:p>
        </p:txBody>
      </p:sp>
    </p:spTree>
    <p:extLst>
      <p:ext uri="{BB962C8B-B14F-4D97-AF65-F5344CB8AC3E}">
        <p14:creationId xmlns:p14="http://schemas.microsoft.com/office/powerpoint/2010/main" val="2792218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Arial" pitchFamily="34" charset="0"/>
                <a:cs typeface="Arial" pitchFamily="34" charset="0"/>
              </a:rPr>
              <a:t>Đọc</a:t>
            </a:r>
          </a:p>
        </p:txBody>
      </p:sp>
      <p:sp>
        <p:nvSpPr>
          <p:cNvPr id="3" name="Oval 2"/>
          <p:cNvSpPr/>
          <p:nvPr/>
        </p:nvSpPr>
        <p:spPr>
          <a:xfrm>
            <a:off x="2064103" y="1953039"/>
            <a:ext cx="1212574" cy="1143000"/>
          </a:xfrm>
          <a:prstGeom prst="ellipse">
            <a:avLst/>
          </a:prstGeom>
          <a:solidFill>
            <a:srgbClr val="00B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Arial" pitchFamily="34" charset="0"/>
                <a:cs typeface="Arial" pitchFamily="34" charset="0"/>
              </a:rPr>
              <a:t>2</a:t>
            </a: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56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116" y="542261"/>
            <a:ext cx="8614335" cy="3924151"/>
          </a:xfrm>
          <a:prstGeom prst="rect">
            <a:avLst/>
          </a:prstGeom>
          <a:solidFill>
            <a:schemeClr val="bg1"/>
          </a:solidFill>
        </p:spPr>
        <p:txBody>
          <a:bodyPr wrap="square" rtlCol="0">
            <a:spAutoFit/>
          </a:bodyPr>
          <a:lstStyle/>
          <a:p>
            <a:pPr lvl="1" algn="just"/>
            <a:r>
              <a:rPr lang="en-US" sz="2500">
                <a:latin typeface="+mn-lt"/>
              </a:rPr>
              <a:t>    </a:t>
            </a:r>
            <a:r>
              <a:rPr lang="en-US" sz="2500">
                <a:latin typeface="+mn-lt"/>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latin typeface="+mn-lt"/>
                <a:cs typeface="Arial-Rounded" panose="020B0500000000000000" pitchFamily="34" charset="0"/>
              </a:rPr>
              <a:t>      Các con vật đều xứng đáng nhận phần thưởng.</a:t>
            </a:r>
            <a:endParaRPr lang="en-US" sz="2500">
              <a:latin typeface="+mn-lt"/>
            </a:endParaRPr>
          </a:p>
          <a:p>
            <a:pPr lvl="1" algn="r"/>
            <a:r>
              <a:rPr lang="en-US" sz="2400">
                <a:latin typeface="+mn-lt"/>
              </a:rPr>
              <a:t>(</a:t>
            </a:r>
            <a:r>
              <a:rPr lang="en-US" sz="2400">
                <a:latin typeface="+mn-lt"/>
                <a:ea typeface="Arial-Rounded" panose="020B0500000000000000" pitchFamily="34" charset="0"/>
                <a:cs typeface="Arial-Rounded" panose="020B0500000000000000" pitchFamily="34" charset="0"/>
              </a:rPr>
              <a:t>Lâm Anh</a:t>
            </a:r>
            <a:r>
              <a:rPr lang="en-US" sz="2400">
                <a:latin typeface="+mn-lt"/>
              </a:rPr>
              <a:t>)</a:t>
            </a:r>
          </a:p>
        </p:txBody>
      </p:sp>
      <p:sp>
        <p:nvSpPr>
          <p:cNvPr id="9" name="TextBox 8"/>
          <p:cNvSpPr txBox="1"/>
          <p:nvPr/>
        </p:nvSpPr>
        <p:spPr>
          <a:xfrm>
            <a:off x="0" y="0"/>
            <a:ext cx="1210588" cy="400110"/>
          </a:xfrm>
          <a:prstGeom prst="rect">
            <a:avLst/>
          </a:prstGeom>
          <a:solidFill>
            <a:srgbClr val="92D050"/>
          </a:solidFill>
        </p:spPr>
        <p:txBody>
          <a:bodyPr wrap="none" rtlCol="0">
            <a:spAutoFit/>
          </a:bodyPr>
          <a:lstStyle/>
          <a:p>
            <a:r>
              <a:rPr lang="en-US" sz="2000">
                <a:solidFill>
                  <a:schemeClr val="tx1"/>
                </a:solidFill>
              </a:rPr>
              <a:t>Đọc mẫu</a:t>
            </a:r>
          </a:p>
        </p:txBody>
      </p:sp>
      <p:sp>
        <p:nvSpPr>
          <p:cNvPr id="6" name="TextBox 5"/>
          <p:cNvSpPr txBox="1"/>
          <p:nvPr/>
        </p:nvSpPr>
        <p:spPr>
          <a:xfrm>
            <a:off x="2259611" y="18395"/>
            <a:ext cx="4977645" cy="523220"/>
          </a:xfrm>
          <a:prstGeom prst="rect">
            <a:avLst/>
          </a:prstGeom>
          <a:noFill/>
        </p:spPr>
        <p:txBody>
          <a:bodyPr wrap="none" rtlCol="0">
            <a:spAutoFit/>
          </a:bodyPr>
          <a:lstStyle/>
          <a:p>
            <a:pPr algn="ctr"/>
            <a:r>
              <a:rPr lang="en-US" sz="2800" b="1">
                <a:solidFill>
                  <a:srgbClr val="FF0000"/>
                </a:solidFill>
                <a:latin typeface="+mn-lt"/>
                <a:ea typeface="Arial-Rounded" pitchFamily="34" charset="0"/>
                <a:cs typeface="Arial-Rounded" pitchFamily="34" charset="0"/>
              </a:rPr>
              <a:t>Cuộc thi tài năng rừng xanh</a:t>
            </a:r>
            <a:endParaRPr lang="en-US" sz="2800" b="1" dirty="0">
              <a:solidFill>
                <a:srgbClr val="FF0000"/>
              </a:solidFill>
              <a:latin typeface="+mn-lt"/>
              <a:ea typeface="Arial-Rounded" pitchFamily="34" charset="0"/>
              <a:cs typeface="Arial-Rounded" pitchFamily="34" charset="0"/>
            </a:endParaRPr>
          </a:p>
        </p:txBody>
      </p:sp>
    </p:spTree>
    <p:extLst>
      <p:ext uri="{BB962C8B-B14F-4D97-AF65-F5344CB8AC3E}">
        <p14:creationId xmlns:p14="http://schemas.microsoft.com/office/powerpoint/2010/main" val="3207664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116" y="542261"/>
            <a:ext cx="8614335" cy="3924151"/>
          </a:xfrm>
          <a:prstGeom prst="rect">
            <a:avLst/>
          </a:prstGeom>
          <a:solidFill>
            <a:schemeClr val="bg1"/>
          </a:solidFill>
        </p:spPr>
        <p:txBody>
          <a:bodyPr wrap="square" rtlCol="0">
            <a:spAutoFit/>
          </a:bodyPr>
          <a:lstStyle/>
          <a:p>
            <a:pPr lvl="1" algn="just"/>
            <a:r>
              <a:rPr lang="en-US" sz="2500">
                <a:latin typeface="+mn-lt"/>
              </a:rPr>
              <a:t>    </a:t>
            </a:r>
            <a:r>
              <a:rPr lang="en-US" sz="2500">
                <a:latin typeface="+mn-lt"/>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latin typeface="+mn-lt"/>
                <a:cs typeface="Arial-Rounded" panose="020B0500000000000000" pitchFamily="34" charset="0"/>
              </a:rPr>
              <a:t>      Các con vật đều xứng đáng nhận phần thưởng.</a:t>
            </a:r>
            <a:endParaRPr lang="en-US" sz="2500">
              <a:latin typeface="+mn-lt"/>
            </a:endParaRPr>
          </a:p>
          <a:p>
            <a:pPr lvl="1" algn="r"/>
            <a:r>
              <a:rPr lang="en-US" sz="2400">
                <a:latin typeface="+mn-lt"/>
              </a:rPr>
              <a:t>(</a:t>
            </a:r>
            <a:r>
              <a:rPr lang="en-US" sz="2400">
                <a:latin typeface="+mn-lt"/>
                <a:ea typeface="Arial-Rounded" panose="020B0500000000000000" pitchFamily="34" charset="0"/>
                <a:cs typeface="Arial-Rounded" panose="020B0500000000000000" pitchFamily="34" charset="0"/>
              </a:rPr>
              <a:t>Lâm Anh</a:t>
            </a:r>
            <a:r>
              <a:rPr lang="en-US" sz="2400">
                <a:latin typeface="+mn-lt"/>
              </a:rPr>
              <a:t>)</a:t>
            </a:r>
          </a:p>
        </p:txBody>
      </p:sp>
      <p:sp>
        <p:nvSpPr>
          <p:cNvPr id="9" name="TextBox 8"/>
          <p:cNvSpPr txBox="1"/>
          <p:nvPr/>
        </p:nvSpPr>
        <p:spPr>
          <a:xfrm>
            <a:off x="0" y="0"/>
            <a:ext cx="1851789" cy="400110"/>
          </a:xfrm>
          <a:prstGeom prst="rect">
            <a:avLst/>
          </a:prstGeom>
          <a:solidFill>
            <a:srgbClr val="92D050"/>
          </a:solidFill>
        </p:spPr>
        <p:txBody>
          <a:bodyPr wrap="none" rtlCol="0">
            <a:spAutoFit/>
          </a:bodyPr>
          <a:lstStyle/>
          <a:p>
            <a:r>
              <a:rPr lang="en-US" sz="2000">
                <a:solidFill>
                  <a:schemeClr val="tx1"/>
                </a:solidFill>
              </a:rPr>
              <a:t>Luyện đọc vần</a:t>
            </a:r>
          </a:p>
        </p:txBody>
      </p:sp>
      <p:sp>
        <p:nvSpPr>
          <p:cNvPr id="6" name="TextBox 5"/>
          <p:cNvSpPr txBox="1"/>
          <p:nvPr/>
        </p:nvSpPr>
        <p:spPr>
          <a:xfrm>
            <a:off x="2259611" y="18395"/>
            <a:ext cx="4977645" cy="523220"/>
          </a:xfrm>
          <a:prstGeom prst="rect">
            <a:avLst/>
          </a:prstGeom>
          <a:noFill/>
        </p:spPr>
        <p:txBody>
          <a:bodyPr wrap="none" rtlCol="0">
            <a:spAutoFit/>
          </a:bodyPr>
          <a:lstStyle/>
          <a:p>
            <a:pPr algn="ctr"/>
            <a:r>
              <a:rPr lang="en-US" sz="2800" b="1">
                <a:solidFill>
                  <a:srgbClr val="FF0000"/>
                </a:solidFill>
                <a:latin typeface="+mn-lt"/>
                <a:ea typeface="Arial-Rounded" pitchFamily="34" charset="0"/>
                <a:cs typeface="Arial-Rounded" pitchFamily="34" charset="0"/>
              </a:rPr>
              <a:t>Cuộc thi tài năng rừng xanh</a:t>
            </a:r>
            <a:endParaRPr lang="en-US" sz="2800" b="1" dirty="0">
              <a:solidFill>
                <a:srgbClr val="FF0000"/>
              </a:solidFill>
              <a:latin typeface="+mn-lt"/>
              <a:ea typeface="Arial-Rounded" pitchFamily="34" charset="0"/>
              <a:cs typeface="Arial-Rounded" pitchFamily="34" charset="0"/>
            </a:endParaRPr>
          </a:p>
        </p:txBody>
      </p:sp>
      <p:sp>
        <p:nvSpPr>
          <p:cNvPr id="2" name="TextBox 1"/>
          <p:cNvSpPr txBox="1"/>
          <p:nvPr/>
        </p:nvSpPr>
        <p:spPr>
          <a:xfrm>
            <a:off x="6407409" y="922912"/>
            <a:ext cx="612668" cy="477054"/>
          </a:xfrm>
          <a:prstGeom prst="rect">
            <a:avLst/>
          </a:prstGeom>
          <a:noFill/>
        </p:spPr>
        <p:txBody>
          <a:bodyPr wrap="none" rtlCol="0">
            <a:spAutoFit/>
          </a:bodyPr>
          <a:lstStyle/>
          <a:p>
            <a:r>
              <a:rPr lang="en-US" sz="2500">
                <a:solidFill>
                  <a:srgbClr val="FF0000"/>
                </a:solidFill>
              </a:rPr>
              <a:t>yêt</a:t>
            </a:r>
          </a:p>
        </p:txBody>
      </p:sp>
      <p:sp>
        <p:nvSpPr>
          <p:cNvPr id="7" name="TextBox 6"/>
          <p:cNvSpPr txBox="1"/>
          <p:nvPr/>
        </p:nvSpPr>
        <p:spPr>
          <a:xfrm>
            <a:off x="4370090" y="1299322"/>
            <a:ext cx="878767" cy="477054"/>
          </a:xfrm>
          <a:prstGeom prst="rect">
            <a:avLst/>
          </a:prstGeom>
          <a:noFill/>
        </p:spPr>
        <p:txBody>
          <a:bodyPr wrap="none" rtlCol="0">
            <a:spAutoFit/>
          </a:bodyPr>
          <a:lstStyle/>
          <a:p>
            <a:r>
              <a:rPr lang="en-US" sz="2500">
                <a:solidFill>
                  <a:srgbClr val="FF0000"/>
                </a:solidFill>
              </a:rPr>
              <a:t>yêng</a:t>
            </a:r>
          </a:p>
        </p:txBody>
      </p:sp>
      <p:sp>
        <p:nvSpPr>
          <p:cNvPr id="8" name="TextBox 7"/>
          <p:cNvSpPr txBox="1"/>
          <p:nvPr/>
        </p:nvSpPr>
        <p:spPr>
          <a:xfrm>
            <a:off x="6454992" y="1306422"/>
            <a:ext cx="718466" cy="477054"/>
          </a:xfrm>
          <a:prstGeom prst="rect">
            <a:avLst/>
          </a:prstGeom>
          <a:noFill/>
        </p:spPr>
        <p:txBody>
          <a:bodyPr wrap="none" rtlCol="0">
            <a:spAutoFit/>
          </a:bodyPr>
          <a:lstStyle/>
          <a:p>
            <a:r>
              <a:rPr lang="en-US" sz="2500">
                <a:solidFill>
                  <a:srgbClr val="FF0000"/>
                </a:solidFill>
              </a:rPr>
              <a:t>oen</a:t>
            </a:r>
          </a:p>
        </p:txBody>
      </p:sp>
      <p:sp>
        <p:nvSpPr>
          <p:cNvPr id="10" name="TextBox 9"/>
          <p:cNvSpPr txBox="1"/>
          <p:nvPr/>
        </p:nvSpPr>
        <p:spPr>
          <a:xfrm>
            <a:off x="756019" y="2059178"/>
            <a:ext cx="718466" cy="477054"/>
          </a:xfrm>
          <a:prstGeom prst="rect">
            <a:avLst/>
          </a:prstGeom>
          <a:noFill/>
        </p:spPr>
        <p:txBody>
          <a:bodyPr wrap="none" rtlCol="0">
            <a:spAutoFit/>
          </a:bodyPr>
          <a:lstStyle/>
          <a:p>
            <a:r>
              <a:rPr lang="en-US" sz="2500">
                <a:solidFill>
                  <a:srgbClr val="FF0000"/>
                </a:solidFill>
              </a:rPr>
              <a:t>oao</a:t>
            </a:r>
          </a:p>
        </p:txBody>
      </p:sp>
      <p:sp>
        <p:nvSpPr>
          <p:cNvPr id="11" name="TextBox 10"/>
          <p:cNvSpPr txBox="1"/>
          <p:nvPr/>
        </p:nvSpPr>
        <p:spPr>
          <a:xfrm>
            <a:off x="1104619" y="2437863"/>
            <a:ext cx="630301" cy="477054"/>
          </a:xfrm>
          <a:prstGeom prst="rect">
            <a:avLst/>
          </a:prstGeom>
          <a:noFill/>
        </p:spPr>
        <p:txBody>
          <a:bodyPr wrap="none" rtlCol="0">
            <a:spAutoFit/>
          </a:bodyPr>
          <a:lstStyle/>
          <a:p>
            <a:r>
              <a:rPr lang="en-US" sz="2500">
                <a:solidFill>
                  <a:srgbClr val="FF0000"/>
                </a:solidFill>
              </a:rPr>
              <a:t>oet</a:t>
            </a:r>
          </a:p>
        </p:txBody>
      </p:sp>
      <p:sp>
        <p:nvSpPr>
          <p:cNvPr id="12" name="TextBox 11"/>
          <p:cNvSpPr txBox="1"/>
          <p:nvPr/>
        </p:nvSpPr>
        <p:spPr>
          <a:xfrm>
            <a:off x="1883981" y="2824747"/>
            <a:ext cx="896399" cy="477054"/>
          </a:xfrm>
          <a:prstGeom prst="rect">
            <a:avLst/>
          </a:prstGeom>
          <a:noFill/>
        </p:spPr>
        <p:txBody>
          <a:bodyPr wrap="none" rtlCol="0">
            <a:spAutoFit/>
          </a:bodyPr>
          <a:lstStyle/>
          <a:p>
            <a:r>
              <a:rPr lang="en-US" sz="2500">
                <a:solidFill>
                  <a:srgbClr val="FF0000"/>
                </a:solidFill>
              </a:rPr>
              <a:t>uênh</a:t>
            </a:r>
          </a:p>
        </p:txBody>
      </p:sp>
      <p:sp>
        <p:nvSpPr>
          <p:cNvPr id="13" name="TextBox 12"/>
          <p:cNvSpPr txBox="1"/>
          <p:nvPr/>
        </p:nvSpPr>
        <p:spPr>
          <a:xfrm>
            <a:off x="7466074" y="2819823"/>
            <a:ext cx="700833" cy="477054"/>
          </a:xfrm>
          <a:prstGeom prst="rect">
            <a:avLst/>
          </a:prstGeom>
          <a:noFill/>
        </p:spPr>
        <p:txBody>
          <a:bodyPr wrap="none" rtlCol="0">
            <a:spAutoFit/>
          </a:bodyPr>
          <a:lstStyle/>
          <a:p>
            <a:r>
              <a:rPr lang="en-US" sz="2500">
                <a:solidFill>
                  <a:srgbClr val="FF0000"/>
                </a:solidFill>
              </a:rPr>
              <a:t>ooc</a:t>
            </a:r>
          </a:p>
        </p:txBody>
      </p:sp>
    </p:spTree>
    <p:extLst>
      <p:ext uri="{BB962C8B-B14F-4D97-AF65-F5344CB8AC3E}">
        <p14:creationId xmlns:p14="http://schemas.microsoft.com/office/powerpoint/2010/main" val="120068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74158" y="457200"/>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yêt</a:t>
            </a:r>
          </a:p>
        </p:txBody>
      </p:sp>
      <p:sp>
        <p:nvSpPr>
          <p:cNvPr id="5" name="TextBox 4"/>
          <p:cNvSpPr txBox="1"/>
          <p:nvPr/>
        </p:nvSpPr>
        <p:spPr>
          <a:xfrm>
            <a:off x="723014" y="1254642"/>
            <a:ext cx="1704313" cy="523220"/>
          </a:xfrm>
          <a:prstGeom prst="rect">
            <a:avLst/>
          </a:prstGeom>
          <a:noFill/>
        </p:spPr>
        <p:txBody>
          <a:bodyPr wrap="none" rtlCol="0">
            <a:spAutoFit/>
          </a:bodyPr>
          <a:lstStyle/>
          <a:p>
            <a:r>
              <a:rPr lang="en-US" sz="2800"/>
              <a:t>(nêm yết)</a:t>
            </a:r>
          </a:p>
        </p:txBody>
      </p:sp>
      <p:sp>
        <p:nvSpPr>
          <p:cNvPr id="6" name="Rounded Rectangle 5"/>
          <p:cNvSpPr/>
          <p:nvPr/>
        </p:nvSpPr>
        <p:spPr>
          <a:xfrm>
            <a:off x="2721934"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yêng</a:t>
            </a:r>
          </a:p>
        </p:txBody>
      </p:sp>
      <p:sp>
        <p:nvSpPr>
          <p:cNvPr id="7" name="TextBox 6"/>
          <p:cNvSpPr txBox="1"/>
          <p:nvPr/>
        </p:nvSpPr>
        <p:spPr>
          <a:xfrm>
            <a:off x="2996230" y="1254641"/>
            <a:ext cx="1205779" cy="523220"/>
          </a:xfrm>
          <a:prstGeom prst="rect">
            <a:avLst/>
          </a:prstGeom>
          <a:noFill/>
        </p:spPr>
        <p:txBody>
          <a:bodyPr wrap="none" rtlCol="0">
            <a:spAutoFit/>
          </a:bodyPr>
          <a:lstStyle/>
          <a:p>
            <a:r>
              <a:rPr lang="en-US" sz="2800"/>
              <a:t>(yểng)</a:t>
            </a:r>
          </a:p>
        </p:txBody>
      </p:sp>
      <p:sp>
        <p:nvSpPr>
          <p:cNvPr id="8" name="Rounded Rectangle 7"/>
          <p:cNvSpPr/>
          <p:nvPr/>
        </p:nvSpPr>
        <p:spPr>
          <a:xfrm>
            <a:off x="4837813"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oen</a:t>
            </a:r>
          </a:p>
        </p:txBody>
      </p:sp>
      <p:sp>
        <p:nvSpPr>
          <p:cNvPr id="9" name="TextBox 8"/>
          <p:cNvSpPr txBox="1"/>
          <p:nvPr/>
        </p:nvSpPr>
        <p:spPr>
          <a:xfrm>
            <a:off x="5112109" y="1254641"/>
            <a:ext cx="1426994" cy="523220"/>
          </a:xfrm>
          <a:prstGeom prst="rect">
            <a:avLst/>
          </a:prstGeom>
          <a:noFill/>
        </p:spPr>
        <p:txBody>
          <a:bodyPr wrap="none" rtlCol="0">
            <a:spAutoFit/>
          </a:bodyPr>
          <a:lstStyle/>
          <a:p>
            <a:r>
              <a:rPr lang="en-US" sz="2800"/>
              <a:t>(nhoẻn)</a:t>
            </a:r>
          </a:p>
        </p:txBody>
      </p:sp>
      <p:sp>
        <p:nvSpPr>
          <p:cNvPr id="10" name="Rounded Rectangle 9"/>
          <p:cNvSpPr/>
          <p:nvPr/>
        </p:nvSpPr>
        <p:spPr>
          <a:xfrm>
            <a:off x="6847367"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oao</a:t>
            </a:r>
          </a:p>
        </p:txBody>
      </p:sp>
      <p:sp>
        <p:nvSpPr>
          <p:cNvPr id="11" name="TextBox 10"/>
          <p:cNvSpPr txBox="1"/>
          <p:nvPr/>
        </p:nvSpPr>
        <p:spPr>
          <a:xfrm>
            <a:off x="6615744" y="1254642"/>
            <a:ext cx="2528256" cy="523220"/>
          </a:xfrm>
          <a:prstGeom prst="rect">
            <a:avLst/>
          </a:prstGeom>
          <a:noFill/>
        </p:spPr>
        <p:txBody>
          <a:bodyPr wrap="none" rtlCol="0">
            <a:spAutoFit/>
          </a:bodyPr>
          <a:lstStyle/>
          <a:p>
            <a:r>
              <a:rPr lang="en-US" sz="2800"/>
              <a:t>(ngoao ngoao)</a:t>
            </a:r>
          </a:p>
        </p:txBody>
      </p:sp>
      <p:sp>
        <p:nvSpPr>
          <p:cNvPr id="12" name="Rounded Rectangle 11"/>
          <p:cNvSpPr/>
          <p:nvPr/>
        </p:nvSpPr>
        <p:spPr>
          <a:xfrm>
            <a:off x="418839" y="2413591"/>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oet</a:t>
            </a:r>
          </a:p>
        </p:txBody>
      </p:sp>
      <p:sp>
        <p:nvSpPr>
          <p:cNvPr id="13" name="TextBox 12"/>
          <p:cNvSpPr txBox="1"/>
          <p:nvPr/>
        </p:nvSpPr>
        <p:spPr>
          <a:xfrm>
            <a:off x="567695" y="3211033"/>
            <a:ext cx="1305165" cy="523220"/>
          </a:xfrm>
          <a:prstGeom prst="rect">
            <a:avLst/>
          </a:prstGeom>
          <a:noFill/>
        </p:spPr>
        <p:txBody>
          <a:bodyPr wrap="none" rtlCol="0">
            <a:spAutoFit/>
          </a:bodyPr>
          <a:lstStyle/>
          <a:p>
            <a:r>
              <a:rPr lang="en-US" sz="2800"/>
              <a:t>(khoét)</a:t>
            </a:r>
          </a:p>
        </p:txBody>
      </p:sp>
      <p:sp>
        <p:nvSpPr>
          <p:cNvPr id="14" name="Rounded Rectangle 13"/>
          <p:cNvSpPr/>
          <p:nvPr/>
        </p:nvSpPr>
        <p:spPr>
          <a:xfrm>
            <a:off x="3599120" y="241358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uênh</a:t>
            </a:r>
          </a:p>
        </p:txBody>
      </p:sp>
      <p:sp>
        <p:nvSpPr>
          <p:cNvPr id="15" name="TextBox 14"/>
          <p:cNvSpPr txBox="1"/>
          <p:nvPr/>
        </p:nvSpPr>
        <p:spPr>
          <a:xfrm>
            <a:off x="3125969" y="3189768"/>
            <a:ext cx="2887329" cy="523220"/>
          </a:xfrm>
          <a:prstGeom prst="rect">
            <a:avLst/>
          </a:prstGeom>
          <a:noFill/>
        </p:spPr>
        <p:txBody>
          <a:bodyPr wrap="none" rtlCol="0">
            <a:spAutoFit/>
          </a:bodyPr>
          <a:lstStyle/>
          <a:p>
            <a:r>
              <a:rPr lang="en-US" sz="2800"/>
              <a:t>(chuếnh choáng)</a:t>
            </a:r>
          </a:p>
        </p:txBody>
      </p:sp>
      <p:sp>
        <p:nvSpPr>
          <p:cNvPr id="18" name="Rounded Rectangle 17"/>
          <p:cNvSpPr/>
          <p:nvPr/>
        </p:nvSpPr>
        <p:spPr>
          <a:xfrm>
            <a:off x="6692048" y="2413590"/>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ooc</a:t>
            </a:r>
          </a:p>
        </p:txBody>
      </p:sp>
      <p:sp>
        <p:nvSpPr>
          <p:cNvPr id="19" name="TextBox 18"/>
          <p:cNvSpPr txBox="1"/>
          <p:nvPr/>
        </p:nvSpPr>
        <p:spPr>
          <a:xfrm>
            <a:off x="6976764" y="3211033"/>
            <a:ext cx="1184940" cy="523220"/>
          </a:xfrm>
          <a:prstGeom prst="rect">
            <a:avLst/>
          </a:prstGeom>
          <a:noFill/>
        </p:spPr>
        <p:txBody>
          <a:bodyPr wrap="none" rtlCol="0">
            <a:spAutoFit/>
          </a:bodyPr>
          <a:lstStyle/>
          <a:p>
            <a:r>
              <a:rPr lang="en-US" sz="2800"/>
              <a:t>(voọc)</a:t>
            </a:r>
          </a:p>
        </p:txBody>
      </p:sp>
    </p:spTree>
    <p:extLst>
      <p:ext uri="{BB962C8B-B14F-4D97-AF65-F5344CB8AC3E}">
        <p14:creationId xmlns:p14="http://schemas.microsoft.com/office/powerpoint/2010/main" val="198373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p:bldP spid="12" grpId="0" animBg="1"/>
      <p:bldP spid="13" grpId="0"/>
      <p:bldP spid="14" grpId="0" animBg="1"/>
      <p:bldP spid="15" grpId="0"/>
      <p:bldP spid="18"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85116" y="542261"/>
            <a:ext cx="8614335" cy="3939540"/>
          </a:xfrm>
          <a:prstGeom prst="rect">
            <a:avLst/>
          </a:prstGeom>
          <a:solidFill>
            <a:schemeClr val="bg1"/>
          </a:solidFill>
        </p:spPr>
        <p:txBody>
          <a:bodyPr wrap="square" rtlCol="0">
            <a:spAutoFit/>
          </a:bodyPr>
          <a:lstStyle/>
          <a:p>
            <a:pPr lvl="1" algn="just"/>
            <a:r>
              <a:rPr lang="en-US" sz="2500">
                <a:latin typeface="+mn-lt"/>
              </a:rPr>
              <a:t>    </a:t>
            </a:r>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500000000000000" pitchFamily="34" charset="0"/>
              </a:rPr>
              <a:t>      Các con vật đều xứng đáng nhận phần thưởng.</a:t>
            </a:r>
            <a:endParaRPr lang="en-US" sz="2500"/>
          </a:p>
          <a:p>
            <a:pPr lvl="1" algn="r"/>
            <a:r>
              <a:rPr lang="en-US" sz="2500"/>
              <a:t>(</a:t>
            </a:r>
            <a:r>
              <a:rPr lang="en-US" sz="2500">
                <a:ea typeface="Arial-Rounded" panose="020B0500000000000000" pitchFamily="34" charset="0"/>
                <a:cs typeface="Arial-Rounded" panose="020B0500000000000000" pitchFamily="34" charset="0"/>
              </a:rPr>
              <a:t>Lâm Anh</a:t>
            </a:r>
            <a:r>
              <a:rPr lang="en-US" sz="2500"/>
              <a:t>)</a:t>
            </a:r>
          </a:p>
        </p:txBody>
      </p:sp>
      <p:sp>
        <p:nvSpPr>
          <p:cNvPr id="18" name="TextBox 17"/>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itchFamily="34" charset="0"/>
                <a:cs typeface="Arial-Rounded" pitchFamily="34" charset="0"/>
              </a:rPr>
              <a:t>Cuộc thi tài năng rừng xanh</a:t>
            </a:r>
            <a:endParaRPr lang="en-US" sz="2800" b="1" dirty="0">
              <a:solidFill>
                <a:srgbClr val="FF0000"/>
              </a:solidFill>
              <a:ea typeface="Arial-Rounded" pitchFamily="34" charset="0"/>
              <a:cs typeface="Arial-Rounded" pitchFamily="34" charset="0"/>
            </a:endParaRPr>
          </a:p>
        </p:txBody>
      </p:sp>
      <p:sp>
        <p:nvSpPr>
          <p:cNvPr id="5" name="TextBox 4"/>
          <p:cNvSpPr txBox="1"/>
          <p:nvPr/>
        </p:nvSpPr>
        <p:spPr>
          <a:xfrm>
            <a:off x="0" y="0"/>
            <a:ext cx="1539204" cy="400110"/>
          </a:xfrm>
          <a:prstGeom prst="rect">
            <a:avLst/>
          </a:prstGeom>
          <a:solidFill>
            <a:srgbClr val="92D050"/>
          </a:solidFill>
        </p:spPr>
        <p:txBody>
          <a:bodyPr wrap="none" rtlCol="0">
            <a:spAutoFit/>
          </a:bodyPr>
          <a:lstStyle/>
          <a:p>
            <a:r>
              <a:rPr lang="en-US" sz="2000">
                <a:solidFill>
                  <a:schemeClr val="tx1"/>
                </a:solidFill>
              </a:rPr>
              <a:t>Đọc NT câu</a:t>
            </a:r>
          </a:p>
        </p:txBody>
      </p:sp>
      <p:cxnSp>
        <p:nvCxnSpPr>
          <p:cNvPr id="7" name="Straight Connector 6"/>
          <p:cNvCxnSpPr/>
          <p:nvPr/>
        </p:nvCxnSpPr>
        <p:spPr>
          <a:xfrm flipH="1">
            <a:off x="1647464" y="996108"/>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280182" y="1346928"/>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655737" y="1720386"/>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761398" y="2154312"/>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843171" y="2496642"/>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237251" y="2837087"/>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653733" y="3265634"/>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0983" y="4368960"/>
            <a:ext cx="7354970" cy="461665"/>
          </a:xfrm>
          <a:prstGeom prst="rect">
            <a:avLst/>
          </a:prstGeom>
          <a:noFill/>
        </p:spPr>
        <p:txBody>
          <a:bodyPr wrap="square" rtlCol="0">
            <a:spAutoFit/>
          </a:bodyPr>
          <a:lstStyle/>
          <a:p>
            <a:r>
              <a:rPr lang="en-US" sz="2400"/>
              <a:t>Từ khó: </a:t>
            </a:r>
            <a:r>
              <a:rPr lang="en-US" sz="2400">
                <a:solidFill>
                  <a:srgbClr val="FF0000"/>
                </a:solidFill>
              </a:rPr>
              <a:t>xinh xắn,nháy mắt, điệu múa, điêu luyện.. </a:t>
            </a:r>
          </a:p>
        </p:txBody>
      </p:sp>
      <p:cxnSp>
        <p:nvCxnSpPr>
          <p:cNvPr id="20" name="Straight Connector 19"/>
          <p:cNvCxnSpPr/>
          <p:nvPr/>
        </p:nvCxnSpPr>
        <p:spPr>
          <a:xfrm flipH="1">
            <a:off x="7696803" y="3605770"/>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45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055" y="995455"/>
            <a:ext cx="8144539" cy="1077218"/>
          </a:xfrm>
          <a:prstGeom prst="rect">
            <a:avLst/>
          </a:prstGeom>
        </p:spPr>
        <p:txBody>
          <a:bodyPr wrap="square">
            <a:spAutoFit/>
          </a:bodyPr>
          <a:lstStyle/>
          <a:p>
            <a:pPr lvl="1" algn="just"/>
            <a:r>
              <a:rPr lang="en-US" sz="3200">
                <a:solidFill>
                  <a:srgbClr val="0070C0"/>
                </a:solidFill>
              </a:rPr>
              <a:t> </a:t>
            </a:r>
            <a:r>
              <a:rPr lang="en-US" sz="3200">
                <a:solidFill>
                  <a:srgbClr val="0070C0"/>
                </a:solidFill>
                <a:ea typeface="Arial-Rounded" panose="020B0500000000000000" pitchFamily="34" charset="0"/>
                <a:cs typeface="Arial-Rounded" panose="020B0500000000000000" pitchFamily="34" charset="0"/>
              </a:rPr>
              <a:t>Đúng như chương trình đã niêm yết, cuộc thi mở đầu bằng tiết mục của chim yểng.</a:t>
            </a:r>
            <a:endParaRPr lang="en-US" sz="3200">
              <a:solidFill>
                <a:srgbClr val="0070C0"/>
              </a:solidFill>
            </a:endParaRPr>
          </a:p>
        </p:txBody>
      </p:sp>
      <p:sp>
        <p:nvSpPr>
          <p:cNvPr id="3" name="TextBox 2"/>
          <p:cNvSpPr txBox="1"/>
          <p:nvPr/>
        </p:nvSpPr>
        <p:spPr>
          <a:xfrm>
            <a:off x="2516671" y="297528"/>
            <a:ext cx="3160229" cy="523220"/>
          </a:xfrm>
          <a:prstGeom prst="rect">
            <a:avLst/>
          </a:prstGeom>
          <a:noFill/>
        </p:spPr>
        <p:txBody>
          <a:bodyPr wrap="square" rtlCol="0">
            <a:spAutoFit/>
          </a:bodyPr>
          <a:lstStyle/>
          <a:p>
            <a:r>
              <a:rPr lang="en-US" sz="2800"/>
              <a:t>Luyện đọc câu dài</a:t>
            </a:r>
            <a:endParaRPr lang="en-US" sz="2800">
              <a:solidFill>
                <a:srgbClr val="FF0000"/>
              </a:solidFill>
            </a:endParaRPr>
          </a:p>
        </p:txBody>
      </p:sp>
      <p:grpSp>
        <p:nvGrpSpPr>
          <p:cNvPr id="5" name="Group 4"/>
          <p:cNvGrpSpPr/>
          <p:nvPr/>
        </p:nvGrpSpPr>
        <p:grpSpPr>
          <a:xfrm>
            <a:off x="8024443" y="1495688"/>
            <a:ext cx="205971" cy="486785"/>
            <a:chOff x="4036634" y="3613350"/>
            <a:chExt cx="189104" cy="296494"/>
          </a:xfrm>
        </p:grpSpPr>
        <p:cxnSp>
          <p:nvCxnSpPr>
            <p:cNvPr id="6" name="Straight Connector 5"/>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flipH="1">
            <a:off x="7646065" y="1044732"/>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86626" y="2292627"/>
            <a:ext cx="8144539" cy="1815882"/>
          </a:xfrm>
          <a:prstGeom prst="rect">
            <a:avLst/>
          </a:prstGeom>
        </p:spPr>
        <p:txBody>
          <a:bodyPr wrap="square">
            <a:spAutoFit/>
          </a:bodyPr>
          <a:lstStyle/>
          <a:p>
            <a:pPr lvl="1" algn="just"/>
            <a:r>
              <a:rPr lang="en-US" sz="2800">
                <a:solidFill>
                  <a:srgbClr val="0070C0"/>
                </a:solidFill>
                <a:ea typeface="Arial-Rounded" panose="020B0500000000000000" pitchFamily="34" charset="0"/>
                <a:cs typeface="Arial-Rounded" panose="020B0500000000000000" pitchFamily="34" charset="0"/>
              </a:rPr>
              <a:t>Chim công khiến khán giả say mê, chuếnh choáng vì điệu múa tuyệt đẹp. Voọc xám với tiết mục đu cây điêu luyện làm tất cả trầm trồ thích thú.</a:t>
            </a:r>
          </a:p>
        </p:txBody>
      </p:sp>
      <p:cxnSp>
        <p:nvCxnSpPr>
          <p:cNvPr id="23" name="Straight Connector 22"/>
          <p:cNvCxnSpPr/>
          <p:nvPr/>
        </p:nvCxnSpPr>
        <p:spPr>
          <a:xfrm flipH="1">
            <a:off x="2627047" y="1481427"/>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627047" y="2301448"/>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535644" y="2244662"/>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42656" y="1497229"/>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896927" y="2695618"/>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631179" y="2659789"/>
            <a:ext cx="205971" cy="486785"/>
            <a:chOff x="4036634" y="3613350"/>
            <a:chExt cx="189104" cy="296494"/>
          </a:xfrm>
        </p:grpSpPr>
        <p:cxnSp>
          <p:nvCxnSpPr>
            <p:cNvPr id="26" name="Straight Connector 25"/>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H="1">
            <a:off x="7364444" y="2695618"/>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488655" y="3146572"/>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324993" y="3562773"/>
            <a:ext cx="205971" cy="486785"/>
            <a:chOff x="4036634" y="3613350"/>
            <a:chExt cx="189104" cy="296494"/>
          </a:xfrm>
        </p:grpSpPr>
        <p:cxnSp>
          <p:nvCxnSpPr>
            <p:cNvPr id="35" name="Straight Connector 34"/>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282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Vertical)">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85116" y="542261"/>
            <a:ext cx="8614335" cy="3939540"/>
          </a:xfrm>
          <a:prstGeom prst="rect">
            <a:avLst/>
          </a:prstGeom>
          <a:solidFill>
            <a:schemeClr val="bg1"/>
          </a:solidFill>
        </p:spPr>
        <p:txBody>
          <a:bodyPr wrap="square" rtlCol="0">
            <a:spAutoFit/>
          </a:bodyPr>
          <a:lstStyle/>
          <a:p>
            <a:pPr lvl="1" algn="just"/>
            <a:r>
              <a:rPr lang="en-US" sz="2500">
                <a:latin typeface="+mn-lt"/>
              </a:rPr>
              <a:t>    </a:t>
            </a:r>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500000000000000" pitchFamily="34" charset="0"/>
              </a:rPr>
              <a:t>      Các con vật đều xứng đáng nhận phần thưởng.</a:t>
            </a:r>
            <a:endParaRPr lang="en-US" sz="2500"/>
          </a:p>
          <a:p>
            <a:pPr lvl="1" algn="r"/>
            <a:r>
              <a:rPr lang="en-US" sz="2500"/>
              <a:t>(</a:t>
            </a:r>
            <a:r>
              <a:rPr lang="en-US" sz="2500">
                <a:ea typeface="Arial-Rounded" panose="020B0500000000000000" pitchFamily="34" charset="0"/>
                <a:cs typeface="Arial-Rounded" panose="020B0500000000000000" pitchFamily="34" charset="0"/>
              </a:rPr>
              <a:t>Lâm Anh</a:t>
            </a:r>
            <a:r>
              <a:rPr lang="en-US" sz="2500"/>
              <a:t>)</a:t>
            </a:r>
          </a:p>
        </p:txBody>
      </p:sp>
      <p:sp>
        <p:nvSpPr>
          <p:cNvPr id="19" name="TextBox 18"/>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itchFamily="34" charset="0"/>
                <a:cs typeface="Arial-Rounded" pitchFamily="34" charset="0"/>
              </a:rPr>
              <a:t>Cuộc thi tài năng rừng xanh</a:t>
            </a:r>
            <a:endParaRPr lang="en-US" sz="2800" b="1" dirty="0">
              <a:solidFill>
                <a:srgbClr val="FF0000"/>
              </a:solidFill>
              <a:ea typeface="Arial-Rounded" pitchFamily="34" charset="0"/>
              <a:cs typeface="Arial-Rounded" pitchFamily="34" charset="0"/>
            </a:endParaRPr>
          </a:p>
        </p:txBody>
      </p:sp>
      <p:sp>
        <p:nvSpPr>
          <p:cNvPr id="9" name="TextBox 8"/>
          <p:cNvSpPr txBox="1"/>
          <p:nvPr/>
        </p:nvSpPr>
        <p:spPr>
          <a:xfrm>
            <a:off x="0" y="0"/>
            <a:ext cx="2135521" cy="400110"/>
          </a:xfrm>
          <a:prstGeom prst="rect">
            <a:avLst/>
          </a:prstGeom>
          <a:solidFill>
            <a:srgbClr val="92D050"/>
          </a:solidFill>
        </p:spPr>
        <p:txBody>
          <a:bodyPr wrap="none" rtlCol="0">
            <a:spAutoFit/>
          </a:bodyPr>
          <a:lstStyle/>
          <a:p>
            <a:r>
              <a:rPr lang="en-US" sz="2000">
                <a:solidFill>
                  <a:schemeClr val="tx1"/>
                </a:solidFill>
              </a:rPr>
              <a:t>Đọc nt theo đoạn</a:t>
            </a:r>
          </a:p>
        </p:txBody>
      </p:sp>
      <p:grpSp>
        <p:nvGrpSpPr>
          <p:cNvPr id="5" name="Group 4"/>
          <p:cNvGrpSpPr/>
          <p:nvPr/>
        </p:nvGrpSpPr>
        <p:grpSpPr>
          <a:xfrm>
            <a:off x="8667795" y="3192128"/>
            <a:ext cx="205971" cy="377275"/>
            <a:chOff x="4036634" y="3613350"/>
            <a:chExt cx="189104" cy="296494"/>
          </a:xfrm>
        </p:grpSpPr>
        <p:cxnSp>
          <p:nvCxnSpPr>
            <p:cNvPr id="7" name="Straight Connector 6"/>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313506" y="618525"/>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1</a:t>
            </a:r>
          </a:p>
        </p:txBody>
      </p:sp>
      <p:grpSp>
        <p:nvGrpSpPr>
          <p:cNvPr id="11" name="Group 10"/>
          <p:cNvGrpSpPr/>
          <p:nvPr/>
        </p:nvGrpSpPr>
        <p:grpSpPr>
          <a:xfrm>
            <a:off x="7671164" y="3569403"/>
            <a:ext cx="205971" cy="377275"/>
            <a:chOff x="4036634" y="3613350"/>
            <a:chExt cx="189104" cy="296494"/>
          </a:xfrm>
        </p:grpSpPr>
        <p:cxnSp>
          <p:nvCxnSpPr>
            <p:cNvPr id="12" name="Straight Connector 11"/>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480510" y="3615621"/>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2</a:t>
            </a:r>
          </a:p>
        </p:txBody>
      </p:sp>
      <p:sp>
        <p:nvSpPr>
          <p:cNvPr id="15" name="TextBox 14"/>
          <p:cNvSpPr txBox="1"/>
          <p:nvPr/>
        </p:nvSpPr>
        <p:spPr>
          <a:xfrm>
            <a:off x="61379" y="4412244"/>
            <a:ext cx="7019905" cy="400110"/>
          </a:xfrm>
          <a:prstGeom prst="rect">
            <a:avLst/>
          </a:prstGeom>
          <a:noFill/>
        </p:spPr>
        <p:txBody>
          <a:bodyPr wrap="square" rtlCol="0">
            <a:spAutoFit/>
          </a:bodyPr>
          <a:lstStyle/>
          <a:p>
            <a:r>
              <a:rPr lang="en-US" sz="2000"/>
              <a:t>Giải nghĩa : </a:t>
            </a:r>
            <a:r>
              <a:rPr lang="en-US" sz="2000">
                <a:solidFill>
                  <a:srgbClr val="E80888"/>
                </a:solidFill>
              </a:rPr>
              <a:t>niêm yết, chuếnh choáng, trầm trồ, điêu luyện</a:t>
            </a:r>
          </a:p>
        </p:txBody>
      </p:sp>
    </p:spTree>
    <p:extLst>
      <p:ext uri="{BB962C8B-B14F-4D97-AF65-F5344CB8AC3E}">
        <p14:creationId xmlns:p14="http://schemas.microsoft.com/office/powerpoint/2010/main" val="261038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51"/>
            <a:ext cx="9144000" cy="5143500"/>
          </a:xfrm>
          <a:prstGeom prst="rect">
            <a:avLst/>
          </a:prstGeom>
          <a:solidFill>
            <a:srgbClr val="0092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85" b="98673" l="0" r="100000">
                        <a14:foregroundMark x1="40517" y1="18142" x2="40517" y2="18142"/>
                        <a14:foregroundMark x1="31897" y1="22124" x2="31897" y2="22124"/>
                        <a14:foregroundMark x1="50431" y1="23009" x2="50431" y2="23009"/>
                        <a14:foregroundMark x1="62069" y1="19027" x2="62069" y2="19027"/>
                        <a14:foregroundMark x1="62069" y1="26106" x2="62069" y2="26106"/>
                        <a14:foregroundMark x1="46552" y1="23894" x2="46552" y2="23894"/>
                        <a14:foregroundMark x1="34052" y1="24336" x2="34052" y2="24336"/>
                        <a14:foregroundMark x1="28017" y1="23894" x2="28017" y2="23894"/>
                        <a14:foregroundMark x1="37500" y1="51327" x2="37500" y2="51327"/>
                        <a14:foregroundMark x1="43103" y1="51327" x2="43103" y2="51327"/>
                        <a14:foregroundMark x1="52586" y1="50000" x2="52586" y2="50000"/>
                        <a14:foregroundMark x1="61207" y1="50000" x2="61207" y2="50000"/>
                        <a14:foregroundMark x1="63362" y1="51327" x2="63362" y2="51327"/>
                        <a14:foregroundMark x1="54310" y1="53540" x2="54310" y2="53540"/>
                        <a14:foregroundMark x1="59483" y1="53540" x2="59483" y2="53540"/>
                        <a14:foregroundMark x1="25000" y1="50885" x2="25000" y2="50885"/>
                        <a14:foregroundMark x1="25431" y1="52655" x2="25431" y2="52655"/>
                        <a14:foregroundMark x1="63362" y1="15929" x2="63362" y2="15929"/>
                        <a14:foregroundMark x1="69397" y1="84513" x2="69397" y2="84513"/>
                        <a14:foregroundMark x1="63793" y1="73451" x2="63793" y2="73451"/>
                        <a14:foregroundMark x1="32759" y1="69912" x2="32759" y2="69912"/>
                        <a14:foregroundMark x1="29310" y1="80088" x2="29310" y2="8008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4825" y="2046478"/>
            <a:ext cx="2505075" cy="244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960551" y="1575227"/>
            <a:ext cx="6048375" cy="1162050"/>
          </a:xfrm>
          <a:prstGeom prst="roundRect">
            <a:avLst/>
          </a:prstGeom>
          <a:solidFill>
            <a:srgbClr val="92D050"/>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0000"/>
              </a:solidFill>
            </a:endParaRPr>
          </a:p>
        </p:txBody>
      </p:sp>
      <p:sp>
        <p:nvSpPr>
          <p:cNvPr id="6" name="Rounded Rectangle 5"/>
          <p:cNvSpPr/>
          <p:nvPr/>
        </p:nvSpPr>
        <p:spPr>
          <a:xfrm>
            <a:off x="3065326" y="1651426"/>
            <a:ext cx="5808526" cy="981075"/>
          </a:xfrm>
          <a:prstGeom prst="roundRect">
            <a:avLst/>
          </a:prstGeom>
          <a:solidFill>
            <a:srgbClr val="00743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00"/>
              </a:solidFill>
            </a:endParaRPr>
          </a:p>
        </p:txBody>
      </p:sp>
      <p:sp>
        <p:nvSpPr>
          <p:cNvPr id="3" name="TextBox 2"/>
          <p:cNvSpPr txBox="1"/>
          <p:nvPr/>
        </p:nvSpPr>
        <p:spPr>
          <a:xfrm>
            <a:off x="3371849" y="1802309"/>
            <a:ext cx="5339256" cy="707886"/>
          </a:xfrm>
          <a:prstGeom prst="rect">
            <a:avLst/>
          </a:prstGeom>
          <a:noFill/>
        </p:spPr>
        <p:txBody>
          <a:bodyPr wrap="square" rtlCol="0">
            <a:spAutoFit/>
          </a:bodyPr>
          <a:lstStyle/>
          <a:p>
            <a:r>
              <a:rPr lang="en-US" sz="4000" b="1">
                <a:solidFill>
                  <a:schemeClr val="bg1"/>
                </a:solidFill>
              </a:rPr>
              <a:t>Em trả lời nhanh nhé</a:t>
            </a:r>
          </a:p>
        </p:txBody>
      </p:sp>
    </p:spTree>
    <p:extLst>
      <p:ext uri="{BB962C8B-B14F-4D97-AF65-F5344CB8AC3E}">
        <p14:creationId xmlns:p14="http://schemas.microsoft.com/office/powerpoint/2010/main" val="2349799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80963" y="170121"/>
            <a:ext cx="3051544" cy="214777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Flowchart: Document 4"/>
          <p:cNvSpPr/>
          <p:nvPr/>
        </p:nvSpPr>
        <p:spPr>
          <a:xfrm>
            <a:off x="567266" y="170121"/>
            <a:ext cx="1814106" cy="927449"/>
          </a:xfrm>
          <a:prstGeom prst="flowChartDocumen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niêm yết</a:t>
            </a:r>
          </a:p>
        </p:txBody>
      </p:sp>
      <p:sp>
        <p:nvSpPr>
          <p:cNvPr id="7" name="TextBox 6"/>
          <p:cNvSpPr txBox="1"/>
          <p:nvPr/>
        </p:nvSpPr>
        <p:spPr>
          <a:xfrm>
            <a:off x="567267" y="1010092"/>
            <a:ext cx="3209790" cy="1200329"/>
          </a:xfrm>
          <a:prstGeom prst="rect">
            <a:avLst/>
          </a:prstGeom>
          <a:noFill/>
        </p:spPr>
        <p:txBody>
          <a:bodyPr wrap="square" rtlCol="0">
            <a:spAutoFit/>
          </a:bodyPr>
          <a:lstStyle/>
          <a:p>
            <a:r>
              <a:rPr lang="en-US" sz="2400"/>
              <a:t>dán giấy </a:t>
            </a:r>
            <a:r>
              <a:rPr lang="vi-VN" sz="2400"/>
              <a:t>công bố chương trình cuộc thi để mọi người biết </a:t>
            </a:r>
            <a:endParaRPr lang="en-US" sz="2400"/>
          </a:p>
        </p:txBody>
      </p:sp>
      <p:sp>
        <p:nvSpPr>
          <p:cNvPr id="8" name="Rounded Rectangle 7"/>
          <p:cNvSpPr/>
          <p:nvPr/>
        </p:nvSpPr>
        <p:spPr>
          <a:xfrm>
            <a:off x="4763386" y="170121"/>
            <a:ext cx="3860212" cy="234979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Flowchart: Document 8"/>
          <p:cNvSpPr/>
          <p:nvPr/>
        </p:nvSpPr>
        <p:spPr>
          <a:xfrm>
            <a:off x="4849689" y="170121"/>
            <a:ext cx="2710060" cy="927449"/>
          </a:xfrm>
          <a:prstGeom prst="flowChartDocument">
            <a:avLst/>
          </a:prstGeom>
          <a:solidFill>
            <a:srgbClr val="D50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t>chuếnh choáng </a:t>
            </a:r>
            <a:endParaRPr lang="en-US" sz="2800" b="1"/>
          </a:p>
        </p:txBody>
      </p:sp>
      <p:sp>
        <p:nvSpPr>
          <p:cNvPr id="10" name="TextBox 9"/>
          <p:cNvSpPr txBox="1"/>
          <p:nvPr/>
        </p:nvSpPr>
        <p:spPr>
          <a:xfrm>
            <a:off x="4849690" y="1010092"/>
            <a:ext cx="4060394" cy="1569660"/>
          </a:xfrm>
          <a:prstGeom prst="rect">
            <a:avLst/>
          </a:prstGeom>
          <a:noFill/>
        </p:spPr>
        <p:txBody>
          <a:bodyPr wrap="square" rtlCol="0">
            <a:spAutoFit/>
          </a:bodyPr>
          <a:lstStyle/>
          <a:p>
            <a:r>
              <a:rPr lang="vi-VN" sz="2400"/>
              <a:t>cảm giác không còn tỉnh táo giống như khi say của khán giả trước điệu múa tuyệt đẹp của chim công </a:t>
            </a:r>
            <a:endParaRPr lang="en-US" sz="2400"/>
          </a:p>
        </p:txBody>
      </p:sp>
      <p:sp>
        <p:nvSpPr>
          <p:cNvPr id="11" name="Rounded Rectangle 10"/>
          <p:cNvSpPr/>
          <p:nvPr/>
        </p:nvSpPr>
        <p:spPr>
          <a:xfrm>
            <a:off x="646390" y="2519916"/>
            <a:ext cx="3051544" cy="214777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Flowchart: Document 11"/>
          <p:cNvSpPr/>
          <p:nvPr/>
        </p:nvSpPr>
        <p:spPr>
          <a:xfrm>
            <a:off x="732693" y="2519916"/>
            <a:ext cx="1814106" cy="927449"/>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trầm trồ</a:t>
            </a:r>
          </a:p>
        </p:txBody>
      </p:sp>
      <p:sp>
        <p:nvSpPr>
          <p:cNvPr id="13" name="TextBox 12"/>
          <p:cNvSpPr txBox="1"/>
          <p:nvPr/>
        </p:nvSpPr>
        <p:spPr>
          <a:xfrm>
            <a:off x="732694" y="3359887"/>
            <a:ext cx="3209790" cy="1200329"/>
          </a:xfrm>
          <a:prstGeom prst="rect">
            <a:avLst/>
          </a:prstGeom>
          <a:noFill/>
        </p:spPr>
        <p:txBody>
          <a:bodyPr wrap="square" rtlCol="0">
            <a:spAutoFit/>
          </a:bodyPr>
          <a:lstStyle/>
          <a:p>
            <a:r>
              <a:rPr lang="vi-VN" sz="2400"/>
              <a:t>thốt ra lời khen ngợi với vẻ ngạc nhiên thán phục</a:t>
            </a:r>
            <a:endParaRPr lang="en-US" sz="2400"/>
          </a:p>
        </p:txBody>
      </p:sp>
      <p:sp>
        <p:nvSpPr>
          <p:cNvPr id="14" name="Rounded Rectangle 13"/>
          <p:cNvSpPr/>
          <p:nvPr/>
        </p:nvSpPr>
        <p:spPr>
          <a:xfrm>
            <a:off x="5167720" y="2658139"/>
            <a:ext cx="3455878" cy="214777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Flowchart: Document 14"/>
          <p:cNvSpPr/>
          <p:nvPr/>
        </p:nvSpPr>
        <p:spPr>
          <a:xfrm>
            <a:off x="5254022" y="2658139"/>
            <a:ext cx="2210033" cy="927449"/>
          </a:xfrm>
          <a:prstGeom prst="flowChartDocument">
            <a:avLst/>
          </a:prstGeom>
          <a:solidFill>
            <a:srgbClr val="041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điêu luyện</a:t>
            </a:r>
          </a:p>
        </p:txBody>
      </p:sp>
      <p:sp>
        <p:nvSpPr>
          <p:cNvPr id="16" name="TextBox 15"/>
          <p:cNvSpPr txBox="1"/>
          <p:nvPr/>
        </p:nvSpPr>
        <p:spPr>
          <a:xfrm>
            <a:off x="5254024" y="3498110"/>
            <a:ext cx="3209790" cy="1200329"/>
          </a:xfrm>
          <a:prstGeom prst="rect">
            <a:avLst/>
          </a:prstGeom>
          <a:noFill/>
        </p:spPr>
        <p:txBody>
          <a:bodyPr wrap="square" rtlCol="0">
            <a:spAutoFit/>
          </a:bodyPr>
          <a:lstStyle/>
          <a:p>
            <a:r>
              <a:rPr lang="vi-VN" sz="2400"/>
              <a:t>đạt đến trình độ cao do trau dồi , luyện tập nhiều </a:t>
            </a:r>
            <a:endParaRPr lang="en-US" sz="2400"/>
          </a:p>
        </p:txBody>
      </p:sp>
      <p:pic>
        <p:nvPicPr>
          <p:cNvPr id="1027" name="Picture 3" descr="E:\QUYNH\anh tai ve poiwer oint\hoa đẹp.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62222" y1="58667" x2="62222" y2="58667"/>
                        <a14:foregroundMark x1="68000" y1="61333" x2="68000" y2="61333"/>
                        <a14:foregroundMark x1="17333" y1="64000" x2="17333" y2="64000"/>
                        <a14:foregroundMark x1="20444" y1="65778" x2="20444" y2="6577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281262" y="2927756"/>
            <a:ext cx="2341035" cy="23410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QUYNH\anh tai ve poiwer oint\hoa đẹp.jpg"/>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1778" b="55556" l="32000" r="64000"/>
                    </a14:imgEffect>
                    <a14:imgEffect>
                      <a14:sharpenSoften amount="25000"/>
                    </a14:imgEffect>
                  </a14:imgLayer>
                </a14:imgProps>
              </a:ext>
              <a:ext uri="{28A0092B-C50C-407E-A947-70E740481C1C}">
                <a14:useLocalDpi xmlns:a14="http://schemas.microsoft.com/office/drawing/2010/main" val="0"/>
              </a:ext>
            </a:extLst>
          </a:blip>
          <a:srcRect l="30155" r="31644" b="42000"/>
          <a:stretch/>
        </p:blipFill>
        <p:spPr bwMode="auto">
          <a:xfrm>
            <a:off x="0" y="0"/>
            <a:ext cx="818707" cy="124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93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p:bldP spid="8" grpId="0" animBg="1"/>
      <p:bldP spid="9" grpId="0" animBg="1"/>
      <p:bldP spid="10" grpId="0"/>
      <p:bldP spid="11" grpId="0" animBg="1"/>
      <p:bldP spid="12" grpId="0" animBg="1"/>
      <p:bldP spid="13" grpId="0"/>
      <p:bldP spid="14" grpId="0" animBg="1"/>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85116" y="542261"/>
            <a:ext cx="8614335" cy="3939540"/>
          </a:xfrm>
          <a:prstGeom prst="rect">
            <a:avLst/>
          </a:prstGeom>
          <a:solidFill>
            <a:schemeClr val="bg1"/>
          </a:solidFill>
        </p:spPr>
        <p:txBody>
          <a:bodyPr wrap="square" rtlCol="0">
            <a:spAutoFit/>
          </a:bodyPr>
          <a:lstStyle/>
          <a:p>
            <a:pPr lvl="1" algn="just"/>
            <a:r>
              <a:rPr lang="en-US" sz="2500">
                <a:latin typeface="+mn-lt"/>
              </a:rPr>
              <a:t>    </a:t>
            </a:r>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500000000000000" pitchFamily="34" charset="0"/>
              </a:rPr>
              <a:t>      Các con vật đều xứng đáng nhận phần thưởng.</a:t>
            </a:r>
            <a:endParaRPr lang="en-US" sz="2500"/>
          </a:p>
          <a:p>
            <a:pPr lvl="1" algn="r"/>
            <a:r>
              <a:rPr lang="en-US" sz="2500"/>
              <a:t>(</a:t>
            </a:r>
            <a:r>
              <a:rPr lang="en-US" sz="2500">
                <a:ea typeface="Arial-Rounded" panose="020B0500000000000000" pitchFamily="34" charset="0"/>
                <a:cs typeface="Arial-Rounded" panose="020B0500000000000000" pitchFamily="34" charset="0"/>
              </a:rPr>
              <a:t>Lâm Anh</a:t>
            </a:r>
            <a:r>
              <a:rPr lang="en-US" sz="2500"/>
              <a:t>)</a:t>
            </a:r>
          </a:p>
        </p:txBody>
      </p:sp>
      <p:sp>
        <p:nvSpPr>
          <p:cNvPr id="18" name="TextBox 17"/>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itchFamily="34" charset="0"/>
                <a:cs typeface="Arial-Rounded" pitchFamily="34" charset="0"/>
              </a:rPr>
              <a:t>Cuộc thi tài năng rừng xanh</a:t>
            </a:r>
            <a:endParaRPr lang="en-US" sz="2800" b="1" dirty="0">
              <a:solidFill>
                <a:srgbClr val="FF0000"/>
              </a:solidFill>
              <a:ea typeface="Arial-Rounded" pitchFamily="34" charset="0"/>
              <a:cs typeface="Arial-Rounded" pitchFamily="34" charset="0"/>
            </a:endParaRPr>
          </a:p>
        </p:txBody>
      </p:sp>
      <p:sp>
        <p:nvSpPr>
          <p:cNvPr id="9" name="TextBox 8"/>
          <p:cNvSpPr txBox="1"/>
          <p:nvPr/>
        </p:nvSpPr>
        <p:spPr>
          <a:xfrm>
            <a:off x="0" y="0"/>
            <a:ext cx="2326278" cy="369332"/>
          </a:xfrm>
          <a:prstGeom prst="rect">
            <a:avLst/>
          </a:prstGeom>
          <a:solidFill>
            <a:srgbClr val="92D050"/>
          </a:solidFill>
        </p:spPr>
        <p:txBody>
          <a:bodyPr wrap="none" rtlCol="0">
            <a:spAutoFit/>
          </a:bodyPr>
          <a:lstStyle/>
          <a:p>
            <a:r>
              <a:rPr lang="en-US" sz="1800">
                <a:solidFill>
                  <a:schemeClr val="tx1"/>
                </a:solidFill>
              </a:rPr>
              <a:t>Đọc đoạn theo nhóm</a:t>
            </a:r>
          </a:p>
        </p:txBody>
      </p:sp>
      <p:grpSp>
        <p:nvGrpSpPr>
          <p:cNvPr id="5" name="Group 4"/>
          <p:cNvGrpSpPr/>
          <p:nvPr/>
        </p:nvGrpSpPr>
        <p:grpSpPr>
          <a:xfrm>
            <a:off x="8693480" y="3176712"/>
            <a:ext cx="205971" cy="377275"/>
            <a:chOff x="4036634" y="3613350"/>
            <a:chExt cx="189104" cy="296494"/>
          </a:xfrm>
        </p:grpSpPr>
        <p:cxnSp>
          <p:nvCxnSpPr>
            <p:cNvPr id="7" name="Straight Connector 6"/>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313506" y="618525"/>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1</a:t>
            </a:r>
          </a:p>
        </p:txBody>
      </p:sp>
      <p:grpSp>
        <p:nvGrpSpPr>
          <p:cNvPr id="11" name="Group 10"/>
          <p:cNvGrpSpPr/>
          <p:nvPr/>
        </p:nvGrpSpPr>
        <p:grpSpPr>
          <a:xfrm>
            <a:off x="7681796" y="3616811"/>
            <a:ext cx="205971" cy="377275"/>
            <a:chOff x="4036634" y="3613350"/>
            <a:chExt cx="189104" cy="296494"/>
          </a:xfrm>
        </p:grpSpPr>
        <p:cxnSp>
          <p:nvCxnSpPr>
            <p:cNvPr id="12" name="Straight Connector 11"/>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480510" y="3639920"/>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2</a:t>
            </a:r>
          </a:p>
        </p:txBody>
      </p:sp>
    </p:spTree>
    <p:extLst>
      <p:ext uri="{BB962C8B-B14F-4D97-AF65-F5344CB8AC3E}">
        <p14:creationId xmlns:p14="http://schemas.microsoft.com/office/powerpoint/2010/main" val="1930211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1624163" cy="400110"/>
          </a:xfrm>
          <a:prstGeom prst="rect">
            <a:avLst/>
          </a:prstGeom>
          <a:solidFill>
            <a:srgbClr val="92D050"/>
          </a:solidFill>
        </p:spPr>
        <p:txBody>
          <a:bodyPr wrap="none" rtlCol="0">
            <a:spAutoFit/>
          </a:bodyPr>
          <a:lstStyle/>
          <a:p>
            <a:r>
              <a:rPr lang="en-US" sz="2000">
                <a:solidFill>
                  <a:schemeClr val="tx1"/>
                </a:solidFill>
              </a:rPr>
              <a:t>Đọc toàn bài</a:t>
            </a:r>
          </a:p>
        </p:txBody>
      </p:sp>
      <p:sp>
        <p:nvSpPr>
          <p:cNvPr id="6" name="TextBox 5"/>
          <p:cNvSpPr txBox="1"/>
          <p:nvPr/>
        </p:nvSpPr>
        <p:spPr>
          <a:xfrm>
            <a:off x="285116" y="542261"/>
            <a:ext cx="8614335" cy="3939540"/>
          </a:xfrm>
          <a:prstGeom prst="rect">
            <a:avLst/>
          </a:prstGeom>
          <a:solidFill>
            <a:schemeClr val="bg1"/>
          </a:solidFill>
        </p:spPr>
        <p:txBody>
          <a:bodyPr wrap="square" rtlCol="0">
            <a:spAutoFit/>
          </a:bodyPr>
          <a:lstStyle/>
          <a:p>
            <a:pPr lvl="1" algn="just"/>
            <a:r>
              <a:rPr lang="en-US" sz="2500">
                <a:latin typeface="+mn-lt"/>
              </a:rPr>
              <a:t>    </a:t>
            </a:r>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500000000000000" pitchFamily="34" charset="0"/>
              </a:rPr>
              <a:t>      Các con vật đều xứng đáng nhận phần thưởng.</a:t>
            </a:r>
            <a:endParaRPr lang="en-US" sz="2500"/>
          </a:p>
          <a:p>
            <a:pPr lvl="1" algn="r"/>
            <a:r>
              <a:rPr lang="en-US" sz="2500"/>
              <a:t>(</a:t>
            </a:r>
            <a:r>
              <a:rPr lang="en-US" sz="2500">
                <a:ea typeface="Arial-Rounded" panose="020B0500000000000000" pitchFamily="34" charset="0"/>
                <a:cs typeface="Arial-Rounded" panose="020B0500000000000000" pitchFamily="34" charset="0"/>
              </a:rPr>
              <a:t>Lâm Anh</a:t>
            </a:r>
            <a:r>
              <a:rPr lang="en-US" sz="2500"/>
              <a:t>)</a:t>
            </a:r>
          </a:p>
        </p:txBody>
      </p:sp>
      <p:sp>
        <p:nvSpPr>
          <p:cNvPr id="8" name="TextBox 7"/>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itchFamily="34" charset="0"/>
                <a:cs typeface="Arial-Rounded" pitchFamily="34" charset="0"/>
              </a:rPr>
              <a:t>Cuộc thi tài năng rừng xanh</a:t>
            </a:r>
            <a:endParaRPr lang="en-US" sz="2800" b="1" dirty="0">
              <a:solidFill>
                <a:srgbClr val="FF0000"/>
              </a:solidFill>
              <a:ea typeface="Arial-Rounded" pitchFamily="34" charset="0"/>
              <a:cs typeface="Arial-Rounded" pitchFamily="34" charset="0"/>
            </a:endParaRPr>
          </a:p>
        </p:txBody>
      </p:sp>
    </p:spTree>
    <p:extLst>
      <p:ext uri="{BB962C8B-B14F-4D97-AF65-F5344CB8AC3E}">
        <p14:creationId xmlns:p14="http://schemas.microsoft.com/office/powerpoint/2010/main" val="219488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523874" y="104775"/>
            <a:ext cx="8134351"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90650" y="544859"/>
            <a:ext cx="6315075" cy="1446550"/>
          </a:xfrm>
          <a:prstGeom prst="rect">
            <a:avLst/>
          </a:prstGeom>
          <a:noFill/>
        </p:spPr>
        <p:txBody>
          <a:bodyPr wrap="square" rtlCol="0">
            <a:spAutoFit/>
          </a:bodyPr>
          <a:lstStyle/>
          <a:p>
            <a:pPr algn="ctr"/>
            <a:r>
              <a:rPr lang="en-US" sz="2400" b="1">
                <a:solidFill>
                  <a:srgbClr val="FFFF00"/>
                </a:solidFill>
              </a:rPr>
              <a:t>CÂU HỎI 1</a:t>
            </a:r>
          </a:p>
          <a:p>
            <a:pPr algn="ctr"/>
            <a:r>
              <a:rPr lang="en-US" sz="3200">
                <a:solidFill>
                  <a:schemeClr val="bg1"/>
                </a:solidFill>
              </a:rPr>
              <a:t>Trong bài đọc </a:t>
            </a:r>
            <a:r>
              <a:rPr lang="en-US" sz="3200" i="1">
                <a:solidFill>
                  <a:srgbClr val="FF0000"/>
                </a:solidFill>
              </a:rPr>
              <a:t>Chúa tể rừng xanh </a:t>
            </a:r>
            <a:r>
              <a:rPr lang="en-US" sz="3200">
                <a:solidFill>
                  <a:schemeClr val="bg1"/>
                </a:solidFill>
              </a:rPr>
              <a:t>,Con hổ là loài vật sống ở đâu ?</a:t>
            </a:r>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67274" y="376743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867274" y="2824162"/>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9145" y="3922361"/>
            <a:ext cx="3813780" cy="461665"/>
          </a:xfrm>
          <a:prstGeom prst="rect">
            <a:avLst/>
          </a:prstGeom>
          <a:noFill/>
        </p:spPr>
        <p:txBody>
          <a:bodyPr wrap="square" rtlCol="0">
            <a:spAutoFit/>
          </a:bodyPr>
          <a:lstStyle/>
          <a:p>
            <a:r>
              <a:rPr lang="en-US" sz="2400"/>
              <a:t>C. Trên thảo nguyên</a:t>
            </a:r>
          </a:p>
        </p:txBody>
      </p:sp>
      <p:sp>
        <p:nvSpPr>
          <p:cNvPr id="16" name="TextBox 15"/>
          <p:cNvSpPr txBox="1"/>
          <p:nvPr/>
        </p:nvSpPr>
        <p:spPr>
          <a:xfrm>
            <a:off x="4917772" y="3946468"/>
            <a:ext cx="3740453" cy="461665"/>
          </a:xfrm>
          <a:prstGeom prst="rect">
            <a:avLst/>
          </a:prstGeom>
          <a:noFill/>
        </p:spPr>
        <p:txBody>
          <a:bodyPr wrap="square" rtlCol="0">
            <a:spAutoFit/>
          </a:bodyPr>
          <a:lstStyle/>
          <a:p>
            <a:r>
              <a:rPr lang="en-US" sz="2400"/>
              <a:t>D. Trong sa mạc</a:t>
            </a:r>
          </a:p>
        </p:txBody>
      </p:sp>
      <p:sp>
        <p:nvSpPr>
          <p:cNvPr id="6" name="TextBox 5"/>
          <p:cNvSpPr txBox="1"/>
          <p:nvPr/>
        </p:nvSpPr>
        <p:spPr>
          <a:xfrm>
            <a:off x="609599" y="2998466"/>
            <a:ext cx="3728055" cy="461665"/>
          </a:xfrm>
          <a:prstGeom prst="rect">
            <a:avLst/>
          </a:prstGeom>
          <a:noFill/>
        </p:spPr>
        <p:txBody>
          <a:bodyPr wrap="square" rtlCol="0">
            <a:spAutoFit/>
          </a:bodyPr>
          <a:lstStyle/>
          <a:p>
            <a:r>
              <a:rPr lang="en-US" sz="2400"/>
              <a:t>A. Dưới sông</a:t>
            </a:r>
          </a:p>
        </p:txBody>
      </p:sp>
      <p:sp>
        <p:nvSpPr>
          <p:cNvPr id="14" name="TextBox 13"/>
          <p:cNvSpPr txBox="1"/>
          <p:nvPr/>
        </p:nvSpPr>
        <p:spPr>
          <a:xfrm>
            <a:off x="5053994" y="2998465"/>
            <a:ext cx="3461355" cy="461665"/>
          </a:xfrm>
          <a:prstGeom prst="rect">
            <a:avLst/>
          </a:prstGeom>
          <a:noFill/>
        </p:spPr>
        <p:txBody>
          <a:bodyPr wrap="square" rtlCol="0">
            <a:spAutoFit/>
          </a:bodyPr>
          <a:lstStyle/>
          <a:p>
            <a:r>
              <a:rPr lang="en-US" sz="2400"/>
              <a:t>B. Trong rừng</a:t>
            </a:r>
          </a:p>
        </p:txBody>
      </p:sp>
    </p:spTree>
    <p:extLst>
      <p:ext uri="{BB962C8B-B14F-4D97-AF65-F5344CB8AC3E}">
        <p14:creationId xmlns:p14="http://schemas.microsoft.com/office/powerpoint/2010/main" val="165324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867273" y="378648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523874" y="104775"/>
            <a:ext cx="8134351" cy="275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4" y="2806353"/>
            <a:ext cx="4067175" cy="954107"/>
          </a:xfrm>
          <a:prstGeom prst="rect">
            <a:avLst/>
          </a:prstGeom>
          <a:noFill/>
        </p:spPr>
        <p:txBody>
          <a:bodyPr wrap="square" rtlCol="0">
            <a:spAutoFit/>
          </a:bodyPr>
          <a:lstStyle/>
          <a:p>
            <a:r>
              <a:rPr lang="en-US" sz="2800"/>
              <a:t>A. Có thể phát ra ánh sáng màu tím.</a:t>
            </a:r>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38149" y="3799401"/>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68271" y="2805437"/>
            <a:ext cx="3585180" cy="954107"/>
          </a:xfrm>
          <a:prstGeom prst="rect">
            <a:avLst/>
          </a:prstGeom>
          <a:noFill/>
        </p:spPr>
        <p:txBody>
          <a:bodyPr wrap="square" rtlCol="0">
            <a:spAutoFit/>
          </a:bodyPr>
          <a:lstStyle/>
          <a:p>
            <a:r>
              <a:rPr lang="en-US" sz="2800"/>
              <a:t>B. Có thể nhìn dưới nước.</a:t>
            </a:r>
          </a:p>
        </p:txBody>
      </p:sp>
      <p:sp>
        <p:nvSpPr>
          <p:cNvPr id="16" name="TextBox 15"/>
          <p:cNvSpPr txBox="1"/>
          <p:nvPr/>
        </p:nvSpPr>
        <p:spPr>
          <a:xfrm>
            <a:off x="4917772" y="3703605"/>
            <a:ext cx="3740453" cy="954107"/>
          </a:xfrm>
          <a:prstGeom prst="rect">
            <a:avLst/>
          </a:prstGeom>
          <a:noFill/>
        </p:spPr>
        <p:txBody>
          <a:bodyPr wrap="square" rtlCol="0">
            <a:spAutoFit/>
          </a:bodyPr>
          <a:lstStyle/>
          <a:p>
            <a:r>
              <a:rPr lang="en-US" sz="2800"/>
              <a:t>D. Có thể đổi màu mọi lúc mọi nơi.</a:t>
            </a:r>
          </a:p>
        </p:txBody>
      </p:sp>
      <p:sp>
        <p:nvSpPr>
          <p:cNvPr id="18" name="TextBox 17"/>
          <p:cNvSpPr txBox="1"/>
          <p:nvPr/>
        </p:nvSpPr>
        <p:spPr>
          <a:xfrm>
            <a:off x="1276350" y="716309"/>
            <a:ext cx="6543676" cy="1015663"/>
          </a:xfrm>
          <a:prstGeom prst="rect">
            <a:avLst/>
          </a:prstGeom>
          <a:noFill/>
        </p:spPr>
        <p:txBody>
          <a:bodyPr wrap="square" rtlCol="0">
            <a:spAutoFit/>
          </a:bodyPr>
          <a:lstStyle/>
          <a:p>
            <a:pPr algn="ctr"/>
            <a:r>
              <a:rPr lang="en-US" sz="2400" b="1">
                <a:solidFill>
                  <a:srgbClr val="FFFF00"/>
                </a:solidFill>
              </a:rPr>
              <a:t>CÂU HỎI 2</a:t>
            </a:r>
          </a:p>
          <a:p>
            <a:pPr algn="ctr"/>
            <a:r>
              <a:rPr lang="en-US" sz="3600">
                <a:solidFill>
                  <a:schemeClr val="bg1"/>
                </a:solidFill>
              </a:rPr>
              <a:t>Đôi mắt của hổ có gì đặc biệt ?</a:t>
            </a:r>
          </a:p>
        </p:txBody>
      </p:sp>
      <p:sp>
        <p:nvSpPr>
          <p:cNvPr id="10" name="TextBox 9"/>
          <p:cNvSpPr txBox="1"/>
          <p:nvPr/>
        </p:nvSpPr>
        <p:spPr>
          <a:xfrm>
            <a:off x="438149" y="3739152"/>
            <a:ext cx="3813780" cy="954107"/>
          </a:xfrm>
          <a:prstGeom prst="rect">
            <a:avLst/>
          </a:prstGeom>
          <a:noFill/>
        </p:spPr>
        <p:txBody>
          <a:bodyPr wrap="square" rtlCol="0">
            <a:spAutoFit/>
          </a:bodyPr>
          <a:lstStyle/>
          <a:p>
            <a:r>
              <a:rPr lang="en-US" sz="2800"/>
              <a:t>C. Có thể nhìn rõ mọi vật trong đêm tối.</a:t>
            </a:r>
          </a:p>
        </p:txBody>
      </p:sp>
    </p:spTree>
    <p:extLst>
      <p:ext uri="{BB962C8B-B14F-4D97-AF65-F5344CB8AC3E}">
        <p14:creationId xmlns:p14="http://schemas.microsoft.com/office/powerpoint/2010/main" val="231085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523874" y="1"/>
            <a:ext cx="8134351" cy="299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9205" y="542261"/>
            <a:ext cx="6723687" cy="1692771"/>
          </a:xfrm>
          <a:prstGeom prst="rect">
            <a:avLst/>
          </a:prstGeom>
          <a:noFill/>
        </p:spPr>
        <p:txBody>
          <a:bodyPr wrap="square" rtlCol="0">
            <a:spAutoFit/>
          </a:bodyPr>
          <a:lstStyle/>
          <a:p>
            <a:pPr algn="ctr"/>
            <a:r>
              <a:rPr lang="en-US" sz="2800" b="1">
                <a:solidFill>
                  <a:srgbClr val="FFFF00"/>
                </a:solidFill>
              </a:rPr>
              <a:t>CÂU HỎI 3</a:t>
            </a:r>
          </a:p>
          <a:p>
            <a:pPr algn="ctr"/>
            <a:r>
              <a:rPr lang="en-US" sz="3600" b="1">
                <a:solidFill>
                  <a:schemeClr val="bg1"/>
                </a:solidFill>
              </a:rPr>
              <a:t>Từ nào sau đây không nói về khả năng của hổ ?</a:t>
            </a:r>
            <a:endParaRPr lang="en-US" sz="3600">
              <a:solidFill>
                <a:schemeClr val="bg1"/>
              </a:solidFill>
            </a:endParaRPr>
          </a:p>
        </p:txBody>
      </p:sp>
      <p:sp>
        <p:nvSpPr>
          <p:cNvPr id="6" name="TextBox 5"/>
          <p:cNvSpPr txBox="1"/>
          <p:nvPr/>
        </p:nvSpPr>
        <p:spPr>
          <a:xfrm>
            <a:off x="682982" y="2996233"/>
            <a:ext cx="1941557" cy="523220"/>
          </a:xfrm>
          <a:prstGeom prst="rect">
            <a:avLst/>
          </a:prstGeom>
          <a:noFill/>
        </p:spPr>
        <p:txBody>
          <a:bodyPr wrap="none" rtlCol="0">
            <a:spAutoFit/>
          </a:bodyPr>
          <a:lstStyle/>
          <a:p>
            <a:r>
              <a:rPr lang="en-US" sz="2800"/>
              <a:t>A. Nhảy xa</a:t>
            </a:r>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67274" y="376743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867274" y="3767431"/>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968270" y="3891584"/>
            <a:ext cx="1882247" cy="523220"/>
          </a:xfrm>
          <a:prstGeom prst="rect">
            <a:avLst/>
          </a:prstGeom>
          <a:noFill/>
        </p:spPr>
        <p:txBody>
          <a:bodyPr wrap="none" rtlCol="0">
            <a:spAutoFit/>
          </a:bodyPr>
          <a:lstStyle/>
          <a:p>
            <a:r>
              <a:rPr lang="en-US" sz="2800"/>
              <a:t>D. Hót hay</a:t>
            </a:r>
          </a:p>
        </p:txBody>
      </p:sp>
      <p:sp>
        <p:nvSpPr>
          <p:cNvPr id="10" name="TextBox 9"/>
          <p:cNvSpPr txBox="1"/>
          <p:nvPr/>
        </p:nvSpPr>
        <p:spPr>
          <a:xfrm>
            <a:off x="539145" y="3893818"/>
            <a:ext cx="2622834" cy="523220"/>
          </a:xfrm>
          <a:prstGeom prst="rect">
            <a:avLst/>
          </a:prstGeom>
          <a:noFill/>
        </p:spPr>
        <p:txBody>
          <a:bodyPr wrap="none" rtlCol="0">
            <a:spAutoFit/>
          </a:bodyPr>
          <a:lstStyle/>
          <a:p>
            <a:r>
              <a:rPr lang="en-US" sz="2800"/>
              <a:t>C. Săn mồi giỏi</a:t>
            </a:r>
          </a:p>
        </p:txBody>
      </p:sp>
      <p:sp>
        <p:nvSpPr>
          <p:cNvPr id="14" name="TextBox 13"/>
          <p:cNvSpPr txBox="1"/>
          <p:nvPr/>
        </p:nvSpPr>
        <p:spPr>
          <a:xfrm>
            <a:off x="5053995" y="2996234"/>
            <a:ext cx="3323346" cy="523220"/>
          </a:xfrm>
          <a:prstGeom prst="rect">
            <a:avLst/>
          </a:prstGeom>
          <a:noFill/>
        </p:spPr>
        <p:txBody>
          <a:bodyPr wrap="none" rtlCol="0">
            <a:spAutoFit/>
          </a:bodyPr>
          <a:lstStyle/>
          <a:p>
            <a:r>
              <a:rPr lang="en-US" sz="2800"/>
              <a:t>B. Di chuyển nhanh</a:t>
            </a:r>
          </a:p>
        </p:txBody>
      </p:sp>
    </p:spTree>
    <p:extLst>
      <p:ext uri="{BB962C8B-B14F-4D97-AF65-F5344CB8AC3E}">
        <p14:creationId xmlns:p14="http://schemas.microsoft.com/office/powerpoint/2010/main" val="319741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206450" y="1"/>
            <a:ext cx="9595000" cy="138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0748" y="55106"/>
            <a:ext cx="8680602" cy="1015663"/>
          </a:xfrm>
          <a:prstGeom prst="rect">
            <a:avLst/>
          </a:prstGeom>
          <a:noFill/>
        </p:spPr>
        <p:txBody>
          <a:bodyPr wrap="square" rtlCol="0">
            <a:spAutoFit/>
          </a:bodyPr>
          <a:lstStyle/>
          <a:p>
            <a:pPr algn="ctr"/>
            <a:r>
              <a:rPr lang="en-US" sz="2800" b="1">
                <a:solidFill>
                  <a:srgbClr val="FFFF00"/>
                </a:solidFill>
              </a:rPr>
              <a:t>Quan sát tranh trong SHS và trả lời</a:t>
            </a:r>
          </a:p>
          <a:p>
            <a:pPr algn="ctr"/>
            <a:r>
              <a:rPr lang="en-US" sz="3200" b="1">
                <a:solidFill>
                  <a:schemeClr val="bg1"/>
                </a:solidFill>
              </a:rPr>
              <a:t>Em biết những con vật nào trong tranh?</a:t>
            </a:r>
            <a:endParaRPr lang="en-US" sz="3200">
              <a:solidFill>
                <a:schemeClr val="bg1"/>
              </a:solidFill>
            </a:endParaRPr>
          </a:p>
        </p:txBody>
      </p:sp>
      <p:pic>
        <p:nvPicPr>
          <p:cNvPr id="18"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055617" y="1132324"/>
            <a:ext cx="5070864" cy="40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57096" y="4540103"/>
            <a:ext cx="784189" cy="400110"/>
          </a:xfrm>
          <a:prstGeom prst="rect">
            <a:avLst/>
          </a:prstGeom>
          <a:solidFill>
            <a:schemeClr val="bg1"/>
          </a:solidFill>
        </p:spPr>
        <p:txBody>
          <a:bodyPr wrap="none" rtlCol="0">
            <a:spAutoFit/>
          </a:bodyPr>
          <a:lstStyle/>
          <a:p>
            <a:r>
              <a:rPr lang="en-US" sz="2000">
                <a:solidFill>
                  <a:srgbClr val="0070C0"/>
                </a:solidFill>
              </a:rPr>
              <a:t>Yểng</a:t>
            </a:r>
          </a:p>
        </p:txBody>
      </p:sp>
      <p:sp>
        <p:nvSpPr>
          <p:cNvPr id="19" name="TextBox 18"/>
          <p:cNvSpPr txBox="1"/>
          <p:nvPr/>
        </p:nvSpPr>
        <p:spPr>
          <a:xfrm>
            <a:off x="4362882" y="4340048"/>
            <a:ext cx="1295547" cy="400110"/>
          </a:xfrm>
          <a:prstGeom prst="rect">
            <a:avLst/>
          </a:prstGeom>
          <a:solidFill>
            <a:schemeClr val="bg1"/>
          </a:solidFill>
        </p:spPr>
        <p:txBody>
          <a:bodyPr wrap="none" rtlCol="0">
            <a:spAutoFit/>
          </a:bodyPr>
          <a:lstStyle/>
          <a:p>
            <a:r>
              <a:rPr lang="en-US" sz="2000">
                <a:solidFill>
                  <a:srgbClr val="0070C0"/>
                </a:solidFill>
              </a:rPr>
              <a:t>Mèo rừng</a:t>
            </a:r>
          </a:p>
        </p:txBody>
      </p:sp>
      <p:sp>
        <p:nvSpPr>
          <p:cNvPr id="20" name="TextBox 19"/>
          <p:cNvSpPr txBox="1"/>
          <p:nvPr/>
        </p:nvSpPr>
        <p:spPr>
          <a:xfrm>
            <a:off x="5915995" y="4625165"/>
            <a:ext cx="1410964" cy="400110"/>
          </a:xfrm>
          <a:prstGeom prst="rect">
            <a:avLst/>
          </a:prstGeom>
          <a:solidFill>
            <a:schemeClr val="bg1"/>
          </a:solidFill>
        </p:spPr>
        <p:txBody>
          <a:bodyPr wrap="none" rtlCol="0">
            <a:spAutoFit/>
          </a:bodyPr>
          <a:lstStyle/>
          <a:p>
            <a:r>
              <a:rPr lang="en-US" sz="2000">
                <a:solidFill>
                  <a:srgbClr val="0070C0"/>
                </a:solidFill>
              </a:rPr>
              <a:t>Chim công</a:t>
            </a:r>
          </a:p>
        </p:txBody>
      </p:sp>
      <p:sp>
        <p:nvSpPr>
          <p:cNvPr id="21" name="TextBox 20"/>
          <p:cNvSpPr txBox="1"/>
          <p:nvPr/>
        </p:nvSpPr>
        <p:spPr>
          <a:xfrm>
            <a:off x="3757586" y="2307267"/>
            <a:ext cx="1324402" cy="400110"/>
          </a:xfrm>
          <a:prstGeom prst="rect">
            <a:avLst/>
          </a:prstGeom>
          <a:solidFill>
            <a:schemeClr val="bg1"/>
          </a:solidFill>
        </p:spPr>
        <p:txBody>
          <a:bodyPr wrap="none" rtlCol="0">
            <a:spAutoFit/>
          </a:bodyPr>
          <a:lstStyle/>
          <a:p>
            <a:r>
              <a:rPr lang="en-US" sz="2000">
                <a:solidFill>
                  <a:srgbClr val="0070C0"/>
                </a:solidFill>
              </a:rPr>
              <a:t>Voọc xám</a:t>
            </a:r>
          </a:p>
        </p:txBody>
      </p:sp>
      <p:sp>
        <p:nvSpPr>
          <p:cNvPr id="22" name="TextBox 21"/>
          <p:cNvSpPr txBox="1"/>
          <p:nvPr/>
        </p:nvSpPr>
        <p:spPr>
          <a:xfrm>
            <a:off x="1694869" y="3444951"/>
            <a:ext cx="1067921" cy="400110"/>
          </a:xfrm>
          <a:prstGeom prst="rect">
            <a:avLst/>
          </a:prstGeom>
          <a:solidFill>
            <a:schemeClr val="bg1"/>
          </a:solidFill>
        </p:spPr>
        <p:txBody>
          <a:bodyPr wrap="none" rtlCol="0">
            <a:spAutoFit/>
          </a:bodyPr>
          <a:lstStyle/>
          <a:p>
            <a:r>
              <a:rPr lang="en-US" sz="2000">
                <a:solidFill>
                  <a:srgbClr val="0070C0"/>
                </a:solidFill>
              </a:rPr>
              <a:t>Gõ kiến</a:t>
            </a:r>
          </a:p>
        </p:txBody>
      </p:sp>
    </p:spTree>
    <p:extLst>
      <p:ext uri="{BB962C8B-B14F-4D97-AF65-F5344CB8AC3E}">
        <p14:creationId xmlns:p14="http://schemas.microsoft.com/office/powerpoint/2010/main" val="393681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206450" y="1"/>
            <a:ext cx="9595000" cy="138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0748" y="55106"/>
            <a:ext cx="8680602" cy="1015663"/>
          </a:xfrm>
          <a:prstGeom prst="rect">
            <a:avLst/>
          </a:prstGeom>
          <a:noFill/>
        </p:spPr>
        <p:txBody>
          <a:bodyPr wrap="square" rtlCol="0">
            <a:spAutoFit/>
          </a:bodyPr>
          <a:lstStyle/>
          <a:p>
            <a:pPr algn="ctr"/>
            <a:r>
              <a:rPr lang="en-US" sz="2800" b="1">
                <a:solidFill>
                  <a:srgbClr val="FFFF00"/>
                </a:solidFill>
              </a:rPr>
              <a:t>Quan sát tranh trong SHS và trả lời</a:t>
            </a:r>
          </a:p>
          <a:p>
            <a:pPr algn="ctr"/>
            <a:r>
              <a:rPr lang="en-US" sz="3200" b="1">
                <a:solidFill>
                  <a:schemeClr val="bg1"/>
                </a:solidFill>
              </a:rPr>
              <a:t>Mỗi con vật có khả năng gì đặc biệt?</a:t>
            </a:r>
            <a:endParaRPr lang="en-US" sz="3200">
              <a:solidFill>
                <a:schemeClr val="bg1"/>
              </a:solidFill>
            </a:endParaRPr>
          </a:p>
        </p:txBody>
      </p:sp>
      <p:pic>
        <p:nvPicPr>
          <p:cNvPr id="18"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055617" y="1132324"/>
            <a:ext cx="5070864" cy="40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57096" y="4540103"/>
            <a:ext cx="784189" cy="400110"/>
          </a:xfrm>
          <a:prstGeom prst="rect">
            <a:avLst/>
          </a:prstGeom>
          <a:solidFill>
            <a:schemeClr val="bg1"/>
          </a:solidFill>
        </p:spPr>
        <p:txBody>
          <a:bodyPr wrap="none" rtlCol="0">
            <a:spAutoFit/>
          </a:bodyPr>
          <a:lstStyle/>
          <a:p>
            <a:r>
              <a:rPr lang="en-US" sz="2000">
                <a:solidFill>
                  <a:srgbClr val="0070C0"/>
                </a:solidFill>
              </a:rPr>
              <a:t>Yểng</a:t>
            </a:r>
          </a:p>
        </p:txBody>
      </p:sp>
      <p:sp>
        <p:nvSpPr>
          <p:cNvPr id="19" name="TextBox 18"/>
          <p:cNvSpPr txBox="1"/>
          <p:nvPr/>
        </p:nvSpPr>
        <p:spPr>
          <a:xfrm>
            <a:off x="4362882" y="4340048"/>
            <a:ext cx="1295547" cy="400110"/>
          </a:xfrm>
          <a:prstGeom prst="rect">
            <a:avLst/>
          </a:prstGeom>
          <a:solidFill>
            <a:schemeClr val="bg1"/>
          </a:solidFill>
        </p:spPr>
        <p:txBody>
          <a:bodyPr wrap="none" rtlCol="0">
            <a:spAutoFit/>
          </a:bodyPr>
          <a:lstStyle/>
          <a:p>
            <a:r>
              <a:rPr lang="en-US" sz="2000">
                <a:solidFill>
                  <a:srgbClr val="0070C0"/>
                </a:solidFill>
              </a:rPr>
              <a:t>Mèo rừng</a:t>
            </a:r>
          </a:p>
        </p:txBody>
      </p:sp>
      <p:sp>
        <p:nvSpPr>
          <p:cNvPr id="20" name="TextBox 19"/>
          <p:cNvSpPr txBox="1"/>
          <p:nvPr/>
        </p:nvSpPr>
        <p:spPr>
          <a:xfrm>
            <a:off x="5915995" y="4625165"/>
            <a:ext cx="1410964" cy="400110"/>
          </a:xfrm>
          <a:prstGeom prst="rect">
            <a:avLst/>
          </a:prstGeom>
          <a:solidFill>
            <a:schemeClr val="bg1"/>
          </a:solidFill>
        </p:spPr>
        <p:txBody>
          <a:bodyPr wrap="none" rtlCol="0">
            <a:spAutoFit/>
          </a:bodyPr>
          <a:lstStyle/>
          <a:p>
            <a:r>
              <a:rPr lang="en-US" sz="2000">
                <a:solidFill>
                  <a:srgbClr val="0070C0"/>
                </a:solidFill>
              </a:rPr>
              <a:t>Chim công</a:t>
            </a:r>
          </a:p>
        </p:txBody>
      </p:sp>
      <p:sp>
        <p:nvSpPr>
          <p:cNvPr id="21" name="TextBox 20"/>
          <p:cNvSpPr txBox="1"/>
          <p:nvPr/>
        </p:nvSpPr>
        <p:spPr>
          <a:xfrm>
            <a:off x="3757586" y="2307267"/>
            <a:ext cx="1324402" cy="400110"/>
          </a:xfrm>
          <a:prstGeom prst="rect">
            <a:avLst/>
          </a:prstGeom>
          <a:solidFill>
            <a:schemeClr val="bg1"/>
          </a:solidFill>
        </p:spPr>
        <p:txBody>
          <a:bodyPr wrap="none" rtlCol="0">
            <a:spAutoFit/>
          </a:bodyPr>
          <a:lstStyle/>
          <a:p>
            <a:r>
              <a:rPr lang="en-US" sz="2000">
                <a:solidFill>
                  <a:srgbClr val="0070C0"/>
                </a:solidFill>
              </a:rPr>
              <a:t>Voọc xám</a:t>
            </a:r>
          </a:p>
        </p:txBody>
      </p:sp>
      <p:sp>
        <p:nvSpPr>
          <p:cNvPr id="22" name="TextBox 21"/>
          <p:cNvSpPr txBox="1"/>
          <p:nvPr/>
        </p:nvSpPr>
        <p:spPr>
          <a:xfrm>
            <a:off x="1694869" y="3444951"/>
            <a:ext cx="1067921" cy="400110"/>
          </a:xfrm>
          <a:prstGeom prst="rect">
            <a:avLst/>
          </a:prstGeom>
          <a:solidFill>
            <a:schemeClr val="bg1"/>
          </a:solidFill>
        </p:spPr>
        <p:txBody>
          <a:bodyPr wrap="none" rtlCol="0">
            <a:spAutoFit/>
          </a:bodyPr>
          <a:lstStyle/>
          <a:p>
            <a:r>
              <a:rPr lang="en-US" sz="2000">
                <a:solidFill>
                  <a:srgbClr val="0070C0"/>
                </a:solidFill>
              </a:rPr>
              <a:t>Gõ kiến</a:t>
            </a:r>
          </a:p>
        </p:txBody>
      </p:sp>
    </p:spTree>
    <p:extLst>
      <p:ext uri="{BB962C8B-B14F-4D97-AF65-F5344CB8AC3E}">
        <p14:creationId xmlns:p14="http://schemas.microsoft.com/office/powerpoint/2010/main" val="4145086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8787" y="274896"/>
            <a:ext cx="29337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95823" y="324128"/>
            <a:ext cx="4572000" cy="4124206"/>
          </a:xfrm>
          <a:prstGeom prst="rect">
            <a:avLst/>
          </a:prstGeom>
        </p:spPr>
        <p:txBody>
          <a:bodyPr>
            <a:spAutoFit/>
          </a:bodyPr>
          <a:lstStyle/>
          <a:p>
            <a:r>
              <a:rPr lang="en-US" sz="1800" dirty="0"/>
              <a:t>    </a:t>
            </a:r>
            <a:r>
              <a:rPr lang="vi-VN" sz="1800" dirty="0"/>
              <a:t>Chúng là loài </a:t>
            </a:r>
            <a:r>
              <a:rPr lang="vi-VN" sz="1800" dirty="0">
                <a:hlinkClick r:id="rId4" tooltip="Linh trưởng"/>
              </a:rPr>
              <a:t>linh trưởng</a:t>
            </a:r>
            <a:r>
              <a:rPr lang="vi-VN" sz="1800" dirty="0"/>
              <a:t> phân bố ở khu vực Đông Nam Á. Tuy nhiên, số lượng của loài này ở Việt Nam không còn nhiều. Mức độ đe dọa ở bậc V (sắp nguy cấp, số lượng còn rất ít).</a:t>
            </a:r>
          </a:p>
          <a:p>
            <a:r>
              <a:rPr lang="en-US" sz="1800" dirty="0"/>
              <a:t>      </a:t>
            </a:r>
            <a:r>
              <a:rPr lang="vi-VN" sz="2800" dirty="0">
                <a:solidFill>
                  <a:srgbClr val="FF0000"/>
                </a:solidFill>
              </a:rPr>
              <a:t>Voọc xám </a:t>
            </a:r>
            <a:r>
              <a:rPr lang="vi-VN" sz="1800" dirty="0"/>
              <a:t>phân bố ở nhiều khu rừng từ Tây Bắc cho đến Nghệ An. Chúng có bộ lông màu xám tro, trên đầu có mào lông, da bao quanh mắt có màu xanh, lông ở vùng lưng thẫm hơn ở vùng bụng. Bên hông có các lông dài, đầu lông có ánh bạc. </a:t>
            </a:r>
            <a:r>
              <a:rPr lang="en-US" sz="1800" dirty="0"/>
              <a:t>                  </a:t>
            </a:r>
            <a:r>
              <a:rPr lang="vi-VN" sz="1800" dirty="0"/>
              <a:t>Voọc xám sống ở những vùng rừng cây cao trên núi đá vôi, không sống trên rừng hỗn giao tre nứa.</a:t>
            </a:r>
          </a:p>
        </p:txBody>
      </p:sp>
    </p:spTree>
    <p:extLst>
      <p:ext uri="{BB962C8B-B14F-4D97-AF65-F5344CB8AC3E}">
        <p14:creationId xmlns:p14="http://schemas.microsoft.com/office/powerpoint/2010/main" val="3391642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81" y="797525"/>
            <a:ext cx="3846328" cy="276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98846" y="609185"/>
            <a:ext cx="4755413" cy="1569660"/>
          </a:xfrm>
          <a:prstGeom prst="rect">
            <a:avLst/>
          </a:prstGeom>
        </p:spPr>
        <p:txBody>
          <a:bodyPr wrap="square">
            <a:spAutoFit/>
          </a:bodyPr>
          <a:lstStyle/>
          <a:p>
            <a:r>
              <a:rPr lang="vi-VN" sz="3600" b="1">
                <a:solidFill>
                  <a:srgbClr val="FF0000"/>
                </a:solidFill>
              </a:rPr>
              <a:t>Yểng</a:t>
            </a:r>
            <a:r>
              <a:rPr lang="vi-VN" sz="2000"/>
              <a:t> hay </a:t>
            </a:r>
            <a:r>
              <a:rPr lang="vi-VN" sz="2000" b="1"/>
              <a:t>nhồng</a:t>
            </a:r>
            <a:r>
              <a:rPr lang="vi-VN" sz="2000"/>
              <a:t> hoặc </a:t>
            </a:r>
            <a:r>
              <a:rPr lang="vi-VN" sz="2000" b="1"/>
              <a:t>sáo đá</a:t>
            </a:r>
            <a:r>
              <a:rPr lang="vi-VN" sz="2000"/>
              <a:t> là một loài chim thuộc </a:t>
            </a:r>
            <a:r>
              <a:rPr lang="vi-VN" sz="2000">
                <a:hlinkClick r:id="rId3" tooltip="Họ Sáo"/>
              </a:rPr>
              <a:t>Họ Sáo</a:t>
            </a:r>
            <a:r>
              <a:rPr lang="vi-VN" sz="2000"/>
              <a:t> ( sống ở các khu vực đồi núi </a:t>
            </a:r>
            <a:r>
              <a:rPr lang="vi-VN" sz="2000">
                <a:hlinkClick r:id="rId4" tooltip="Nam Á"/>
              </a:rPr>
              <a:t>Nam Á</a:t>
            </a:r>
            <a:r>
              <a:rPr lang="vi-VN" sz="2000"/>
              <a:t> và </a:t>
            </a:r>
            <a:r>
              <a:rPr lang="vi-VN" sz="2000">
                <a:hlinkClick r:id="rId5" tooltip="Đông Nam Á"/>
              </a:rPr>
              <a:t>Đông Nam Á</a:t>
            </a:r>
            <a:r>
              <a:rPr lang="vi-VN" sz="2000"/>
              <a:t>.</a:t>
            </a:r>
            <a:endParaRPr lang="en-US" sz="2000"/>
          </a:p>
        </p:txBody>
      </p:sp>
      <p:sp>
        <p:nvSpPr>
          <p:cNvPr id="3" name="Rectangle 2"/>
          <p:cNvSpPr/>
          <p:nvPr/>
        </p:nvSpPr>
        <p:spPr>
          <a:xfrm>
            <a:off x="4225111" y="2051237"/>
            <a:ext cx="4572000" cy="1938992"/>
          </a:xfrm>
          <a:prstGeom prst="rect">
            <a:avLst/>
          </a:prstGeom>
        </p:spPr>
        <p:txBody>
          <a:bodyPr>
            <a:spAutoFit/>
          </a:bodyPr>
          <a:lstStyle/>
          <a:p>
            <a:r>
              <a:rPr lang="vi-VN" sz="2000"/>
              <a:t>Chim yểng lớn có chiều dài 29 cm, lông màu đen xanh biếc, mỏ màu vàng đỏ, đầu có lông sọc vàng. Chúng ăn các loại côn trùng và trái cây.</a:t>
            </a:r>
            <a:r>
              <a:rPr lang="en-US" sz="2000"/>
              <a:t> Yểng n</a:t>
            </a:r>
            <a:r>
              <a:rPr lang="vi-VN" sz="2000"/>
              <a:t>goài tiếng hót hay, chúng còn có thể bắt chước tiếng người rất rõ.</a:t>
            </a:r>
            <a:endParaRPr lang="en-US" sz="2000"/>
          </a:p>
        </p:txBody>
      </p:sp>
    </p:spTree>
    <p:extLst>
      <p:ext uri="{BB962C8B-B14F-4D97-AF65-F5344CB8AC3E}">
        <p14:creationId xmlns:p14="http://schemas.microsoft.com/office/powerpoint/2010/main" val="800338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5659</TotalTime>
  <Words>1326</Words>
  <Application>Microsoft Office PowerPoint</Application>
  <PresentationFormat>On-screen Show (16:9)</PresentationFormat>
  <Paragraphs>116</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Microsoft YaHei</vt:lpstr>
      <vt:lpstr>UTM Avo</vt:lpstr>
      <vt:lpstr>Arial</vt:lpstr>
      <vt:lpstr>Times New Roman</vt:lpstr>
      <vt:lpstr>宋体</vt:lpstr>
      <vt:lpstr>Calibri</vt:lpstr>
      <vt:lpstr>Lato</vt:lpstr>
      <vt:lpstr>Arial-Rounded</vt:lpstr>
      <vt:lpstr>Microsoft YaHei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MAIHUNG</cp:lastModifiedBy>
  <cp:revision>758</cp:revision>
  <dcterms:modified xsi:type="dcterms:W3CDTF">2025-04-20T13:34:50Z</dcterms:modified>
</cp:coreProperties>
</file>