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308" r:id="rId2"/>
    <p:sldId id="535" r:id="rId3"/>
    <p:sldId id="420" r:id="rId4"/>
    <p:sldId id="565" r:id="rId5"/>
    <p:sldId id="564" r:id="rId6"/>
  </p:sldIdLst>
  <p:sldSz cx="9144000" cy="5143500" type="screen16x9"/>
  <p:notesSz cx="6858000" cy="9144000"/>
  <p:embeddedFontLst>
    <p:embeddedFont>
      <p:font typeface="VNI-Fato" panose="020B0604020202020204"/>
      <p:bold r:id="rId8"/>
    </p:embeddedFont>
    <p:embeddedFont>
      <p:font typeface="微软雅黑" panose="020B0503020204020204" pitchFamily="34" charset="-122"/>
      <p:regular r:id="rId9"/>
      <p:bold r:id="rId10"/>
    </p:embeddedFont>
    <p:embeddedFont>
      <p:font typeface="Lato" panose="020B0604020202020204" charset="0"/>
      <p:regular r:id="rId11"/>
      <p:bold r:id="rId12"/>
      <p:italic r:id="rId13"/>
      <p:boldItalic r:id="rId14"/>
    </p:embeddedFont>
    <p:embeddedFont>
      <p:font typeface="宋体" panose="02010600030101010101" pitchFamily="2" charset="-122"/>
      <p:regular r:id="rId15"/>
    </p:embeddedFont>
    <p:embeddedFont>
      <p:font typeface="微软雅黑" panose="020B0503020204020204" pitchFamily="34" charset="-122"/>
      <p:regular r:id="rId9"/>
      <p:bold r:id="rId10"/>
    </p:embeddedFont>
    <p:embeddedFont>
      <p:font typeface="Arial-Rounded" panose="020B0604020202020204" charset="0"/>
      <p:regular r:id="rId16"/>
      <p:bold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D50D8E"/>
    <a:srgbClr val="0418AC"/>
    <a:srgbClr val="FFD1FF"/>
    <a:srgbClr val="007434"/>
    <a:srgbClr val="F446B6"/>
    <a:srgbClr val="E80888"/>
    <a:srgbClr val="EB67B6"/>
    <a:srgbClr val="FEE7EF"/>
    <a:srgbClr val="8D3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8" autoAdjust="0"/>
    <p:restoredTop sz="95552" autoAdjust="0"/>
  </p:normalViewPr>
  <p:slideViewPr>
    <p:cSldViewPr snapToGrid="0">
      <p:cViewPr varScale="1">
        <p:scale>
          <a:sx n="109" d="100"/>
          <a:sy n="109" d="100"/>
        </p:scale>
        <p:origin x="547" y="101"/>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EBD0B5-F199-4CE6-B4B1-E377901DAA30}"/>
              </a:ext>
            </a:extLst>
          </p:cNvPr>
          <p:cNvSpPr>
            <a:spLocks noGrp="1"/>
          </p:cNvSpPr>
          <p:nvPr>
            <p:ph type="dt" sz="half" idx="10"/>
          </p:nvPr>
        </p:nvSpPr>
        <p:spPr/>
        <p:txBody>
          <a:bodyPr/>
          <a:lstStyle>
            <a:lvl1pPr fontAlgn="auto">
              <a:spcBef>
                <a:spcPts val="0"/>
              </a:spcBef>
              <a:spcAft>
                <a:spcPts val="0"/>
              </a:spcAft>
              <a:defRPr>
                <a:latin typeface="Calibri" pitchFamily="34"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22108001-B6F5-4F28-9F94-2401A6BE5FAA}"/>
              </a:ext>
            </a:extLst>
          </p:cNvPr>
          <p:cNvSpPr>
            <a:spLocks noGrp="1"/>
          </p:cNvSpPr>
          <p:nvPr>
            <p:ph type="ftr" sz="quarter" idx="11"/>
          </p:nvPr>
        </p:nvSpPr>
        <p:spPr/>
        <p:txBody>
          <a:bodyPr/>
          <a:lstStyle>
            <a:lvl1pPr algn="l" fontAlgn="auto">
              <a:spcBef>
                <a:spcPts val="0"/>
              </a:spcBef>
              <a:spcAft>
                <a:spcPts val="0"/>
              </a:spcAft>
              <a:defRPr>
                <a:latin typeface="Calibri" pitchFamily="34"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DFD2D31-64B8-4030-A10A-2D4EF8BCA9D5}"/>
              </a:ext>
            </a:extLst>
          </p:cNvPr>
          <p:cNvSpPr>
            <a:spLocks noGrp="1"/>
          </p:cNvSpPr>
          <p:nvPr>
            <p:ph type="sldNum" sz="quarter" idx="12"/>
          </p:nvPr>
        </p:nvSpPr>
        <p:spPr/>
        <p:txBody>
          <a:bodyPr/>
          <a:lstStyle>
            <a:lvl1pPr>
              <a:defRPr>
                <a:latin typeface="Calibri" panose="020F0502020204030204" pitchFamily="34" charset="0"/>
              </a:defRPr>
            </a:lvl1pPr>
          </a:lstStyle>
          <a:p>
            <a:pPr>
              <a:defRPr/>
            </a:pPr>
            <a:fld id="{86E33945-D147-495F-8AB2-511EB272B0B5}" type="slidenum">
              <a:rPr lang="en-US" altLang="en-US"/>
              <a:pPr>
                <a:defRPr/>
              </a:pPr>
              <a:t>‹#›</a:t>
            </a:fld>
            <a:endParaRPr lang="en-US" altLang="en-US"/>
          </a:p>
        </p:txBody>
      </p:sp>
    </p:spTree>
    <p:extLst>
      <p:ext uri="{BB962C8B-B14F-4D97-AF65-F5344CB8AC3E}">
        <p14:creationId xmlns:p14="http://schemas.microsoft.com/office/powerpoint/2010/main" val="12679324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4" r:id="rId2"/>
    <p:sldLayoutId id="2147483655" r:id="rId3"/>
    <p:sldLayoutId id="2147483657" r:id="rId4"/>
    <p:sldLayoutId id="214748367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4"/>
          <p:cNvGrpSpPr>
            <a:grpSpLocks/>
          </p:cNvGrpSpPr>
          <p:nvPr/>
        </p:nvGrpSpPr>
        <p:grpSpPr bwMode="auto">
          <a:xfrm>
            <a:off x="0" y="-101600"/>
            <a:ext cx="9308703" cy="5245100"/>
            <a:chOff x="0" y="-134938"/>
            <a:chExt cx="12460288" cy="6992938"/>
          </a:xfrm>
        </p:grpSpPr>
        <p:pic>
          <p:nvPicPr>
            <p:cNvPr id="4102" name="Picture 6" descr="D:\2.PHƯƠNG NGÂN\A.NH 2021-2022\GIÁO ÁN ĐIỆN TỬ\PP THAM KHẢO\Hình Nền\69b90ed4e4087e02faaaccf33a843d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3" name="Group 3"/>
            <p:cNvGrpSpPr>
              <a:grpSpLocks/>
            </p:cNvGrpSpPr>
            <p:nvPr/>
          </p:nvGrpSpPr>
          <p:grpSpPr bwMode="auto">
            <a:xfrm>
              <a:off x="3670848" y="-134938"/>
              <a:ext cx="8789440" cy="2237992"/>
              <a:chOff x="3670848" y="-134938"/>
              <a:chExt cx="8789440" cy="2237992"/>
            </a:xfrm>
          </p:grpSpPr>
          <p:grpSp>
            <p:nvGrpSpPr>
              <p:cNvPr id="4104" name="Group 3"/>
              <p:cNvGrpSpPr>
                <a:grpSpLocks/>
              </p:cNvGrpSpPr>
              <p:nvPr/>
            </p:nvGrpSpPr>
            <p:grpSpPr bwMode="auto">
              <a:xfrm>
                <a:off x="10571163" y="-134938"/>
                <a:ext cx="1889125" cy="1679576"/>
                <a:chOff x="10571426" y="-134938"/>
                <a:chExt cx="1888862" cy="1849438"/>
              </a:xfrm>
            </p:grpSpPr>
            <p:pic>
              <p:nvPicPr>
                <p:cNvPr id="4109" name="Content Placeholder 20" descr="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0276" y="-134938"/>
                  <a:ext cx="1810012"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oogle Shape;166;p5"/>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1426" y="404470"/>
                  <a:ext cx="1741772" cy="8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Box 7"/>
                <p:cNvSpPr txBox="1">
                  <a:spLocks noChangeArrowheads="1"/>
                </p:cNvSpPr>
                <p:nvPr/>
              </p:nvSpPr>
              <p:spPr bwMode="auto">
                <a:xfrm>
                  <a:off x="11117540" y="513621"/>
                  <a:ext cx="866673" cy="49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600" b="1">
                      <a:solidFill>
                        <a:srgbClr val="A620A0"/>
                      </a:solidFill>
                      <a:latin typeface="VNI-Fato" pitchFamily="2" charset="0"/>
                      <a:ea typeface="Microsoft YaHei" pitchFamily="34" charset="-122"/>
                    </a:rPr>
                    <a:t>NBK</a:t>
                  </a:r>
                </a:p>
              </p:txBody>
            </p:sp>
          </p:grpSp>
          <p:sp>
            <p:nvSpPr>
              <p:cNvPr id="10" name="任意多边形: 形状 12"/>
              <p:cNvSpPr/>
              <p:nvPr/>
            </p:nvSpPr>
            <p:spPr>
              <a:xfrm>
                <a:off x="3670144" y="1310637"/>
                <a:ext cx="268806" cy="23281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1" name="任意多边形: 形状 13"/>
              <p:cNvSpPr/>
              <p:nvPr/>
            </p:nvSpPr>
            <p:spPr>
              <a:xfrm>
                <a:off x="5784605" y="1543452"/>
                <a:ext cx="268805" cy="23281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2" name="任意多边形: 形状 14"/>
              <p:cNvSpPr/>
              <p:nvPr/>
            </p:nvSpPr>
            <p:spPr>
              <a:xfrm>
                <a:off x="9499196" y="1869394"/>
                <a:ext cx="266689" cy="230699"/>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3" name="任意多边形: 形状 15"/>
              <p:cNvSpPr/>
              <p:nvPr/>
            </p:nvSpPr>
            <p:spPr>
              <a:xfrm>
                <a:off x="8191152" y="950831"/>
                <a:ext cx="266689" cy="23281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sp>
        <p:nvSpPr>
          <p:cNvPr id="24" name="Rectangle 23"/>
          <p:cNvSpPr/>
          <p:nvPr/>
        </p:nvSpPr>
        <p:spPr>
          <a:xfrm>
            <a:off x="329993" y="684169"/>
            <a:ext cx="8489816" cy="1608223"/>
          </a:xfrm>
          <a:prstGeom prst="rect">
            <a:avLst/>
          </a:prstGeom>
          <a:noFill/>
        </p:spPr>
        <p:txBody>
          <a:bodyPr wrap="square" lIns="68672" tIns="34335" rIns="68672" bIns="34335">
            <a:spAutoFit/>
          </a:bodyPr>
          <a:lstStyle/>
          <a:p>
            <a:pPr algn="ctr">
              <a:defRPr/>
            </a:pPr>
            <a:r>
              <a:rPr lang="vi-VN" sz="2400" kern="10" dirty="0">
                <a:ln w="9525">
                  <a:solidFill>
                    <a:srgbClr val="FF0000"/>
                  </a:solidFill>
                  <a:round/>
                  <a:headEnd/>
                  <a:tailEnd/>
                </a:ln>
                <a:solidFill>
                  <a:srgbClr val="0000FF"/>
                </a:solidFill>
                <a:latin typeface="Times New Roman" panose="02020603050405020304" pitchFamily="18" charset="0"/>
                <a:cs typeface="Times New Roman" panose="02020603050405020304" pitchFamily="18" charset="0"/>
              </a:rPr>
              <a:t>TRƯỜNG TIỂU HỌC HÒA NGHĨA</a:t>
            </a:r>
          </a:p>
          <a:p>
            <a:pPr algn="ctr" fontAlgn="auto">
              <a:spcBef>
                <a:spcPts val="0"/>
              </a:spcBef>
              <a:spcAft>
                <a:spcPts val="0"/>
              </a:spcAft>
              <a:defRPr/>
            </a:pPr>
            <a:r>
              <a:rPr lang="en-US" sz="3200" b="1" dirty="0">
                <a:ln w="22225">
                  <a:solidFill>
                    <a:srgbClr val="ED7D31"/>
                  </a:solidFill>
                  <a:prstDash val="solid"/>
                </a:ln>
                <a:solidFill>
                  <a:srgbClr val="FE2040"/>
                </a:solidFill>
                <a:ea typeface="微软雅黑"/>
                <a:cs typeface="Calibri" panose="020F0502020204030204" pitchFamily="34" charset="0"/>
              </a:rPr>
              <a:t>TIẾNG VIỆT 1</a:t>
            </a:r>
          </a:p>
          <a:p>
            <a:pPr algn="ctr">
              <a:defRPr/>
            </a:pPr>
            <a:r>
              <a:rPr lang="vi-VN" sz="4400" b="1" kern="10" dirty="0">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Bài</a:t>
            </a:r>
            <a:r>
              <a:rPr lang="en-US" sz="4400" b="1" kern="10" dirty="0">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 4:Cuộc </a:t>
            </a:r>
            <a:r>
              <a:rPr lang="en-US" sz="4400" b="1" kern="10" dirty="0" err="1">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thi</a:t>
            </a:r>
            <a:r>
              <a:rPr lang="en-US" sz="4400" b="1" kern="10" dirty="0">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 </a:t>
            </a:r>
            <a:r>
              <a:rPr lang="en-US" sz="4400" b="1" kern="10" dirty="0" err="1">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tài</a:t>
            </a:r>
            <a:r>
              <a:rPr lang="en-US" sz="4400" b="1" kern="10" dirty="0">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 </a:t>
            </a:r>
            <a:r>
              <a:rPr lang="en-US" sz="4400" b="1" kern="10" dirty="0" err="1">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năng</a:t>
            </a:r>
            <a:r>
              <a:rPr lang="en-US" sz="4400" b="1" kern="10" dirty="0">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 </a:t>
            </a:r>
            <a:r>
              <a:rPr lang="en-US" sz="4400" b="1" kern="10" dirty="0" err="1">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rừng</a:t>
            </a:r>
            <a:r>
              <a:rPr lang="en-US" sz="4400" b="1" kern="10" dirty="0">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 </a:t>
            </a:r>
            <a:r>
              <a:rPr lang="en-US" sz="4400" b="1" kern="10" dirty="0" err="1">
                <a:ln w="12700">
                  <a:solidFill>
                    <a:srgbClr val="00FF00"/>
                  </a:solidFill>
                  <a:round/>
                  <a:headEnd/>
                  <a:tailEnd/>
                </a:ln>
                <a:solidFill>
                  <a:srgbClr val="0000FF"/>
                </a:solidFill>
                <a:latin typeface="Times New Roman" panose="02020603050405020304" pitchFamily="18" charset="0"/>
                <a:cs typeface="Times New Roman" panose="02020603050405020304" pitchFamily="18" charset="0"/>
              </a:rPr>
              <a:t>xanh</a:t>
            </a:r>
            <a:endParaRPr lang="en-US" sz="2000" b="1" dirty="0">
              <a:ln w="22225">
                <a:solidFill>
                  <a:srgbClr val="ED7D31"/>
                </a:solidFill>
                <a:prstDash val="solid"/>
              </a:ln>
              <a:solidFill>
                <a:srgbClr val="FE2040"/>
              </a:solidFill>
              <a:ea typeface="微软雅黑"/>
              <a:cs typeface="Calibri" panose="020F0502020204030204" pitchFamily="34" charset="0"/>
            </a:endParaRPr>
          </a:p>
        </p:txBody>
      </p:sp>
      <p:sp>
        <p:nvSpPr>
          <p:cNvPr id="4101" name="Text Box 5"/>
          <p:cNvSpPr txBox="1">
            <a:spLocks noChangeArrowheads="1"/>
          </p:cNvSpPr>
          <p:nvPr/>
        </p:nvSpPr>
        <p:spPr bwMode="auto">
          <a:xfrm>
            <a:off x="1995487" y="2898663"/>
            <a:ext cx="5089525" cy="56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72" tIns="34335" rIns="68672" bIns="34335">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vi-VN" sz="3200" b="1" dirty="0">
                <a:solidFill>
                  <a:srgbClr val="7030A0"/>
                </a:solidFill>
                <a:latin typeface="UTM Avo" pitchFamily="18" charset="0"/>
                <a:ea typeface="Microsoft YaHei" pitchFamily="34" charset="-122"/>
              </a:rPr>
              <a:t>Giáo viên :</a:t>
            </a:r>
            <a:r>
              <a:rPr lang="en-US" sz="3200" b="1" dirty="0">
                <a:solidFill>
                  <a:srgbClr val="7030A0"/>
                </a:solidFill>
                <a:latin typeface="UTM Avo" pitchFamily="18" charset="0"/>
                <a:ea typeface="Microsoft YaHei" pitchFamily="34" charset="-122"/>
              </a:rPr>
              <a:t> Hoàng Thị </a:t>
            </a:r>
            <a:r>
              <a:rPr lang="en-US" sz="3200" b="1" dirty="0" err="1">
                <a:solidFill>
                  <a:srgbClr val="7030A0"/>
                </a:solidFill>
                <a:latin typeface="UTM Avo" pitchFamily="18" charset="0"/>
                <a:ea typeface="Microsoft YaHei" pitchFamily="34" charset="-122"/>
              </a:rPr>
              <a:t>Nhàn</a:t>
            </a:r>
            <a:endParaRPr lang="vi-VN" sz="3200" b="1" dirty="0">
              <a:solidFill>
                <a:srgbClr val="7030A0"/>
              </a:solidFill>
              <a:latin typeface="UTM Avo" pitchFamily="18" charset="0"/>
              <a:ea typeface="Microsoft YaHei" pitchFamily="34" charset="-122"/>
            </a:endParaRPr>
          </a:p>
        </p:txBody>
      </p:sp>
    </p:spTree>
    <p:extLst>
      <p:ext uri="{BB962C8B-B14F-4D97-AF65-F5344CB8AC3E}">
        <p14:creationId xmlns:p14="http://schemas.microsoft.com/office/powerpoint/2010/main" val="27167435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solidFill>
                <a:latin typeface="Arial" pitchFamily="34" charset="0"/>
                <a:cs typeface="Arial" pitchFamily="34" charset="0"/>
              </a:rPr>
              <a:t>Tiết 2</a:t>
            </a:r>
          </a:p>
        </p:txBody>
      </p:sp>
      <p:sp>
        <p:nvSpPr>
          <p:cNvPr id="3" name="Oval 2"/>
          <p:cNvSpPr/>
          <p:nvPr/>
        </p:nvSpPr>
        <p:spPr>
          <a:xfrm>
            <a:off x="2064103" y="1953039"/>
            <a:ext cx="1212574" cy="1143000"/>
          </a:xfrm>
          <a:prstGeom prst="ellipse">
            <a:avLst/>
          </a:prstGeom>
          <a:solidFill>
            <a:srgbClr val="00B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Arial" pitchFamily="34" charset="0"/>
                <a:cs typeface="Arial" pitchFamily="34" charset="0"/>
              </a:rPr>
              <a:t>3</a:t>
            </a: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892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a:solidFill>
                  <a:schemeClr val="tx1"/>
                </a:solidFill>
              </a:rPr>
              <a:t>   Trả lời câu hỏi                                           </a:t>
            </a: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a:t>Đọc đoạn 1</a:t>
            </a:r>
          </a:p>
        </p:txBody>
      </p:sp>
      <p:sp>
        <p:nvSpPr>
          <p:cNvPr id="7" name="Rectangle 6"/>
          <p:cNvSpPr/>
          <p:nvPr/>
        </p:nvSpPr>
        <p:spPr>
          <a:xfrm>
            <a:off x="381066" y="808787"/>
            <a:ext cx="8645976" cy="3170099"/>
          </a:xfrm>
          <a:prstGeom prst="rect">
            <a:avLst/>
          </a:prstGeom>
          <a:solidFill>
            <a:srgbClr val="FEE7EF"/>
          </a:solidFill>
        </p:spPr>
        <p:txBody>
          <a:bodyPr wrap="square">
            <a:spAutoFit/>
          </a:bodyPr>
          <a:lstStyle/>
          <a:p>
            <a:pPr lvl="1" algn="just"/>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p:txBody>
      </p:sp>
      <p:sp>
        <p:nvSpPr>
          <p:cNvPr id="6" name="Rectangle 5"/>
          <p:cNvSpPr/>
          <p:nvPr/>
        </p:nvSpPr>
        <p:spPr>
          <a:xfrm>
            <a:off x="242938" y="4108738"/>
            <a:ext cx="8337530" cy="523220"/>
          </a:xfrm>
          <a:prstGeom prst="rect">
            <a:avLst/>
          </a:prstGeom>
          <a:solidFill>
            <a:schemeClr val="accent5">
              <a:lumMod val="20000"/>
              <a:lumOff val="80000"/>
            </a:schemeClr>
          </a:solidFill>
        </p:spPr>
        <p:txBody>
          <a:bodyPr wrap="square">
            <a:spAutoFit/>
          </a:bodyPr>
          <a:lstStyle/>
          <a:p>
            <a:pPr algn="ctr"/>
            <a:r>
              <a:rPr lang="en-US" sz="2800"/>
              <a:t>a. Cuộc thi có những con vật nào tham gia </a:t>
            </a:r>
            <a:r>
              <a:rPr lang="vi-VN" sz="2800"/>
              <a:t>? </a:t>
            </a:r>
            <a:endParaRPr lang="en-US" sz="2800"/>
          </a:p>
        </p:txBody>
      </p:sp>
      <p:cxnSp>
        <p:nvCxnSpPr>
          <p:cNvPr id="11" name="Straight Connector 10"/>
          <p:cNvCxnSpPr/>
          <p:nvPr/>
        </p:nvCxnSpPr>
        <p:spPr>
          <a:xfrm>
            <a:off x="3211033" y="1989799"/>
            <a:ext cx="14930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3</a:t>
            </a:r>
          </a:p>
        </p:txBody>
      </p:sp>
      <p:cxnSp>
        <p:nvCxnSpPr>
          <p:cNvPr id="10" name="Straight Connector 9"/>
          <p:cNvCxnSpPr/>
          <p:nvPr/>
        </p:nvCxnSpPr>
        <p:spPr>
          <a:xfrm>
            <a:off x="2169042" y="2744710"/>
            <a:ext cx="14930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95824" y="2744710"/>
            <a:ext cx="10100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795824" y="3148748"/>
            <a:ext cx="15310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11433" y="3531520"/>
            <a:ext cx="13503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05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a:solidFill>
                  <a:schemeClr val="tx1"/>
                </a:solidFill>
              </a:rPr>
              <a:t>   Trả lời câu hỏi                                           </a:t>
            </a: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a:t>Đọc đoạn 1</a:t>
            </a:r>
          </a:p>
        </p:txBody>
      </p:sp>
      <p:sp>
        <p:nvSpPr>
          <p:cNvPr id="7" name="Rectangle 6"/>
          <p:cNvSpPr/>
          <p:nvPr/>
        </p:nvSpPr>
        <p:spPr>
          <a:xfrm>
            <a:off x="381066" y="808787"/>
            <a:ext cx="8645976" cy="3170099"/>
          </a:xfrm>
          <a:prstGeom prst="rect">
            <a:avLst/>
          </a:prstGeom>
          <a:solidFill>
            <a:srgbClr val="FEE7EF"/>
          </a:solidFill>
        </p:spPr>
        <p:txBody>
          <a:bodyPr wrap="square">
            <a:spAutoFit/>
          </a:bodyPr>
          <a:lstStyle/>
          <a:p>
            <a:pPr lvl="1" algn="just"/>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p:txBody>
      </p:sp>
      <p:sp>
        <p:nvSpPr>
          <p:cNvPr id="6" name="Rectangle 5"/>
          <p:cNvSpPr/>
          <p:nvPr/>
        </p:nvSpPr>
        <p:spPr>
          <a:xfrm>
            <a:off x="242938" y="4108738"/>
            <a:ext cx="8337530" cy="523220"/>
          </a:xfrm>
          <a:prstGeom prst="rect">
            <a:avLst/>
          </a:prstGeom>
          <a:solidFill>
            <a:schemeClr val="accent5">
              <a:lumMod val="20000"/>
              <a:lumOff val="80000"/>
            </a:schemeClr>
          </a:solidFill>
        </p:spPr>
        <p:txBody>
          <a:bodyPr wrap="square">
            <a:spAutoFit/>
          </a:bodyPr>
          <a:lstStyle/>
          <a:p>
            <a:pPr algn="ctr"/>
            <a:r>
              <a:rPr lang="en-US" sz="2800"/>
              <a:t>b. Mỗi con vật biểu diễn tiết mục gì</a:t>
            </a:r>
            <a:r>
              <a:rPr lang="vi-VN" sz="2800"/>
              <a:t>? </a:t>
            </a:r>
            <a:endParaRPr lang="en-US" sz="2800"/>
          </a:p>
        </p:txBody>
      </p:sp>
      <p:sp>
        <p:nvSpPr>
          <p:cNvPr id="13" name="Oval 12"/>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3</a:t>
            </a:r>
          </a:p>
        </p:txBody>
      </p:sp>
      <p:cxnSp>
        <p:nvCxnSpPr>
          <p:cNvPr id="16" name="Straight Connector 15"/>
          <p:cNvCxnSpPr/>
          <p:nvPr/>
        </p:nvCxnSpPr>
        <p:spPr>
          <a:xfrm>
            <a:off x="5018567" y="1989799"/>
            <a:ext cx="7465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7483" y="2393836"/>
            <a:ext cx="41865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41042" y="2393836"/>
            <a:ext cx="2205396" cy="0"/>
          </a:xfrm>
          <a:prstGeom prst="line">
            <a:avLst/>
          </a:prstGeom>
          <a:ln w="28575">
            <a:solidFill>
              <a:srgbClr val="0418A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05372" y="2787240"/>
            <a:ext cx="3124637" cy="0"/>
          </a:xfrm>
          <a:prstGeom prst="line">
            <a:avLst/>
          </a:prstGeom>
          <a:ln w="28575">
            <a:solidFill>
              <a:srgbClr val="0418A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753293" y="2787240"/>
            <a:ext cx="5193145" cy="1510"/>
          </a:xfrm>
          <a:prstGeom prst="line">
            <a:avLst/>
          </a:prstGeom>
          <a:ln w="28575">
            <a:solidFill>
              <a:srgbClr val="D50D8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66899" y="3171522"/>
            <a:ext cx="3063110" cy="0"/>
          </a:xfrm>
          <a:prstGeom prst="line">
            <a:avLst/>
          </a:prstGeom>
          <a:ln w="28575">
            <a:solidFill>
              <a:srgbClr val="D50D8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860267" y="3153277"/>
            <a:ext cx="1531555" cy="0"/>
          </a:xfrm>
          <a:prstGeom prst="line">
            <a:avLst/>
          </a:prstGeom>
          <a:ln w="28575">
            <a:solidFill>
              <a:srgbClr val="00924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938276" y="3514784"/>
            <a:ext cx="2132915" cy="0"/>
          </a:xfrm>
          <a:prstGeom prst="line">
            <a:avLst/>
          </a:prstGeom>
          <a:ln w="28575">
            <a:solidFill>
              <a:srgbClr val="00924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349865" y="3514784"/>
            <a:ext cx="259657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17483" y="3931761"/>
            <a:ext cx="3108219"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21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par>
                                <p:cTn id="24" presetID="16" presetClass="entr" presetSubtype="2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par>
                                <p:cTn id="32" presetID="16" presetClass="entr" presetSubtype="21"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par>
                                <p:cTn id="40" presetID="16" presetClass="entr" presetSubtype="21"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a:solidFill>
                  <a:schemeClr val="tx1"/>
                </a:solidFill>
              </a:rPr>
              <a:t>   Trả lời câu hỏi                                           </a:t>
            </a: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a:t>Đọc đoạn 1</a:t>
            </a:r>
          </a:p>
        </p:txBody>
      </p:sp>
      <p:sp>
        <p:nvSpPr>
          <p:cNvPr id="7" name="Rectangle 6"/>
          <p:cNvSpPr/>
          <p:nvPr/>
        </p:nvSpPr>
        <p:spPr>
          <a:xfrm>
            <a:off x="381066" y="808787"/>
            <a:ext cx="8645976" cy="3170099"/>
          </a:xfrm>
          <a:prstGeom prst="rect">
            <a:avLst/>
          </a:prstGeom>
          <a:solidFill>
            <a:srgbClr val="FEE7EF"/>
          </a:solidFill>
        </p:spPr>
        <p:txBody>
          <a:bodyPr wrap="square">
            <a:spAutoFit/>
          </a:bodyPr>
          <a:lstStyle/>
          <a:p>
            <a:pPr lvl="1" algn="just"/>
            <a:r>
              <a:rPr lang="en-US" sz="2500">
                <a:ea typeface="Arial-Rounded" panose="020B0500000000000000" pitchFamily="34" charset="0"/>
                <a:cs typeface="Arial-Rounded" panose="020B0500000000000000"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p:txBody>
      </p:sp>
      <p:sp>
        <p:nvSpPr>
          <p:cNvPr id="6" name="Rectangle 5"/>
          <p:cNvSpPr/>
          <p:nvPr/>
        </p:nvSpPr>
        <p:spPr>
          <a:xfrm>
            <a:off x="242938" y="4108738"/>
            <a:ext cx="8337530" cy="523220"/>
          </a:xfrm>
          <a:prstGeom prst="rect">
            <a:avLst/>
          </a:prstGeom>
          <a:solidFill>
            <a:schemeClr val="accent5">
              <a:lumMod val="20000"/>
              <a:lumOff val="80000"/>
            </a:schemeClr>
          </a:solidFill>
        </p:spPr>
        <p:txBody>
          <a:bodyPr wrap="square">
            <a:spAutoFit/>
          </a:bodyPr>
          <a:lstStyle/>
          <a:p>
            <a:pPr algn="ctr"/>
            <a:r>
              <a:rPr lang="en-US" sz="2800"/>
              <a:t>c. Em thích nhất tiết mục nào trong cuộc thi ?</a:t>
            </a:r>
          </a:p>
        </p:txBody>
      </p:sp>
      <p:sp>
        <p:nvSpPr>
          <p:cNvPr id="13" name="Oval 12"/>
          <p:cNvSpPr/>
          <p:nvPr/>
        </p:nvSpPr>
        <p:spPr>
          <a:xfrm>
            <a:off x="36707" y="0"/>
            <a:ext cx="480776" cy="52099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3</a:t>
            </a:r>
          </a:p>
        </p:txBody>
      </p:sp>
    </p:spTree>
    <p:extLst>
      <p:ext uri="{BB962C8B-B14F-4D97-AF65-F5344CB8AC3E}">
        <p14:creationId xmlns:p14="http://schemas.microsoft.com/office/powerpoint/2010/main" val="196225141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5652</TotalTime>
  <Words>411</Words>
  <Application>Microsoft Office PowerPoint</Application>
  <PresentationFormat>On-screen Show (16:9)</PresentationFormat>
  <Paragraphs>22</Paragraphs>
  <Slides>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vt:i4>
      </vt:variant>
    </vt:vector>
  </HeadingPairs>
  <TitlesOfParts>
    <vt:vector size="16" baseType="lpstr">
      <vt:lpstr>VNI-Fato</vt:lpstr>
      <vt:lpstr>微软雅黑</vt:lpstr>
      <vt:lpstr>Lato</vt:lpstr>
      <vt:lpstr>Arial</vt:lpstr>
      <vt:lpstr>Times New Roman</vt:lpstr>
      <vt:lpstr>宋体</vt:lpstr>
      <vt:lpstr>UTM Avo</vt:lpstr>
      <vt:lpstr>微软雅黑</vt:lpstr>
      <vt:lpstr>Arial-Rounded</vt:lpstr>
      <vt:lpstr>Calibri</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MAIHUNG</cp:lastModifiedBy>
  <cp:revision>756</cp:revision>
  <dcterms:modified xsi:type="dcterms:W3CDTF">2025-04-20T13:36:12Z</dcterms:modified>
</cp:coreProperties>
</file>