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701" r:id="rId6"/>
    <p:sldMasterId id="2147483713" r:id="rId7"/>
    <p:sldMasterId id="2147483739" r:id="rId8"/>
    <p:sldMasterId id="2147483753" r:id="rId9"/>
    <p:sldMasterId id="2147483779" r:id="rId10"/>
    <p:sldMasterId id="2147483807" r:id="rId11"/>
  </p:sldMasterIdLst>
  <p:notesMasterIdLst>
    <p:notesMasterId r:id="rId19"/>
  </p:notesMasterIdLst>
  <p:sldIdLst>
    <p:sldId id="308" r:id="rId12"/>
    <p:sldId id="305" r:id="rId13"/>
    <p:sldId id="303" r:id="rId14"/>
    <p:sldId id="301" r:id="rId15"/>
    <p:sldId id="268" r:id="rId16"/>
    <p:sldId id="309" r:id="rId17"/>
    <p:sldId id="326" r:id="rId1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DFPOP1-W9" panose="020B0604020202020204" charset="-128"/>
      <p:regular r:id="rId22"/>
    </p:embeddedFont>
    <p:embeddedFont>
      <p:font typeface="宋体" panose="02010600030101010101" pitchFamily="2" charset="-122"/>
      <p:regular r:id="rId23"/>
    </p:embeddedFont>
    <p:embeddedFont>
      <p:font typeface="Arial-Rounded" panose="020B0604020202020204" charset="0"/>
      <p:regular r:id="rId24"/>
    </p:embeddedFont>
    <p:embeddedFont>
      <p:font typeface=".VnTimeH" panose="020B0604020202020204"/>
      <p:regular r:id="rId25"/>
      <p:bold r:id="rId26"/>
      <p:italic r:id="rId27"/>
      <p:boldItalic r:id="rId28"/>
    </p:embeddedFont>
    <p:embeddedFont>
      <p:font typeface="VNI-Fato" panose="020B0604020202020204"/>
      <p:bold r:id="rId29"/>
    </p:embeddedFont>
    <p:embeddedFont>
      <p:font typeface="微软雅黑" panose="020B0503020204020204" pitchFamily="34" charset="-122"/>
      <p:regular r:id="rId20"/>
      <p:bold r:id="rId21"/>
    </p:embeddedFont>
    <p:embeddedFont>
      <p:font typeface="HL Hoctro" panose="020B0604020202020204" charset="0"/>
      <p:regular r:id="rId30"/>
    </p:embeddedFont>
    <p:embeddedFont>
      <p:font typeface="HP001 5 hàng" panose="020B0604020202020204" charset="0"/>
      <p:regular r:id="rId31"/>
      <p:bold r:id="rId32"/>
    </p:embeddedFont>
    <p:embeddedFont>
      <p:font typeface="Monotype Corsiva" panose="03010101010201010101" pitchFamily="66" charset="0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305"/>
            <p14:sldId id="303"/>
            <p14:sldId id="301"/>
            <p14:sldId id="268"/>
            <p14:sldId id="309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920000"/>
    <a:srgbClr val="FF6600"/>
    <a:srgbClr val="4CA420"/>
    <a:srgbClr val="F1442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Master" Target="slideMasters/slideMaster5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79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7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5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28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4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9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35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7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1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08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3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6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48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9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8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3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74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07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2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31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42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08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6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1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8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33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8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3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2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1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273852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30" indent="0" algn="ctr">
              <a:buNone/>
              <a:defRPr/>
            </a:lvl3pPr>
            <a:lvl4pPr marL="1371192" indent="0" algn="ctr">
              <a:buNone/>
              <a:defRPr/>
            </a:lvl4pPr>
            <a:lvl5pPr marL="1828259" indent="0" algn="ctr">
              <a:buNone/>
              <a:defRPr/>
            </a:lvl5pPr>
            <a:lvl6pPr marL="2285316" indent="0" algn="ctr">
              <a:buNone/>
              <a:defRPr/>
            </a:lvl6pPr>
            <a:lvl7pPr marL="2742374" indent="0" algn="ctr">
              <a:buNone/>
              <a:defRPr/>
            </a:lvl7pPr>
            <a:lvl8pPr marL="3199440" indent="0" algn="ctr">
              <a:buNone/>
              <a:defRPr/>
            </a:lvl8pPr>
            <a:lvl9pPr marL="36565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79D4D-933E-430F-8854-FCCAF528BB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142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BB5B5-C675-420F-A2A9-5BF082B30B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72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71927-0340-4E58-9F34-7861E17418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04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500A4-E66F-4781-AFCA-401103CC518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76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6D417-8AE1-4825-9EC9-18904C1EF8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205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530BB-298B-418F-9D37-3F57732B8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363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50777-7B92-40D4-B28B-08D235AFCA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597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FF8AC-05FA-4A92-A275-6468FC950D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1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2B78D-113A-4AFE-8DC9-AF5C27C1E3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9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91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13" y="3435869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7435E-71F8-414F-A338-FE368444CF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72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D748A-EC07-41E1-882E-2BF755F201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79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5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71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611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463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586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498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23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857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178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785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307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01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77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defTabSz="914220" fontAlgn="base">
              <a:spcBef>
                <a:spcPct val="0"/>
              </a:spcBef>
              <a:spcAft>
                <a:spcPct val="0"/>
              </a:spcAft>
            </a:pPr>
            <a:fld id="{64C973E7-C28B-4591-BEF8-A801EE76E4D0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2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94" indent="-34279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2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2025/4/20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2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>
            <a:off x="0" y="-101600"/>
            <a:ext cx="9345613" cy="5245100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>
              <a:grpSpLocks/>
            </p:cNvGrpSpPr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>
                <a:grpSpLocks/>
              </p:cNvGrpSpPr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1"/>
                  <a:ext cx="866673" cy="49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A620A0"/>
                      </a:solidFill>
                      <a:latin typeface="VNI-Fato" pitchFamily="2" charset="0"/>
                      <a:ea typeface="Microsoft YaHei" pitchFamily="34" charset="-122"/>
                    </a:rPr>
                    <a:t>NBK</a:t>
                  </a: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497479" y="687305"/>
            <a:ext cx="6149041" cy="1608223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>
              <a:defRPr/>
            </a:pPr>
            <a:r>
              <a:rPr lang="vi-VN" sz="24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</a:rPr>
              <a:t>TIẾNG VIỆT 1</a:t>
            </a:r>
          </a:p>
          <a:p>
            <a:pPr algn="ctr">
              <a:defRPr/>
            </a:pPr>
            <a:r>
              <a:rPr lang="vi-VN" sz="44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5:Cây </a:t>
            </a:r>
            <a:r>
              <a:rPr lang="en-US" sz="44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44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4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endParaRPr lang="en-US" sz="2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995487" y="2898663"/>
            <a:ext cx="5089525" cy="5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72" tIns="34335" rIns="68672" bIns="343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3200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Giáo viên :</a:t>
            </a:r>
            <a:r>
              <a:rPr lang="en-US" sz="3200" b="1" dirty="0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 Hoàng Thị </a:t>
            </a:r>
            <a:r>
              <a:rPr lang="en-US" sz="3200" b="1" dirty="0" err="1">
                <a:solidFill>
                  <a:srgbClr val="7030A0"/>
                </a:solidFill>
                <a:latin typeface="UTM Avo" pitchFamily="18" charset="0"/>
                <a:ea typeface="Microsoft YaHei" pitchFamily="34" charset="-122"/>
              </a:rPr>
              <a:t>Nhàn</a:t>
            </a:r>
            <a:endParaRPr lang="vi-VN" sz="3200" b="1" dirty="0">
              <a:solidFill>
                <a:srgbClr val="7030A0"/>
              </a:solidFill>
              <a:latin typeface="UTM Avo" pitchFamily="18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743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49860" y="3185611"/>
            <a:ext cx="5216685" cy="1102519"/>
          </a:xfrm>
        </p:spPr>
        <p:txBody>
          <a:bodyPr/>
          <a:lstStyle/>
          <a:p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r>
              <a:rPr lang="en-US" altLang="en-US" sz="11700" b="1" dirty="0" err="1">
                <a:solidFill>
                  <a:srgbClr val="FF0000"/>
                </a:solidFill>
                <a:latin typeface="Monotype Corsiva" pitchFamily="66" charset="0"/>
              </a:rPr>
              <a:t>Tiết</a:t>
            </a:r>
            <a:r>
              <a:rPr lang="en-US" altLang="en-US" sz="11700" b="1" dirty="0">
                <a:solidFill>
                  <a:srgbClr val="FF0000"/>
                </a:solidFill>
                <a:latin typeface="Monotype Corsiva" pitchFamily="66" charset="0"/>
              </a:rPr>
              <a:t> 2</a:t>
            </a: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/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7978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263601" y="900244"/>
            <a:ext cx="24835" cy="419301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96" y="4382653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84" y="4456196"/>
            <a:ext cx="1027572" cy="63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96" y="857094"/>
            <a:ext cx="626199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07" y="961572"/>
            <a:ext cx="68600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lower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64" y="900246"/>
            <a:ext cx="655223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01" y="4497068"/>
            <a:ext cx="856277" cy="59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192329" y="1283366"/>
            <a:ext cx="2587491" cy="44310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6" name="Cloud Callout 45"/>
          <p:cNvSpPr/>
          <p:nvPr/>
        </p:nvSpPr>
        <p:spPr>
          <a:xfrm>
            <a:off x="6602033" y="303848"/>
            <a:ext cx="2355573" cy="478607"/>
          </a:xfrm>
          <a:prstGeom prst="cloudCallout">
            <a:avLst>
              <a:gd name="adj1" fmla="val -34564"/>
              <a:gd name="adj2" fmla="val 8177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endParaRPr lang="zh-CN" altLang="en-US" sz="1400" b="1" dirty="0">
              <a:solidFill>
                <a:srgbClr val="7030A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" y="867875"/>
            <a:ext cx="5161612" cy="238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val 39"/>
          <p:cNvSpPr/>
          <p:nvPr/>
        </p:nvSpPr>
        <p:spPr>
          <a:xfrm>
            <a:off x="28760" y="1378852"/>
            <a:ext cx="249536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" y="3299791"/>
            <a:ext cx="5161626" cy="18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Oval 42"/>
          <p:cNvSpPr/>
          <p:nvPr/>
        </p:nvSpPr>
        <p:spPr>
          <a:xfrm>
            <a:off x="36654" y="2481733"/>
            <a:ext cx="231702" cy="25212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 defTabSz="685766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08314" y="1799689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2446" y="2107462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29104" y="2415235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334092" y="3266688"/>
            <a:ext cx="3835685" cy="30777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34093" y="2743472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354063" y="3543157"/>
            <a:ext cx="3835685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dễ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cắm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mọc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301906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4" grpId="0"/>
      <p:bldP spid="45" grpId="0"/>
      <p:bldP spid="47" grpId="0"/>
      <p:bldP spid="48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3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8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22" y="3460077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607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69" y="2113135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38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6" y="1250506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30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23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30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1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9" y="2452092"/>
            <a:ext cx="1125835" cy="2607748"/>
          </a:xfrm>
          <a:prstGeom prst="rect">
            <a:avLst/>
          </a:prstGeom>
        </p:spPr>
      </p:pic>
      <p:pic>
        <p:nvPicPr>
          <p:cNvPr id="2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50" y="2566988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5299" y="922638"/>
            <a:ext cx="7239414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20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0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000" b="1" dirty="0">
              <a:solidFill>
                <a:prstClr val="black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51335" y="1541742"/>
            <a:ext cx="6236516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75886" y="2048839"/>
            <a:ext cx="5965279" cy="40010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liễu</a:t>
            </a:r>
            <a:r>
              <a:rPr lang="en-US" altLang="zh-CN" sz="20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(…….)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04012" y="1570162"/>
            <a:ext cx="303330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918251" y="2092851"/>
            <a:ext cx="5367131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685766"/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mềm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mại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chiều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F1CC5-CE23-4AE9-9AD5-93D8F3778FB6}"/>
              </a:ext>
            </a:extLst>
          </p:cNvPr>
          <p:cNvSpPr/>
          <p:nvPr/>
        </p:nvSpPr>
        <p:spPr>
          <a:xfrm>
            <a:off x="211254" y="808109"/>
            <a:ext cx="9252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Thân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cây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lΗğu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δŪg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Ǉo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ηưng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Ύ˞o</a:t>
            </a:r>
            <a:r>
              <a:rPr lang="en-US" sz="4000" b="1" dirty="0">
                <a:latin typeface="HP001 5 hàng" panose="020B0603050302020204" pitchFamily="34" charset="-93"/>
              </a:rPr>
              <a:t> </a:t>
            </a:r>
            <a:r>
              <a:rPr lang="en-US" sz="4000" b="1" dirty="0" err="1">
                <a:latin typeface="HP001 5 hàng" panose="020B0603050302020204" pitchFamily="34" charset="-93"/>
              </a:rPr>
              <a:t>dai</a:t>
            </a:r>
            <a:r>
              <a:rPr lang="en-US" sz="4000" b="1" dirty="0">
                <a:latin typeface="HP001 5 hàng" panose="020B0603050302020204" pitchFamily="34" charset="-93"/>
              </a:rPr>
              <a:t>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2E0B7-6B78-4721-98A3-52D76F0EA43D}"/>
              </a:ext>
            </a:extLst>
          </p:cNvPr>
          <p:cNvSpPr/>
          <p:nvPr/>
        </p:nvSpPr>
        <p:spPr>
          <a:xfrm>
            <a:off x="211254" y="1910030"/>
            <a:ext cx="8529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lt-LT" sz="4000" b="1" dirty="0">
                <a:latin typeface="HP001 5 hàng" panose="020B0603050302020204" pitchFamily="34" charset="-93"/>
              </a:rPr>
              <a:t>Cà</a:t>
            </a:r>
            <a:r>
              <a:rPr lang="el-GR" sz="4000" b="1" dirty="0">
                <a:latin typeface="HP001 5 hàng" panose="020B0603050302020204" pitchFamily="34" charset="-93"/>
              </a:rPr>
              <a:t>ζ </a:t>
            </a:r>
            <a:r>
              <a:rPr lang="lt-LT" sz="4000" b="1" dirty="0">
                <a:latin typeface="HP001 5 hàng" panose="020B0603050302020204" pitchFamily="34" charset="-93"/>
              </a:rPr>
              <a:t>l</a:t>
            </a:r>
            <a:r>
              <a:rPr lang="el-GR" sz="4000" b="1" dirty="0">
                <a:latin typeface="HP001 5 hàng" panose="020B0603050302020204" pitchFamily="34" charset="-93"/>
              </a:rPr>
              <a:t>Η</a:t>
            </a:r>
            <a:r>
              <a:rPr lang="lt-LT" sz="4000" b="1" dirty="0">
                <a:latin typeface="HP001 5 hàng" panose="020B0603050302020204" pitchFamily="34" charset="-93"/>
              </a:rPr>
              <a:t>ğu </a:t>
            </a:r>
            <a:r>
              <a:rPr lang="el-GR" sz="4000" b="1" dirty="0">
                <a:latin typeface="HP001 5 hàng" panose="020B0603050302020204" pitchFamily="34" charset="-93"/>
              </a:rPr>
              <a:t>Εϛ</a:t>
            </a:r>
            <a:r>
              <a:rPr lang="lt-LT" sz="4000" b="1" dirty="0">
                <a:latin typeface="HP001 5 hàng" panose="020B0603050302020204" pitchFamily="34" charset="-93"/>
              </a:rPr>
              <a:t>m jại, có </a:t>
            </a:r>
            <a:r>
              <a:rPr lang="el-GR" sz="4000" b="1" dirty="0">
                <a:latin typeface="HP001 5 hàng" panose="020B0603050302020204" pitchFamily="34" charset="-93"/>
              </a:rPr>
              <a:t>Ό˘ ε</a:t>
            </a:r>
            <a:r>
              <a:rPr lang="lt-LT" sz="4000" b="1" dirty="0">
                <a:latin typeface="HP001 5 hàng" panose="020B0603050302020204" pitchFamily="34" charset="-93"/>
              </a:rPr>
              <a:t>u</a:t>
            </a:r>
            <a:r>
              <a:rPr lang="el-GR" sz="4000" b="1" dirty="0">
                <a:latin typeface="HP001 5 hàng" panose="020B0603050302020204" pitchFamily="34" charset="-93"/>
              </a:rPr>
              <a:t>ΐϜ</a:t>
            </a:r>
            <a:r>
              <a:rPr lang="lt-LT" sz="4000" b="1" dirty="0">
                <a:latin typeface="HP001 5 hàng" panose="020B0603050302020204" pitchFamily="34" charset="-93"/>
              </a:rPr>
              <a:t>n đųg </a:t>
            </a:r>
            <a:r>
              <a:rPr lang="el-GR" sz="4000" b="1" dirty="0">
                <a:latin typeface="HP001 5 hàng" panose="020B0603050302020204" pitchFamily="34" charset="-93"/>
              </a:rPr>
              <a:t>Ό;</a:t>
            </a:r>
            <a:r>
              <a:rPr lang="lt-LT" sz="4000" b="1" dirty="0">
                <a:latin typeface="HP001 5 hàng" panose="020B0603050302020204" pitchFamily="34" charset="-93"/>
              </a:rPr>
              <a:t>o </a:t>
            </a:r>
            <a:r>
              <a:rPr lang="el-GR" sz="4000" b="1" dirty="0">
                <a:latin typeface="HP001 5 hàng" panose="020B0603050302020204" pitchFamily="34" charset="-93"/>
              </a:rPr>
              <a:t>εΗϛ</a:t>
            </a:r>
            <a:r>
              <a:rPr lang="lt-LT" sz="4000" b="1" dirty="0">
                <a:latin typeface="HP001 5 hàng" panose="020B0603050302020204" pitchFamily="34" charset="-93"/>
              </a:rPr>
              <a:t>u gió . </a:t>
            </a:r>
            <a:endParaRPr lang="en-US" sz="4000" b="1" dirty="0"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8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openxmlformats.org/package/2006/metadata/core-properties"/>
    <ds:schemaRef ds:uri="http://purl.org/dc/dcmitype/"/>
    <ds:schemaRef ds:uri="http://www.w3.org/XML/1998/namespace"/>
    <ds:schemaRef ds:uri="2954521b-b4ab-4ce3-8aa8-8bfa99a4c36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200</Words>
  <Application>Microsoft Office PowerPoint</Application>
  <PresentationFormat>On-screen Show (16:9)</PresentationFormat>
  <Paragraphs>31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31" baseType="lpstr">
      <vt:lpstr>微软雅黑</vt:lpstr>
      <vt:lpstr>华康少女文字W5</vt:lpstr>
      <vt:lpstr>Arial</vt:lpstr>
      <vt:lpstr>DFPOP1-W9</vt:lpstr>
      <vt:lpstr>宋体</vt:lpstr>
      <vt:lpstr>Arial-Rounded</vt:lpstr>
      <vt:lpstr>黑体</vt:lpstr>
      <vt:lpstr>UTM Avo</vt:lpstr>
      <vt:lpstr>.VnTimeH</vt:lpstr>
      <vt:lpstr>Times New Roman</vt:lpstr>
      <vt:lpstr>VNI-Fato</vt:lpstr>
      <vt:lpstr>微软雅黑</vt:lpstr>
      <vt:lpstr>HL Hoctro</vt:lpstr>
      <vt:lpstr>HP001 5 hàng</vt:lpstr>
      <vt:lpstr>Monotype Corsiva</vt:lpstr>
      <vt:lpstr>Calibri</vt:lpstr>
      <vt:lpstr>Office 主题</vt:lpstr>
      <vt:lpstr>1_Office Theme</vt:lpstr>
      <vt:lpstr>7_Office 主题</vt:lpstr>
      <vt:lpstr>8_Office 主题</vt:lpstr>
      <vt:lpstr>3_Office 主题</vt:lpstr>
      <vt:lpstr>Default Design</vt:lpstr>
      <vt:lpstr>5_Office 主题</vt:lpstr>
      <vt:lpstr>9_Office 主题</vt:lpstr>
      <vt:lpstr>PowerPoint Presentation</vt:lpstr>
      <vt:lpstr>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MAIHUNG</cp:lastModifiedBy>
  <cp:revision>117</cp:revision>
  <dcterms:created xsi:type="dcterms:W3CDTF">2020-08-13T09:19:08Z</dcterms:created>
  <dcterms:modified xsi:type="dcterms:W3CDTF">2025-04-20T09:37:46Z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