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701" r:id="rId6"/>
    <p:sldMasterId id="2147483713" r:id="rId7"/>
    <p:sldMasterId id="2147483793" r:id="rId8"/>
    <p:sldMasterId id="2147483807" r:id="rId9"/>
    <p:sldMasterId id="2147483847" r:id="rId10"/>
  </p:sldMasterIdLst>
  <p:notesMasterIdLst>
    <p:notesMasterId r:id="rId18"/>
  </p:notesMasterIdLst>
  <p:sldIdLst>
    <p:sldId id="308" r:id="rId11"/>
    <p:sldId id="328" r:id="rId12"/>
    <p:sldId id="269" r:id="rId13"/>
    <p:sldId id="310" r:id="rId14"/>
    <p:sldId id="327" r:id="rId15"/>
    <p:sldId id="270" r:id="rId16"/>
    <p:sldId id="316" r:id="rId17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9"/>
      <p:bold r:id="rId20"/>
    </p:embeddedFont>
    <p:embeddedFont>
      <p:font typeface="Arial-Rounded" panose="020B0604020202020204" charset="0"/>
      <p:regular r:id="rId21"/>
    </p:embeddedFont>
    <p:embeddedFont>
      <p:font typeface="DFPOP1-W9" panose="020B0604020202020204" charset="-128"/>
      <p:regular r:id="rId22"/>
    </p:embeddedFont>
    <p:embeddedFont>
      <p:font typeface="宋体" panose="02010600030101010101" pitchFamily="2" charset="-122"/>
      <p:regular r:id="rId23"/>
    </p:embeddedFont>
    <p:embeddedFont>
      <p:font typeface="HP001 5 hàng" panose="020B0604020202020204" charset="0"/>
      <p:regular r:id="rId24"/>
      <p:bold r:id="rId25"/>
    </p:embeddedFont>
    <p:embeddedFont>
      <p:font typeface="VNI-Fato" panose="020B0604020202020204"/>
      <p:bold r:id="rId26"/>
    </p:embeddedFont>
    <p:embeddedFont>
      <p:font typeface=".VnTimeH" panose="020B0604020202020204"/>
      <p:regular r:id="rId27"/>
      <p:bold r:id="rId28"/>
      <p:italic r:id="rId29"/>
      <p:boldItalic r:id="rId30"/>
    </p:embeddedFont>
    <p:embeddedFont>
      <p:font typeface="微软雅黑" panose="020B0503020204020204" pitchFamily="34" charset="-122"/>
      <p:regular r:id="rId19"/>
      <p:bold r:id="rId2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otype Corsiva" panose="03010101010201010101" pitchFamily="66" charset="0"/>
      <p:italic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08"/>
          </p14:sldIdLst>
        </p14:section>
        <p14:section name="Tiết 3" id="{8DB3B22B-32B6-4C3F-838D-DF98A9DBE4B7}">
          <p14:sldIdLst>
            <p14:sldId id="328"/>
            <p14:sldId id="269"/>
            <p14:sldId id="310"/>
            <p14:sldId id="327"/>
            <p14:sldId id="270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920000"/>
    <a:srgbClr val="FF6600"/>
    <a:srgbClr val="4CA420"/>
    <a:srgbClr val="F14420"/>
    <a:srgbClr val="F56636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9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Master" Target="slideMasters/slideMaster5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6" y="27385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7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8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65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28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5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9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35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7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1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8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3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6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48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91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98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3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74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07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4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2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53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31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42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08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46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11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85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3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8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21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5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7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1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61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6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8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498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2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5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17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78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3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91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019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2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71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6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7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2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2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9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-101600"/>
            <a:ext cx="9345613" cy="5245100"/>
            <a:chOff x="0" y="-134938"/>
            <a:chExt cx="12460288" cy="6992938"/>
          </a:xfrm>
        </p:grpSpPr>
        <p:pic>
          <p:nvPicPr>
            <p:cNvPr id="4102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3670848" y="-134938"/>
              <a:ext cx="8789440" cy="2237992"/>
              <a:chOff x="3670848" y="-134938"/>
              <a:chExt cx="8789440" cy="2237992"/>
            </a:xfrm>
          </p:grpSpPr>
          <p:grpSp>
            <p:nvGrpSpPr>
              <p:cNvPr id="4104" name="Group 3"/>
              <p:cNvGrpSpPr>
                <a:grpSpLocks/>
              </p:cNvGrpSpPr>
              <p:nvPr/>
            </p:nvGrpSpPr>
            <p:grpSpPr bwMode="auto">
              <a:xfrm>
                <a:off x="10571163" y="-134938"/>
                <a:ext cx="1889125" cy="1679576"/>
                <a:chOff x="10571426" y="-134938"/>
                <a:chExt cx="1888862" cy="1849438"/>
              </a:xfrm>
            </p:grpSpPr>
            <p:pic>
              <p:nvPicPr>
                <p:cNvPr id="4109" name="Content Placeholder 20" descr="logo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0276" y="-134938"/>
                  <a:ext cx="1810012" cy="184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0" name="Google Shape;166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6" y="404470"/>
                  <a:ext cx="1741772" cy="88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1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1117540" y="513621"/>
                  <a:ext cx="866673" cy="492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600" b="1">
                      <a:solidFill>
                        <a:srgbClr val="A620A0"/>
                      </a:solidFill>
                      <a:latin typeface="VNI-Fato" pitchFamily="2" charset="0"/>
                      <a:ea typeface="Microsoft YaHei" pitchFamily="34" charset="-122"/>
                    </a:rPr>
                    <a:t>NBK</a:t>
                  </a:r>
                </a:p>
              </p:txBody>
            </p:sp>
          </p:grpSp>
          <p:sp>
            <p:nvSpPr>
              <p:cNvPr id="10" name="任意多边形: 形状 12"/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497479" y="687305"/>
            <a:ext cx="6149041" cy="1608223"/>
          </a:xfrm>
          <a:prstGeom prst="rect">
            <a:avLst/>
          </a:prstGeom>
          <a:noFill/>
        </p:spPr>
        <p:txBody>
          <a:bodyPr lIns="68672" tIns="34335" rIns="68672" bIns="34335">
            <a:spAutoFit/>
          </a:bodyPr>
          <a:lstStyle/>
          <a:p>
            <a:pPr algn="ctr">
              <a:defRPr/>
            </a:pPr>
            <a:r>
              <a:rPr lang="vi-VN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</a:rPr>
              <a:t>TIẾNG VIỆT 1</a:t>
            </a:r>
          </a:p>
          <a:p>
            <a:pPr algn="ctr">
              <a:defRPr/>
            </a:pPr>
            <a:r>
              <a:rPr lang="vi-VN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5:Cây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95487" y="2898663"/>
            <a:ext cx="5089525" cy="5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Giáo viên :</a:t>
            </a:r>
            <a:r>
              <a:rPr lang="en-US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 Hoàng Thị </a:t>
            </a:r>
            <a:r>
              <a:rPr lang="en-US" sz="3200" b="1" dirty="0" err="1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Nhàn</a:t>
            </a:r>
            <a:endParaRPr lang="vi-VN" sz="3200" b="1" dirty="0">
              <a:solidFill>
                <a:srgbClr val="7030A0"/>
              </a:solidFill>
              <a:latin typeface="UTM Avo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74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650BB-C720-16C6-BCF8-FC99B9973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dao">
            <a:extLst>
              <a:ext uri="{FF2B5EF4-FFF2-40B4-BE49-F238E27FC236}">
                <a16:creationId xmlns:a16="http://schemas.microsoft.com/office/drawing/2014/main" id="{BA10D134-7BF9-9D6F-3D45-E2B6D904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571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1F9AA09B-6B5D-7975-A314-C4145A5CF0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49860" y="3185611"/>
            <a:ext cx="5216685" cy="1102519"/>
          </a:xfrm>
        </p:spPr>
        <p:txBody>
          <a:bodyPr>
            <a:normAutofit fontScale="90000"/>
          </a:bodyPr>
          <a:lstStyle/>
          <a:p>
            <a: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r>
              <a:rPr lang="en-US" altLang="en-US" sz="11700" b="1" dirty="0" err="1">
                <a:solidFill>
                  <a:srgbClr val="FF0000"/>
                </a:solidFill>
                <a:latin typeface="Monotype Corsiva" pitchFamily="66" charset="0"/>
              </a:rPr>
              <a:t>Tiết</a:t>
            </a:r>
            <a:r>
              <a:rPr lang="en-US" altLang="en-US" sz="11700" b="1" dirty="0">
                <a:solidFill>
                  <a:srgbClr val="FF0000"/>
                </a:solidFill>
                <a:latin typeface="Monotype Corsiva" pitchFamily="66" charset="0"/>
              </a:rPr>
              <a:t> 3</a:t>
            </a:r>
            <a: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1700" b="1" dirty="0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10171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13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552875" y="1544142"/>
            <a:ext cx="7827994" cy="584775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defTabSz="685766"/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55299" y="922638"/>
            <a:ext cx="8263144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5.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Chọn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từ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ngữ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để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hoàn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thiện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câu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và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viết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câu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vào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vở</a:t>
            </a:r>
            <a:endParaRPr lang="zh-CN" altLang="en-US" sz="2400" b="1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46074" y="2495899"/>
            <a:ext cx="8563457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Cành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liễu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trông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(……)    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tóc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92908" y="3211717"/>
            <a:ext cx="8851092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(…….)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69963" y="1580609"/>
            <a:ext cx="158931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altLang="zh-CN" sz="2800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dẻo dai</a:t>
            </a:r>
            <a:endParaRPr lang="zh-CN" altLang="en-US" sz="2800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306972" y="1591508"/>
            <a:ext cx="172241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mềm</a:t>
            </a:r>
            <a:r>
              <a:rPr lang="en-US" altLang="zh-CN" sz="2800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mại</a:t>
            </a:r>
            <a:endParaRPr lang="zh-CN" altLang="en-US" sz="2800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042277" y="1591096"/>
            <a:ext cx="114594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lắc</a:t>
            </a:r>
            <a:r>
              <a:rPr lang="en-US" altLang="zh-CN" sz="2800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lư</a:t>
            </a:r>
            <a:endParaRPr lang="zh-CN" altLang="en-US" sz="2800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742044" y="1597772"/>
            <a:ext cx="156707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dễ</a:t>
            </a:r>
            <a:r>
              <a:rPr lang="en-US" altLang="zh-CN" sz="2800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gãy</a:t>
            </a:r>
            <a:endParaRPr lang="zh-CN" altLang="en-US" sz="2800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218042" y="1590548"/>
            <a:ext cx="151074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xanh</a:t>
            </a:r>
            <a:r>
              <a:rPr lang="en-US" altLang="zh-CN" sz="2800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tốt</a:t>
            </a:r>
            <a:endParaRPr lang="zh-CN" altLang="en-US" sz="2800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1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889E-6 L 0.19896 0.16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9368E-6 L 0.63594 0.312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15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F949AB-43B6-4C71-9EAA-2A17641E061C}"/>
              </a:ext>
            </a:extLst>
          </p:cNvPr>
          <p:cNvSpPr txBox="1"/>
          <p:nvPr/>
        </p:nvSpPr>
        <p:spPr>
          <a:xfrm>
            <a:off x="480060" y="723900"/>
            <a:ext cx="8473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HP001 5 hàng" panose="020B0603050302020204" pitchFamily="34" charset="-93"/>
              </a:rPr>
              <a:t>a. Càζ lΗğu ǟủ lá ǇrŪg Εϛm jại ηư jŎ jái Ǉŉ.</a:t>
            </a:r>
            <a:endParaRPr lang="en-US" sz="4000" b="1" dirty="0">
              <a:latin typeface="HP001 5 hàng" panose="020B0603050302020204" pitchFamily="34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E1653-FAE5-4A86-BB83-477DCEEF6BC5}"/>
              </a:ext>
            </a:extLst>
          </p:cNvPr>
          <p:cNvSpPr txBox="1"/>
          <p:nvPr/>
        </p:nvSpPr>
        <p:spPr>
          <a:xfrm>
            <a:off x="480060" y="2506980"/>
            <a:ext cx="8473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HP001 5 hàng" panose="020B0603050302020204" pitchFamily="34" charset="-93"/>
              </a:rPr>
              <a:t>b.Tập </a:t>
            </a:r>
            <a:r>
              <a:rPr lang="el-GR" sz="4000" b="1" dirty="0">
                <a:latin typeface="HP001 5 hàng" panose="020B0603050302020204" pitchFamily="34" charset="-93"/>
              </a:rPr>
              <a:t>Ό˘ </a:t>
            </a:r>
            <a:r>
              <a:rPr lang="vi-VN" sz="4000" b="1" dirty="0">
                <a:latin typeface="HP001 5 hàng" panose="020B0603050302020204" pitchFamily="34" charset="-93"/>
              </a:rPr>
              <a:t>dục hàng wgày giúp cơ </a:t>
            </a:r>
            <a:r>
              <a:rPr lang="el-GR" sz="4000" b="1" dirty="0">
                <a:latin typeface="HP001 5 hàng" panose="020B0603050302020204" pitchFamily="34" charset="-93"/>
              </a:rPr>
              <a:t>Ό˘ Ύ˞</a:t>
            </a:r>
            <a:r>
              <a:rPr lang="vi-VN" sz="4000" b="1" dirty="0">
                <a:latin typeface="HP001 5 hàng" panose="020B0603050302020204" pitchFamily="34" charset="-93"/>
              </a:rPr>
              <a:t>o dai .</a:t>
            </a:r>
            <a:endParaRPr lang="en-US" sz="4000" b="1" dirty="0">
              <a:latin typeface="HP001 5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982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13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896443"/>
            <a:ext cx="8505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1788443"/>
            <a:ext cx="3521344" cy="333934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97" y="1788443"/>
            <a:ext cx="3225317" cy="332363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37219" y="1308091"/>
            <a:ext cx="437899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altLang="zh-CN" sz="2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sinh    cây      xanh mát      nắng</a:t>
            </a:r>
            <a:endParaRPr lang="zh-CN" altLang="en-US" sz="20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7176052" y="896443"/>
            <a:ext cx="1818862" cy="4142696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u="sng" dirty="0">
                <a:latin typeface="Arial-Rounded" charset="0"/>
                <a:ea typeface="Arial-Rounded" charset="0"/>
                <a:cs typeface="Arial-Rounded" charset="0"/>
              </a:rPr>
              <a:t>* </a:t>
            </a:r>
            <a:r>
              <a:rPr lang="en-US" sz="2000" u="sng" dirty="0" err="1">
                <a:latin typeface="Arial-Rounded" charset="0"/>
                <a:ea typeface="Arial-Rounded" charset="0"/>
                <a:cs typeface="Arial-Rounded" charset="0"/>
              </a:rPr>
              <a:t>Ví</a:t>
            </a:r>
            <a:r>
              <a:rPr lang="en-US" sz="2000" u="sng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2000" u="sng" dirty="0" err="1">
                <a:latin typeface="Arial-Rounded" charset="0"/>
                <a:ea typeface="Arial-Rounded" charset="0"/>
                <a:cs typeface="Arial-Rounded" charset="0"/>
              </a:rPr>
              <a:t>dụ</a:t>
            </a:r>
            <a:r>
              <a:rPr lang="en-US" sz="2000" u="sng" dirty="0">
                <a:latin typeface="Arial-Rounded" charset="0"/>
                <a:ea typeface="Arial-Rounded" charset="0"/>
                <a:cs typeface="Arial-Rounded" charset="0"/>
              </a:rPr>
              <a:t>:</a:t>
            </a:r>
          </a:p>
          <a:p>
            <a:r>
              <a:rPr lang="en-US" sz="2000" dirty="0">
                <a:latin typeface="Arial-Rounded" charset="0"/>
                <a:ea typeface="Arial-Rounded" charset="0"/>
                <a:cs typeface="Arial-Rounded" charset="0"/>
              </a:rPr>
              <a:t>  </a:t>
            </a:r>
            <a:r>
              <a:rPr lang="vi-VN" sz="2000" dirty="0">
                <a:latin typeface="Arial-Rounded" charset="0"/>
                <a:ea typeface="Arial-Rounded" charset="0"/>
                <a:cs typeface="Arial-Rounded" charset="0"/>
              </a:rPr>
              <a:t>Mùa hè trời nắng gắt, các bạn học sinh đi bộ dưới hàng cây xanh mát</a:t>
            </a:r>
            <a:r>
              <a:rPr lang="en-US" sz="20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1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2954521b-b4ab-4ce3-8aa8-8bfa99a4c36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150</Words>
  <Application>Microsoft Office PowerPoint</Application>
  <PresentationFormat>On-screen Show (16:9)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9" baseType="lpstr">
      <vt:lpstr>微软雅黑</vt:lpstr>
      <vt:lpstr>Arial-Rounded</vt:lpstr>
      <vt:lpstr>Arial</vt:lpstr>
      <vt:lpstr>UTM Avo</vt:lpstr>
      <vt:lpstr>DFPOP1-W9</vt:lpstr>
      <vt:lpstr>宋体</vt:lpstr>
      <vt:lpstr>HP001 5 hàng</vt:lpstr>
      <vt:lpstr>VNI-Fato</vt:lpstr>
      <vt:lpstr>.VnTimeH</vt:lpstr>
      <vt:lpstr>黑体</vt:lpstr>
      <vt:lpstr>Times New Roman</vt:lpstr>
      <vt:lpstr>微软雅黑</vt:lpstr>
      <vt:lpstr>华康少女文字W5</vt:lpstr>
      <vt:lpstr>Calibri</vt:lpstr>
      <vt:lpstr>Monotype Corsiva</vt:lpstr>
      <vt:lpstr>Office 主题</vt:lpstr>
      <vt:lpstr>1_Office Theme</vt:lpstr>
      <vt:lpstr>7_Office 主题</vt:lpstr>
      <vt:lpstr>8_Office 主题</vt:lpstr>
      <vt:lpstr>6_Office 主题</vt:lpstr>
      <vt:lpstr>9_Office 主题</vt:lpstr>
      <vt:lpstr>10_Office 主题</vt:lpstr>
      <vt:lpstr>PowerPoint Presentation</vt:lpstr>
      <vt:lpstr> Tiết 3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117</cp:revision>
  <dcterms:created xsi:type="dcterms:W3CDTF">2020-08-13T09:19:08Z</dcterms:created>
  <dcterms:modified xsi:type="dcterms:W3CDTF">2025-04-20T09:40:06Z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