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32" r:id="rId2"/>
    <p:sldMasterId id="2147483745" r:id="rId3"/>
    <p:sldMasterId id="2147483798" r:id="rId4"/>
    <p:sldMasterId id="2147483856" r:id="rId5"/>
    <p:sldMasterId id="2147483871" r:id="rId6"/>
    <p:sldMasterId id="2147483877" r:id="rId7"/>
    <p:sldMasterId id="2147483898" r:id="rId8"/>
  </p:sldMasterIdLst>
  <p:notesMasterIdLst>
    <p:notesMasterId r:id="rId28"/>
  </p:notesMasterIdLst>
  <p:sldIdLst>
    <p:sldId id="2007577174" r:id="rId9"/>
    <p:sldId id="271" r:id="rId10"/>
    <p:sldId id="2007577175" r:id="rId11"/>
    <p:sldId id="290" r:id="rId12"/>
    <p:sldId id="261" r:id="rId13"/>
    <p:sldId id="354" r:id="rId14"/>
    <p:sldId id="2007577161" r:id="rId15"/>
    <p:sldId id="2007577162" r:id="rId16"/>
    <p:sldId id="2007577163" r:id="rId17"/>
    <p:sldId id="2007577164" r:id="rId18"/>
    <p:sldId id="2007577169" r:id="rId19"/>
    <p:sldId id="2007577165" r:id="rId20"/>
    <p:sldId id="2007577167" r:id="rId21"/>
    <p:sldId id="2007577168" r:id="rId22"/>
    <p:sldId id="2007577170" r:id="rId23"/>
    <p:sldId id="2007577171" r:id="rId24"/>
    <p:sldId id="2007577172" r:id="rId25"/>
    <p:sldId id="2007577173" r:id="rId26"/>
    <p:sldId id="28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80" d="100"/>
          <a:sy n="80" d="100"/>
        </p:scale>
        <p:origin x="1056"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4FD8AE-5195-4499-9F79-EF24A609834A}" type="datetimeFigureOut">
              <a:rPr lang="en-US" smtClean="0"/>
              <a:t>4/22/2025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E39734-D972-4345-AE8C-918B2F3D34F5}" type="slidenum">
              <a:rPr lang="en-US" smtClean="0"/>
              <a:t>‹#›</a:t>
            </a:fld>
            <a:endParaRPr lang="en-US"/>
          </a:p>
        </p:txBody>
      </p:sp>
    </p:spTree>
    <p:extLst>
      <p:ext uri="{BB962C8B-B14F-4D97-AF65-F5344CB8AC3E}">
        <p14:creationId xmlns:p14="http://schemas.microsoft.com/office/powerpoint/2010/main" val="3895743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800" b="1" i="1" dirty="0">
                <a:effectLst/>
                <a:latin typeface="Times New Roman" panose="02020603050405020304" pitchFamily="18" charset="0"/>
                <a:ea typeface="Times New Roman" panose="02020603050405020304" pitchFamily="18" charset="0"/>
              </a:rPr>
              <a:t>Qua </a:t>
            </a:r>
            <a:r>
              <a:rPr lang="en-US" sz="1800" b="1" i="1" dirty="0" err="1">
                <a:effectLst/>
                <a:latin typeface="Times New Roman" panose="02020603050405020304" pitchFamily="18" charset="0"/>
                <a:ea typeface="Times New Roman" panose="02020603050405020304" pitchFamily="18" charset="0"/>
              </a:rPr>
              <a:t>phần</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đố</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vui</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vừa</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rồi</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chúng</a:t>
            </a:r>
            <a:r>
              <a:rPr lang="en-US" sz="1800" b="1" i="1" dirty="0">
                <a:effectLst/>
                <a:latin typeface="Times New Roman" panose="02020603050405020304" pitchFamily="18" charset="0"/>
                <a:ea typeface="Times New Roman" panose="02020603050405020304" pitchFamily="18" charset="0"/>
              </a:rPr>
              <a:t> ta </a:t>
            </a:r>
            <a:r>
              <a:rPr lang="en-US" sz="1800" b="1" i="1" dirty="0" err="1">
                <a:effectLst/>
                <a:latin typeface="Times New Roman" panose="02020603050405020304" pitchFamily="18" charset="0"/>
                <a:ea typeface="Times New Roman" panose="02020603050405020304" pitchFamily="18" charset="0"/>
              </a:rPr>
              <a:t>thấy</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mỗi</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ngành</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nghề</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cần</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sử</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dụng</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những</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thiết</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bị</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đảm</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bảo</a:t>
            </a:r>
            <a:r>
              <a:rPr lang="en-US" sz="1800" b="1" i="1" dirty="0">
                <a:effectLst/>
                <a:latin typeface="Times New Roman" panose="02020603050405020304" pitchFamily="18" charset="0"/>
                <a:ea typeface="Times New Roman" panose="02020603050405020304" pitchFamily="18" charset="0"/>
              </a:rPr>
              <a:t> an </a:t>
            </a:r>
            <a:r>
              <a:rPr lang="en-US" sz="1800" b="1" i="1" dirty="0" err="1">
                <a:effectLst/>
                <a:latin typeface="Times New Roman" panose="02020603050405020304" pitchFamily="18" charset="0"/>
                <a:ea typeface="Times New Roman" panose="02020603050405020304" pitchFamily="18" charset="0"/>
              </a:rPr>
              <a:t>toàn</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khác</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nhau</a:t>
            </a:r>
            <a:r>
              <a:rPr lang="en-US" sz="1800" b="1" i="1" dirty="0">
                <a:effectLst/>
                <a:latin typeface="Times New Roman" panose="02020603050405020304" pitchFamily="18" charset="0"/>
                <a:ea typeface="Times New Roman" panose="02020603050405020304" pitchFamily="18" charset="0"/>
              </a:rPr>
              <a:t>. Trong </a:t>
            </a:r>
            <a:r>
              <a:rPr lang="en-US" sz="1800" b="1" i="1" dirty="0" err="1">
                <a:effectLst/>
                <a:latin typeface="Times New Roman" panose="02020603050405020304" pitchFamily="18" charset="0"/>
                <a:ea typeface="Times New Roman" panose="02020603050405020304" pitchFamily="18" charset="0"/>
              </a:rPr>
              <a:t>tiết</a:t>
            </a:r>
            <a:r>
              <a:rPr lang="en-US" sz="1800" b="1" i="1" dirty="0">
                <a:effectLst/>
                <a:latin typeface="Times New Roman" panose="02020603050405020304" pitchFamily="18" charset="0"/>
                <a:ea typeface="Times New Roman" panose="02020603050405020304" pitchFamily="18" charset="0"/>
              </a:rPr>
              <a:t> HĐTN </a:t>
            </a:r>
            <a:r>
              <a:rPr lang="en-US" sz="1800" b="1" i="1" dirty="0" err="1">
                <a:effectLst/>
                <a:latin typeface="Times New Roman" panose="02020603050405020304" pitchFamily="18" charset="0"/>
                <a:ea typeface="Times New Roman" panose="02020603050405020304" pitchFamily="18" charset="0"/>
              </a:rPr>
              <a:t>này</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chúng</a:t>
            </a:r>
            <a:r>
              <a:rPr lang="en-US" sz="1800" b="1" i="1" dirty="0">
                <a:effectLst/>
                <a:latin typeface="Times New Roman" panose="02020603050405020304" pitchFamily="18" charset="0"/>
                <a:ea typeface="Times New Roman" panose="02020603050405020304" pitchFamily="18" charset="0"/>
              </a:rPr>
              <a:t> ta </a:t>
            </a:r>
            <a:r>
              <a:rPr lang="en-US" sz="1800" b="1" i="1" dirty="0" err="1">
                <a:effectLst/>
                <a:latin typeface="Times New Roman" panose="02020603050405020304" pitchFamily="18" charset="0"/>
                <a:ea typeface="Times New Roman" panose="02020603050405020304" pitchFamily="18" charset="0"/>
              </a:rPr>
              <a:t>cùng</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tìm</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hiểu</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nhưng</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quy</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tắc</a:t>
            </a:r>
            <a:r>
              <a:rPr lang="en-US" sz="1800" b="1" i="1" dirty="0">
                <a:effectLst/>
                <a:latin typeface="Times New Roman" panose="02020603050405020304" pitchFamily="18" charset="0"/>
                <a:ea typeface="Times New Roman" panose="02020603050405020304" pitchFamily="18" charset="0"/>
              </a:rPr>
              <a:t> an </a:t>
            </a:r>
            <a:r>
              <a:rPr lang="en-US" sz="1800" b="1" i="1" dirty="0" err="1">
                <a:effectLst/>
                <a:latin typeface="Times New Roman" panose="02020603050405020304" pitchFamily="18" charset="0"/>
                <a:ea typeface="Times New Roman" panose="02020603050405020304" pitchFamily="18" charset="0"/>
              </a:rPr>
              <a:t>toàn</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và</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những</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thiết</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bị</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bảo</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hộ</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lao</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động</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trong</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mỗi</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nghề</a:t>
            </a:r>
            <a:r>
              <a:rPr lang="en-US" sz="1800" b="1" i="1" dirty="0">
                <a:effectLst/>
                <a:latin typeface="Times New Roman" panose="02020603050405020304" pitchFamily="18" charset="0"/>
                <a:ea typeface="Times New Roman" panose="02020603050405020304" pitchFamily="18" charset="0"/>
              </a:rPr>
              <a:t>.</a:t>
            </a: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2401139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96703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9.png"/></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901546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6854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0149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2025/4/22</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80252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2025/4/22</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00882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2025/4/22</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19651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2025/4/22</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92915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2025/4/22</a:t>
            </a:fld>
            <a:endParaRPr lang="zh-CN" altLang="en-US"/>
          </a:p>
        </p:txBody>
      </p:sp>
      <p:sp>
        <p:nvSpPr>
          <p:cNvPr id="8" name="页脚占位符 7"/>
          <p:cNvSpPr>
            <a:spLocks noGrp="1"/>
          </p:cNvSpPr>
          <p:nvPr>
            <p:ph type="ftr" sz="quarter" idx="11"/>
          </p:nvPr>
        </p:nvSpPr>
        <p:spPr>
          <a:xfrm>
            <a:off x="4038600" y="6356354"/>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11" name="矩形 10"/>
          <p:cNvSpPr/>
          <p:nvPr userDrawn="1"/>
        </p:nvSpPr>
        <p:spPr>
          <a:xfrm>
            <a:off x="8472185" y="4439041"/>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3247987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2025/4/22</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77633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2025/4/22</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02300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2025/4/22</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24196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5670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2025/4/22</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376837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2025/4/22</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08684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2025/4/22</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41979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fld id="{FB475AF3-A322-416E-99D7-29F5A7799ECC}" type="datetimeFigureOut">
              <a:rPr lang="zh-CN" altLang="en-US" smtClean="0"/>
              <a:t>2025/4/22</a:t>
            </a:fld>
            <a:endParaRPr lang="zh-CN" altLang="en-US"/>
          </a:p>
        </p:txBody>
      </p:sp>
      <p:sp>
        <p:nvSpPr>
          <p:cNvPr id="3" name="页脚占位符 2"/>
          <p:cNvSpPr>
            <a:spLocks noGrp="1"/>
          </p:cNvSpPr>
          <p:nvPr>
            <p:ph type="ftr" sz="quarter" idx="11"/>
          </p:nvPr>
        </p:nvSpPr>
        <p:spPr>
          <a:xfrm>
            <a:off x="4038600" y="6356354"/>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4"/>
            <a:ext cx="2743200" cy="365125"/>
          </a:xfrm>
        </p:spPr>
        <p:txBody>
          <a:bodyPr/>
          <a:lstStyle/>
          <a:p>
            <a:fld id="{10B49C96-558A-49EC-AD52-79C3D5970B39}" type="slidenum">
              <a:rPr lang="zh-CN" altLang="en-US" smtClean="0"/>
              <a:t>‹#›</a:t>
            </a:fld>
            <a:endParaRPr lang="zh-CN" altLang="en-US"/>
          </a:p>
        </p:txBody>
      </p:sp>
    </p:spTree>
    <p:extLst>
      <p:ext uri="{BB962C8B-B14F-4D97-AF65-F5344CB8AC3E}">
        <p14:creationId xmlns:p14="http://schemas.microsoft.com/office/powerpoint/2010/main" val="2812869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b="0" i="0">
                <a:latin typeface="inpin heiti" charset="-122"/>
                <a:ea typeface="inpin heiti"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b="0" i="0">
                <a:latin typeface="inpin heiti" charset="-122"/>
                <a:ea typeface="inpin heiti"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2025/4/22</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653617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2025/4/22</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1371401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b="0" i="0">
                <a:latin typeface="inpin heiti" charset="-122"/>
                <a:ea typeface="inpin heiti" charset="-122"/>
              </a:defRPr>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inpin heiti" charset="-122"/>
                <a:ea typeface="inpin heiti"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2025/4/22</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2739000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2025/4/22</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2378714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b="0" i="0">
                <a:latin typeface="inpin heiti" charset="-122"/>
                <a:ea typeface="inpin heiti" charset="-122"/>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dirty="0"/>
              <a:t>单击此处编辑母版文本样式</a:t>
            </a:r>
          </a:p>
        </p:txBody>
      </p:sp>
      <p:sp>
        <p:nvSpPr>
          <p:cNvPr id="4" name="内容占位符 3"/>
          <p:cNvSpPr>
            <a:spLocks noGrp="1"/>
          </p:cNvSpPr>
          <p:nvPr>
            <p:ph sz="half" idx="2"/>
          </p:nvPr>
        </p:nvSpPr>
        <p:spPr>
          <a:xfrm>
            <a:off x="1186774" y="2665379"/>
            <a:ext cx="4873574" cy="3524284"/>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b="0" i="0">
                <a:latin typeface="inpin heiti" charset="-122"/>
                <a:ea typeface="inpin heiti" charset="-122"/>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dirty="0"/>
              <a:t>单击此处编辑母版文本样式</a:t>
            </a:r>
          </a:p>
        </p:txBody>
      </p:sp>
      <p:sp>
        <p:nvSpPr>
          <p:cNvPr id="6" name="内容占位符 5"/>
          <p:cNvSpPr>
            <a:spLocks noGrp="1"/>
          </p:cNvSpPr>
          <p:nvPr>
            <p:ph sz="quarter" idx="4"/>
          </p:nvPr>
        </p:nvSpPr>
        <p:spPr>
          <a:xfrm>
            <a:off x="6256938" y="2665379"/>
            <a:ext cx="4897576" cy="3524284"/>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2025/4/22</a:t>
            </a:fld>
            <a:endParaRPr lang="zh-CN" altLang="en-US" dirty="0"/>
          </a:p>
        </p:txBody>
      </p:sp>
      <p:sp>
        <p:nvSpPr>
          <p:cNvPr id="8" name="页脚占位符 7"/>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012526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2025/4/22</a:t>
            </a:fld>
            <a:endParaRPr lang="zh-CN" altLang="en-US" dirty="0"/>
          </a:p>
        </p:txBody>
      </p:sp>
      <p:sp>
        <p:nvSpPr>
          <p:cNvPr id="4" name="页脚占位符 3"/>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712143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45341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2025/4/22</a:t>
            </a:fld>
            <a:endParaRPr lang="zh-CN" altLang="en-US" dirty="0"/>
          </a:p>
        </p:txBody>
      </p:sp>
      <p:sp>
        <p:nvSpPr>
          <p:cNvPr id="3" name="页脚占位符 2"/>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2391105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b="0" i="0">
                <a:latin typeface="inpin heiti" charset="-122"/>
                <a:ea typeface="inpin heiti"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b="0" i="0">
                <a:latin typeface="inpin heiti" charset="-122"/>
                <a:ea typeface="inpin heiti" charset="-122"/>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2025/4/22</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878523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2025/4/22</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2972829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2025/4/22</a:t>
            </a:fld>
            <a:endParaRPr lang="zh-CN" altLang="en-US" dirty="0"/>
          </a:p>
        </p:txBody>
      </p:sp>
      <p:sp>
        <p:nvSpPr>
          <p:cNvPr id="4" name="页脚占位符 3"/>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246082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29059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483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2025/4/22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017232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2025/4/22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559353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2025/4/22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573721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2025/4/22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107540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2794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2025/4/22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551404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2025/4/22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476018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2025/4/22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960264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2025/4/22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349913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2025/4/22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181913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7604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2025/4/22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15094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2025/4/22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487169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2025/4/22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331197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2025/4/22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971703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1649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2025/4/22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388880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2025/4/22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009883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2025/4/22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353928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2025/4/22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749081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2025/4/22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329374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2025/4/22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331654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2025/4/22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484466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8116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947179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3106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08206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000477"/>
      </p:ext>
    </p:extLst>
  </p:cSld>
  <p:clrMapOvr>
    <a:masterClrMapping/>
  </p:clrMapOvr>
  <p:transition>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2025/4/22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859523200"/>
      </p:ext>
    </p:extLst>
  </p:cSld>
  <p:clrMapOvr>
    <a:masterClrMapping/>
  </p:clrMapOvr>
  <p:transition>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3528767574"/>
      </p:ext>
    </p:extLst>
  </p:cSld>
  <p:clrMapOvr>
    <a:masterClrMapping/>
  </p:clrMapOvr>
  <p:transition>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717380649"/>
      </p:ext>
    </p:extLst>
  </p:cSld>
  <p:clrMapOvr>
    <a:masterClrMapping/>
  </p:clrMapOvr>
  <p:transition>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4009141" y="4943575"/>
            <a:ext cx="2380088" cy="2515867"/>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58767" y="5084252"/>
            <a:ext cx="2380088" cy="2515867"/>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0187202" y="4703251"/>
            <a:ext cx="2380088" cy="2515867"/>
          </a:xfrm>
          <a:prstGeom prst="rect">
            <a:avLst/>
          </a:prstGeom>
        </p:spPr>
      </p:pic>
      <p:sp>
        <p:nvSpPr>
          <p:cNvPr id="5" name="Rectangle 4"/>
          <p:cNvSpPr/>
          <p:nvPr userDrawn="1"/>
        </p:nvSpPr>
        <p:spPr>
          <a:xfrm>
            <a:off x="316523" y="263769"/>
            <a:ext cx="11641015" cy="6330462"/>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3814" y="-706568"/>
            <a:ext cx="1940673" cy="1940673"/>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43122" y="-44488"/>
            <a:ext cx="1466109" cy="1466109"/>
          </a:xfrm>
          <a:prstGeom prst="rect">
            <a:avLst/>
          </a:prstGeom>
        </p:spPr>
      </p:pic>
    </p:spTree>
    <p:extLst>
      <p:ext uri="{BB962C8B-B14F-4D97-AF65-F5344CB8AC3E}">
        <p14:creationId xmlns:p14="http://schemas.microsoft.com/office/powerpoint/2010/main" val="120637533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CCC7F-4802-6EEB-801C-E27CAA24A0B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C4F85C-A108-D31E-17B0-032250FB0EF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E1390E-CDA1-6261-0B38-C6B3FF85EED3}"/>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4/22/2025</a:t>
            </a:fld>
            <a:endParaRPr lang="en-US"/>
          </a:p>
        </p:txBody>
      </p:sp>
      <p:sp>
        <p:nvSpPr>
          <p:cNvPr id="5" name="Footer Placeholder 4">
            <a:extLst>
              <a:ext uri="{FF2B5EF4-FFF2-40B4-BE49-F238E27FC236}">
                <a16:creationId xmlns:a16="http://schemas.microsoft.com/office/drawing/2014/main" id="{0AAA9797-E4C2-FD41-0924-FC616E2921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0FBE64-FAC3-CB58-A569-ADA80A964EF6}"/>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
        <p:nvSpPr>
          <p:cNvPr id="7" name="Freeform 2">
            <a:extLst>
              <a:ext uri="{FF2B5EF4-FFF2-40B4-BE49-F238E27FC236}">
                <a16:creationId xmlns:a16="http://schemas.microsoft.com/office/drawing/2014/main" id="{20CE31A6-424F-683E-0FA6-B96192609ED3}"/>
              </a:ext>
            </a:extLst>
          </p:cNvPr>
          <p:cNvSpPr/>
          <p:nvPr userDrawn="1"/>
        </p:nvSpPr>
        <p:spPr>
          <a:xfrm>
            <a:off x="6248" y="-61495"/>
            <a:ext cx="12211635" cy="6919495"/>
          </a:xfrm>
          <a:custGeom>
            <a:avLst/>
            <a:gdLst/>
            <a:ahLst/>
            <a:cxnLst/>
            <a:rect l="l" t="t" r="r" b="b"/>
            <a:pathLst>
              <a:path w="17895281" h="10060930">
                <a:moveTo>
                  <a:pt x="0" y="0"/>
                </a:moveTo>
                <a:lnTo>
                  <a:pt x="17895281" y="0"/>
                </a:lnTo>
                <a:lnTo>
                  <a:pt x="17895281" y="10060930"/>
                </a:lnTo>
                <a:lnTo>
                  <a:pt x="0" y="10060930"/>
                </a:lnTo>
                <a:lnTo>
                  <a:pt x="0" y="0"/>
                </a:lnTo>
                <a:close/>
              </a:path>
            </a:pathLst>
          </a:custGeom>
          <a:blipFill>
            <a:blip r:embed="rId2"/>
            <a:stretch>
              <a:fillRect l="-1480" t="-1449" b="-3891"/>
            </a:stretch>
          </a:blipFill>
        </p:spPr>
        <p:txBody>
          <a:bodyPr/>
          <a:lstStyle/>
          <a:p>
            <a:endParaRPr lang="en-US" dirty="0"/>
          </a:p>
        </p:txBody>
      </p:sp>
    </p:spTree>
    <p:extLst>
      <p:ext uri="{BB962C8B-B14F-4D97-AF65-F5344CB8AC3E}">
        <p14:creationId xmlns:p14="http://schemas.microsoft.com/office/powerpoint/2010/main" val="3161653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C8713-EE7C-60FA-89DB-C7313EA8F2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6A2762B-F82C-7AA9-CDF7-304E5B00D95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D0513F-CE61-E2E5-801F-F7AB53FDA068}"/>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4/22/2025</a:t>
            </a:fld>
            <a:endParaRPr lang="en-US"/>
          </a:p>
        </p:txBody>
      </p:sp>
      <p:sp>
        <p:nvSpPr>
          <p:cNvPr id="5" name="Footer Placeholder 4">
            <a:extLst>
              <a:ext uri="{FF2B5EF4-FFF2-40B4-BE49-F238E27FC236}">
                <a16:creationId xmlns:a16="http://schemas.microsoft.com/office/drawing/2014/main" id="{D593F5A4-9340-EDCA-9515-461705625B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53581C-83A8-A0A8-DFCF-10EC41627207}"/>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pic>
        <p:nvPicPr>
          <p:cNvPr id="7" name="Graphic 6">
            <a:extLst>
              <a:ext uri="{FF2B5EF4-FFF2-40B4-BE49-F238E27FC236}">
                <a16:creationId xmlns:a16="http://schemas.microsoft.com/office/drawing/2014/main" id="{164789FF-9BA2-E369-AC9C-BA3DBCC36118}"/>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1517" t="27354" r="19795" b="5469"/>
          <a:stretch/>
        </p:blipFill>
        <p:spPr>
          <a:xfrm>
            <a:off x="0" y="-122861"/>
            <a:ext cx="12192000" cy="7103722"/>
          </a:xfrm>
          <a:prstGeom prst="rect">
            <a:avLst/>
          </a:prstGeom>
        </p:spPr>
      </p:pic>
      <p:sp>
        <p:nvSpPr>
          <p:cNvPr id="8" name="Rectangle: Rounded Corners 7">
            <a:extLst>
              <a:ext uri="{FF2B5EF4-FFF2-40B4-BE49-F238E27FC236}">
                <a16:creationId xmlns:a16="http://schemas.microsoft.com/office/drawing/2014/main" id="{DF4ADBA6-955F-3120-AC94-F688AE206245}"/>
              </a:ext>
            </a:extLst>
          </p:cNvPr>
          <p:cNvSpPr/>
          <p:nvPr userDrawn="1"/>
        </p:nvSpPr>
        <p:spPr>
          <a:xfrm>
            <a:off x="314826" y="209048"/>
            <a:ext cx="11562347" cy="6439903"/>
          </a:xfrm>
          <a:prstGeom prst="roundRect">
            <a:avLst>
              <a:gd name="adj" fmla="val 6958"/>
            </a:avLst>
          </a:prstGeom>
          <a:solidFill>
            <a:schemeClr val="bg1"/>
          </a:solidFill>
          <a:ln>
            <a:solidFill>
              <a:srgbClr val="3660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3973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250C7-F462-3B95-3549-B01898DEE2B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0EFF90-43A7-0AF0-F932-3569C6F683D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117F3F-9BD2-167E-49EE-6CFD129F081E}"/>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4/22/2025</a:t>
            </a:fld>
            <a:endParaRPr lang="en-US"/>
          </a:p>
        </p:txBody>
      </p:sp>
      <p:sp>
        <p:nvSpPr>
          <p:cNvPr id="5" name="Footer Placeholder 4">
            <a:extLst>
              <a:ext uri="{FF2B5EF4-FFF2-40B4-BE49-F238E27FC236}">
                <a16:creationId xmlns:a16="http://schemas.microsoft.com/office/drawing/2014/main" id="{0FB7F29B-A034-0752-5D25-B8DADD97DA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F30AA7-5B67-8CBB-48A9-A511454D7D25}"/>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1644557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03F43-9ED5-FE85-75CC-09ED97920F1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56A0E31-E636-85B9-F724-C3454A7054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2A12E5-A768-8822-45C7-8A6833590C4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F1E845-B375-42D0-0A87-D8BCDB6F63CF}"/>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4/22/2025</a:t>
            </a:fld>
            <a:endParaRPr lang="en-US"/>
          </a:p>
        </p:txBody>
      </p:sp>
      <p:sp>
        <p:nvSpPr>
          <p:cNvPr id="6" name="Footer Placeholder 5">
            <a:extLst>
              <a:ext uri="{FF2B5EF4-FFF2-40B4-BE49-F238E27FC236}">
                <a16:creationId xmlns:a16="http://schemas.microsoft.com/office/drawing/2014/main" id="{FE2181EB-7414-513B-4363-4FFDFD8422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4D6A16-5824-D1C1-EE27-95B37C3CCC29}"/>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4010358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9BCFF-37C5-742D-1D90-1173EAF1593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FB4770C-129C-7A9E-67F1-4D08D6ABDDB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E77AD3-9EE3-AB90-D46C-0AB6798066E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839BCA-6DB3-7242-1D7D-31700A01635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1E1451-3674-FB1E-18B2-250BD7C52B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BF85C1-14CF-0C1B-EC92-86958A134BEB}"/>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4/22/2025</a:t>
            </a:fld>
            <a:endParaRPr lang="en-US"/>
          </a:p>
        </p:txBody>
      </p:sp>
      <p:sp>
        <p:nvSpPr>
          <p:cNvPr id="8" name="Footer Placeholder 7">
            <a:extLst>
              <a:ext uri="{FF2B5EF4-FFF2-40B4-BE49-F238E27FC236}">
                <a16:creationId xmlns:a16="http://schemas.microsoft.com/office/drawing/2014/main" id="{F67160B5-EC7F-1968-5350-B29061ECC9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C75D0AF-4B44-9460-19E5-ABB6A0BA5C65}"/>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1971794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127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59FD4-5DE9-D267-D948-CD107E69DF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83806C-937D-026B-FB7C-6FA72518A708}"/>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4/22/2025</a:t>
            </a:fld>
            <a:endParaRPr lang="en-US"/>
          </a:p>
        </p:txBody>
      </p:sp>
      <p:sp>
        <p:nvSpPr>
          <p:cNvPr id="4" name="Footer Placeholder 3">
            <a:extLst>
              <a:ext uri="{FF2B5EF4-FFF2-40B4-BE49-F238E27FC236}">
                <a16:creationId xmlns:a16="http://schemas.microsoft.com/office/drawing/2014/main" id="{6C01862A-F58A-EDFB-73E3-8DEE8EE043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1F480D4-4541-35CF-0768-458E1358C032}"/>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pic>
        <p:nvPicPr>
          <p:cNvPr id="7" name="Graphic 6">
            <a:extLst>
              <a:ext uri="{FF2B5EF4-FFF2-40B4-BE49-F238E27FC236}">
                <a16:creationId xmlns:a16="http://schemas.microsoft.com/office/drawing/2014/main" id="{776F2712-12ED-3167-A653-18796F1D8C64}"/>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33296" b="10454"/>
          <a:stretch/>
        </p:blipFill>
        <p:spPr>
          <a:xfrm>
            <a:off x="0" y="-1"/>
            <a:ext cx="12192000" cy="6858001"/>
          </a:xfrm>
          <a:prstGeom prst="rect">
            <a:avLst/>
          </a:prstGeom>
        </p:spPr>
      </p:pic>
    </p:spTree>
    <p:extLst>
      <p:ext uri="{BB962C8B-B14F-4D97-AF65-F5344CB8AC3E}">
        <p14:creationId xmlns:p14="http://schemas.microsoft.com/office/powerpoint/2010/main" val="1719838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408CF-451A-1B25-3995-C52605D7ED9C}"/>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4/22/2025</a:t>
            </a:fld>
            <a:endParaRPr lang="en-US"/>
          </a:p>
        </p:txBody>
      </p:sp>
      <p:sp>
        <p:nvSpPr>
          <p:cNvPr id="3" name="Footer Placeholder 2">
            <a:extLst>
              <a:ext uri="{FF2B5EF4-FFF2-40B4-BE49-F238E27FC236}">
                <a16:creationId xmlns:a16="http://schemas.microsoft.com/office/drawing/2014/main" id="{6F4E4718-EA00-1736-ED96-76553BA97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BF3C814-77C2-F54D-7582-BC962AB615AA}"/>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pic>
        <p:nvPicPr>
          <p:cNvPr id="5" name="Picture 4">
            <a:extLst>
              <a:ext uri="{FF2B5EF4-FFF2-40B4-BE49-F238E27FC236}">
                <a16:creationId xmlns:a16="http://schemas.microsoft.com/office/drawing/2014/main" id="{91873D4A-4E36-8FDE-DEA6-10F1D6DA5542}"/>
              </a:ext>
            </a:extLst>
          </p:cNvPr>
          <p:cNvPicPr>
            <a:picLocks noChangeAspect="1"/>
          </p:cNvPicPr>
          <p:nvPr userDrawn="1"/>
        </p:nvPicPr>
        <p:blipFill>
          <a:blip r:embed="rId2"/>
          <a:stretch>
            <a:fillRect/>
          </a:stretch>
        </p:blipFill>
        <p:spPr>
          <a:xfrm>
            <a:off x="0" y="1"/>
            <a:ext cx="12192000" cy="6857999"/>
          </a:xfrm>
          <a:prstGeom prst="rect">
            <a:avLst/>
          </a:prstGeom>
        </p:spPr>
      </p:pic>
    </p:spTree>
    <p:extLst>
      <p:ext uri="{BB962C8B-B14F-4D97-AF65-F5344CB8AC3E}">
        <p14:creationId xmlns:p14="http://schemas.microsoft.com/office/powerpoint/2010/main" val="2189269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DF532-B047-D972-D633-F5D71C0A0C8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B9B07E-3350-59A1-82C5-9B2B9FE462F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071601-703F-A582-8D0F-F911B567195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44DA5E-2575-2B2B-04CB-94DEA5DA0DA7}"/>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4/22/2025</a:t>
            </a:fld>
            <a:endParaRPr lang="en-US"/>
          </a:p>
        </p:txBody>
      </p:sp>
      <p:sp>
        <p:nvSpPr>
          <p:cNvPr id="6" name="Footer Placeholder 5">
            <a:extLst>
              <a:ext uri="{FF2B5EF4-FFF2-40B4-BE49-F238E27FC236}">
                <a16:creationId xmlns:a16="http://schemas.microsoft.com/office/drawing/2014/main" id="{8A257C51-A800-F91C-4613-F9A38D0F7A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EFF40C-DB04-07A3-8284-E623EE66BC9A}"/>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2283400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0903-295B-B1E4-96A0-C10248E0054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7CA5C7-FABD-86AC-4349-3D68DF0528E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34A80-BF9A-AA37-C055-8CB607377BA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5BBCC1-1448-52E8-EB33-6B8A2E1F6F99}"/>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4/22/2025</a:t>
            </a:fld>
            <a:endParaRPr lang="en-US"/>
          </a:p>
        </p:txBody>
      </p:sp>
      <p:sp>
        <p:nvSpPr>
          <p:cNvPr id="6" name="Footer Placeholder 5">
            <a:extLst>
              <a:ext uri="{FF2B5EF4-FFF2-40B4-BE49-F238E27FC236}">
                <a16:creationId xmlns:a16="http://schemas.microsoft.com/office/drawing/2014/main" id="{3E1DFD4B-85A4-F9D2-5653-D390D28667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A1D158-B382-C625-9B0C-7EEDBFCD4585}"/>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4118674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C0CA1-DEF7-237F-5480-C2DC1C25834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8E88F3-85AD-1165-C726-D100BA8263F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CFAC21-8A0C-E354-E9FD-5D28BB61C267}"/>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4/22/2025</a:t>
            </a:fld>
            <a:endParaRPr lang="en-US"/>
          </a:p>
        </p:txBody>
      </p:sp>
      <p:sp>
        <p:nvSpPr>
          <p:cNvPr id="5" name="Footer Placeholder 4">
            <a:extLst>
              <a:ext uri="{FF2B5EF4-FFF2-40B4-BE49-F238E27FC236}">
                <a16:creationId xmlns:a16="http://schemas.microsoft.com/office/drawing/2014/main" id="{2953CFD4-1803-C30B-A13B-9D4FB3850F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A2435-EF40-E1F5-590C-B350CFE5F6F6}"/>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3311728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D3FA62-434E-7841-E411-D46FA575E58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5D338F-EAB5-A185-E679-718C13EC8F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AEE212-E1B8-1F17-742D-399BB1DEB740}"/>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4/22/2025</a:t>
            </a:fld>
            <a:endParaRPr lang="en-US"/>
          </a:p>
        </p:txBody>
      </p:sp>
      <p:sp>
        <p:nvSpPr>
          <p:cNvPr id="5" name="Footer Placeholder 4">
            <a:extLst>
              <a:ext uri="{FF2B5EF4-FFF2-40B4-BE49-F238E27FC236}">
                <a16:creationId xmlns:a16="http://schemas.microsoft.com/office/drawing/2014/main" id="{87410B22-1B2E-73CE-A0C4-7B4B13F7CC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C84CCA-653F-BE40-1C28-630802F449B1}"/>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941660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970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4/22/2025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22551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4/22/2025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0156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4/22/2025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34272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694249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4/22/2025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841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971647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5.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2.xml"/><Relationship Id="rId7" Type="http://schemas.openxmlformats.org/officeDocument/2006/relationships/image" Target="../media/image4.png"/><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6.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78.xml"/><Relationship Id="rId7" Type="http://schemas.openxmlformats.org/officeDocument/2006/relationships/tags" Target="../tags/tag1.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theme" Target="../theme/theme8.xml"/><Relationship Id="rId5" Type="http://schemas.openxmlformats.org/officeDocument/2006/relationships/slideLayout" Target="../slideLayouts/slideLayout80.xml"/><Relationship Id="rId4" Type="http://schemas.openxmlformats.org/officeDocument/2006/relationships/slideLayout" Target="../slideLayouts/slideLayout79.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34319637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1863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pattFill prst="wdDnDiag">
          <a:fgClr>
            <a:srgbClr val="FFF3F3"/>
          </a:fgClr>
          <a:bgClr>
            <a:schemeClr val="bg1"/>
          </a:bgClr>
        </a:pattFill>
        <a:effectLst/>
      </p:bgPr>
    </p:bg>
    <p:spTree>
      <p:nvGrpSpPr>
        <p:cNvPr id="1" name=""/>
        <p:cNvGrpSpPr/>
        <p:nvPr/>
      </p:nvGrpSpPr>
      <p:grpSpPr>
        <a:xfrm>
          <a:off x="0" y="0"/>
          <a:ext cx="0" cy="0"/>
          <a:chOff x="0" y="0"/>
          <a:chExt cx="0" cy="0"/>
        </a:xfrm>
      </p:grpSpPr>
      <p:sp>
        <p:nvSpPr>
          <p:cNvPr id="7" name="文本框 6"/>
          <p:cNvSpPr txBox="1"/>
          <p:nvPr userDrawn="1"/>
        </p:nvSpPr>
        <p:spPr>
          <a:xfrm>
            <a:off x="3730943" y="2690813"/>
            <a:ext cx="4730115" cy="1476375"/>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0" i="0" dirty="0">
                <a:solidFill>
                  <a:schemeClr val="tx1">
                    <a:lumMod val="75000"/>
                    <a:lumOff val="25000"/>
                    <a:alpha val="0"/>
                  </a:schemeClr>
                </a:solidFill>
                <a:latin typeface="inpin heiti" charset="-122"/>
                <a:ea typeface="inpin heiti" charset="-122"/>
                <a:sym typeface="+mn-ea"/>
              </a:rPr>
              <a:t>感谢您下载包图网平台上提供的</a:t>
            </a:r>
            <a:r>
              <a:rPr lang="en-US" altLang="zh-CN" b="0" i="0" dirty="0">
                <a:solidFill>
                  <a:schemeClr val="tx1">
                    <a:lumMod val="75000"/>
                    <a:lumOff val="25000"/>
                    <a:alpha val="0"/>
                  </a:schemeClr>
                </a:solidFill>
                <a:latin typeface="inpin heiti" charset="-122"/>
                <a:ea typeface="inpin heiti" charset="-122"/>
                <a:sym typeface="+mn-ea"/>
              </a:rPr>
              <a:t>PPT</a:t>
            </a:r>
            <a:r>
              <a:rPr lang="zh-CN" altLang="en-US" b="0" i="0" dirty="0">
                <a:solidFill>
                  <a:schemeClr val="tx1">
                    <a:lumMod val="75000"/>
                    <a:lumOff val="25000"/>
                    <a:alpha val="0"/>
                  </a:schemeClr>
                </a:solidFill>
                <a:latin typeface="inpin heiti" charset="-122"/>
                <a:ea typeface="inpin heiti" charset="-122"/>
                <a:sym typeface="+mn-ea"/>
              </a:rPr>
              <a:t>作品，</a:t>
            </a:r>
          </a:p>
          <a:p>
            <a:r>
              <a:rPr lang="zh-CN" altLang="en-US" b="0" i="0" dirty="0">
                <a:solidFill>
                  <a:schemeClr val="tx1">
                    <a:lumMod val="75000"/>
                    <a:lumOff val="25000"/>
                    <a:alpha val="0"/>
                  </a:schemeClr>
                </a:solidFill>
                <a:latin typeface="inpin heiti" charset="-122"/>
                <a:ea typeface="inpin heiti" charset="-122"/>
                <a:sym typeface="+mn-ea"/>
              </a:rPr>
              <a:t>为了您和包图网以及原创作者的利益，请</a:t>
            </a:r>
          </a:p>
          <a:p>
            <a:r>
              <a:rPr lang="zh-CN" altLang="en-US" b="0" i="0" dirty="0">
                <a:solidFill>
                  <a:schemeClr val="tx1">
                    <a:lumMod val="75000"/>
                    <a:lumOff val="25000"/>
                    <a:alpha val="0"/>
                  </a:schemeClr>
                </a:solidFill>
                <a:latin typeface="inpin heiti" charset="-122"/>
                <a:ea typeface="inpin heiti" charset="-122"/>
                <a:sym typeface="+mn-ea"/>
              </a:rPr>
              <a:t>勿复制、传播、销售，否则将承担法律责</a:t>
            </a:r>
          </a:p>
          <a:p>
            <a:r>
              <a:rPr lang="zh-CN" altLang="en-US" b="0" i="0" dirty="0">
                <a:solidFill>
                  <a:schemeClr val="tx1">
                    <a:lumMod val="75000"/>
                    <a:lumOff val="25000"/>
                    <a:alpha val="0"/>
                  </a:schemeClr>
                </a:solidFill>
                <a:latin typeface="inpin heiti" charset="-122"/>
                <a:ea typeface="inpin heiti" charset="-122"/>
                <a:sym typeface="+mn-ea"/>
              </a:rPr>
              <a:t>任！包图网将对作品进行维权，按照传播</a:t>
            </a:r>
          </a:p>
          <a:p>
            <a:r>
              <a:rPr lang="zh-CN" altLang="en-US" b="0" i="0" dirty="0">
                <a:solidFill>
                  <a:schemeClr val="tx1">
                    <a:lumMod val="75000"/>
                    <a:lumOff val="25000"/>
                    <a:alpha val="0"/>
                  </a:schemeClr>
                </a:solidFill>
                <a:latin typeface="inpin heiti" charset="-122"/>
                <a:ea typeface="inpin heiti" charset="-122"/>
                <a:sym typeface="+mn-ea"/>
              </a:rPr>
              <a:t>下载次数进行十倍的索取赔偿！</a:t>
            </a:r>
          </a:p>
        </p:txBody>
      </p:sp>
    </p:spTree>
    <p:extLst>
      <p:ext uri="{BB962C8B-B14F-4D97-AF65-F5344CB8AC3E}">
        <p14:creationId xmlns:p14="http://schemas.microsoft.com/office/powerpoint/2010/main" val="314970875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71551364"/>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ACA37975-6AF7-4301-9DC5-87C074AA59D1}" type="datetimeFigureOut">
              <a:rPr lang="zh-CN" altLang="en-US" smtClean="0"/>
              <a:pPr/>
              <a:t>2025/4/22</a:t>
            </a:fld>
            <a:endParaRPr lang="zh-CN" alt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D27987A4-0198-42B4-AAAE-EDBADA4485AB}" type="slidenum">
              <a:rPr lang="zh-CN" altLang="en-US" smtClean="0"/>
              <a:pPr/>
              <a:t>‹#›</a:t>
            </a:fld>
            <a:endParaRPr lang="zh-CN" altLang="en-US" dirty="0"/>
          </a:p>
        </p:txBody>
      </p:sp>
    </p:spTree>
    <p:extLst>
      <p:ext uri="{BB962C8B-B14F-4D97-AF65-F5344CB8AC3E}">
        <p14:creationId xmlns:p14="http://schemas.microsoft.com/office/powerpoint/2010/main" val="2543193503"/>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 id="2147483870"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字魂59号-创粗黑" panose="00000500000000000000" pitchFamily="2" charset="-122"/>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A01485A9-68B7-14EC-27AF-001BB90EEF9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294983" y="185052"/>
            <a:ext cx="1774494" cy="1774494"/>
          </a:xfrm>
          <a:prstGeom prst="rect">
            <a:avLst/>
          </a:prstGeom>
        </p:spPr>
      </p:pic>
    </p:spTree>
    <p:extLst>
      <p:ext uri="{BB962C8B-B14F-4D97-AF65-F5344CB8AC3E}">
        <p14:creationId xmlns:p14="http://schemas.microsoft.com/office/powerpoint/2010/main" val="3580797101"/>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Lst>
  <p:transition>
    <p:wipe/>
  </p:transition>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6099396"/>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5356451"/>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4.png"/><Relationship Id="rId1" Type="http://schemas.openxmlformats.org/officeDocument/2006/relationships/slideLayout" Target="../slideLayouts/slideLayout64.xml"/></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4.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6.xml"/><Relationship Id="rId4" Type="http://schemas.openxmlformats.org/officeDocument/2006/relationships/image" Target="../media/image40.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0.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4.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5.png"/><Relationship Id="rId2" Type="http://schemas.openxmlformats.org/officeDocument/2006/relationships/notesSlide" Target="../notesSlides/notesSlide2.xml"/><Relationship Id="rId16" Type="http://schemas.openxmlformats.org/officeDocument/2006/relationships/image" Target="../media/image54.png"/><Relationship Id="rId1" Type="http://schemas.openxmlformats.org/officeDocument/2006/relationships/slideLayout" Target="../slideLayouts/slideLayout34.xml"/><Relationship Id="rId6" Type="http://schemas.openxmlformats.org/officeDocument/2006/relationships/image" Target="../media/image22.png"/><Relationship Id="rId11" Type="http://schemas.openxmlformats.org/officeDocument/2006/relationships/image" Target="../media/image50.png"/><Relationship Id="rId5" Type="http://schemas.openxmlformats.org/officeDocument/2006/relationships/image" Target="../media/image45.png"/><Relationship Id="rId15" Type="http://schemas.openxmlformats.org/officeDocument/2006/relationships/image" Target="../media/image53.png"/><Relationship Id="rId10" Type="http://schemas.openxmlformats.org/officeDocument/2006/relationships/image" Target="../media/image49.png"/><Relationship Id="rId19" Type="http://schemas.openxmlformats.org/officeDocument/2006/relationships/image" Target="../media/image56.png"/><Relationship Id="rId4" Type="http://schemas.openxmlformats.org/officeDocument/2006/relationships/image" Target="../media/image21.png"/><Relationship Id="rId9" Type="http://schemas.openxmlformats.org/officeDocument/2006/relationships/image" Target="../media/image48.png"/><Relationship Id="rId1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4.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4.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2.wdp"/><Relationship Id="rId3" Type="http://schemas.openxmlformats.org/officeDocument/2006/relationships/image" Target="../media/image19.jp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1.xml"/><Relationship Id="rId16" Type="http://schemas.openxmlformats.org/officeDocument/2006/relationships/image" Target="../media/image18.png"/><Relationship Id="rId1" Type="http://schemas.openxmlformats.org/officeDocument/2006/relationships/slideLayout" Target="../slideLayouts/slideLayout52.xml"/><Relationship Id="rId6" Type="http://schemas.openxmlformats.org/officeDocument/2006/relationships/image" Target="../media/image22.png"/><Relationship Id="rId11" Type="http://schemas.openxmlformats.org/officeDocument/2006/relationships/image" Target="../media/image27.jpeg"/><Relationship Id="rId5" Type="http://schemas.openxmlformats.org/officeDocument/2006/relationships/image" Target="../media/image21.png"/><Relationship Id="rId15" Type="http://schemas.openxmlformats.org/officeDocument/2006/relationships/image" Target="../media/image17.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29.png"/></Relationships>
</file>

<file path=ppt/slides/_rels/slide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0.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6.xml"/><Relationship Id="rId4" Type="http://schemas.openxmlformats.org/officeDocument/2006/relationships/image" Target="../media/image40.svg"/></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4.xml"/></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64.xml"/></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4.png"/><Relationship Id="rId1" Type="http://schemas.openxmlformats.org/officeDocument/2006/relationships/slideLayout" Target="../slideLayouts/slideLayout6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smtClean="0"/>
              <a:t>TRƯỜNG TIỂU HỌC HÒA NGHĨA</a:t>
            </a:r>
            <a:endParaRPr lang="en-US" sz="3200" dirty="0"/>
          </a:p>
        </p:txBody>
      </p:sp>
      <p:sp>
        <p:nvSpPr>
          <p:cNvPr id="3" name="Subtitle 2"/>
          <p:cNvSpPr>
            <a:spLocks noGrp="1"/>
          </p:cNvSpPr>
          <p:nvPr>
            <p:ph type="subTitle" idx="1"/>
          </p:nvPr>
        </p:nvSpPr>
        <p:spPr/>
        <p:txBody>
          <a:bodyPr/>
          <a:lstStyle/>
          <a:p>
            <a:r>
              <a:rPr lang="en-US" sz="4000" i="1" dirty="0" err="1" smtClean="0">
                <a:solidFill>
                  <a:srgbClr val="FF0000"/>
                </a:solidFill>
              </a:rPr>
              <a:t>Giáo</a:t>
            </a:r>
            <a:r>
              <a:rPr lang="en-US" sz="4000" i="1" dirty="0" smtClean="0">
                <a:solidFill>
                  <a:srgbClr val="FF0000"/>
                </a:solidFill>
              </a:rPr>
              <a:t> </a:t>
            </a:r>
            <a:r>
              <a:rPr lang="en-US" sz="4000" i="1" dirty="0" err="1" smtClean="0">
                <a:solidFill>
                  <a:srgbClr val="FF0000"/>
                </a:solidFill>
              </a:rPr>
              <a:t>viên</a:t>
            </a:r>
            <a:r>
              <a:rPr lang="en-US" sz="4000" i="1" dirty="0" smtClean="0">
                <a:solidFill>
                  <a:srgbClr val="FF0000"/>
                </a:solidFill>
              </a:rPr>
              <a:t>: </a:t>
            </a:r>
            <a:r>
              <a:rPr lang="en-US" sz="4000" i="1" dirty="0" err="1" smtClean="0">
                <a:solidFill>
                  <a:srgbClr val="FF0000"/>
                </a:solidFill>
              </a:rPr>
              <a:t>Nguyễn</a:t>
            </a:r>
            <a:r>
              <a:rPr lang="en-US" sz="4000" i="1" dirty="0" smtClean="0">
                <a:solidFill>
                  <a:srgbClr val="FF0000"/>
                </a:solidFill>
              </a:rPr>
              <a:t> </a:t>
            </a:r>
            <a:r>
              <a:rPr lang="en-US" sz="4000" i="1" dirty="0" err="1" smtClean="0">
                <a:solidFill>
                  <a:srgbClr val="FF0000"/>
                </a:solidFill>
              </a:rPr>
              <a:t>Thị</a:t>
            </a:r>
            <a:r>
              <a:rPr lang="en-US" sz="4000" i="1" dirty="0" smtClean="0">
                <a:solidFill>
                  <a:srgbClr val="FF0000"/>
                </a:solidFill>
              </a:rPr>
              <a:t> </a:t>
            </a:r>
            <a:r>
              <a:rPr lang="en-US" sz="4000" i="1" dirty="0" err="1" smtClean="0">
                <a:solidFill>
                  <a:srgbClr val="FF0000"/>
                </a:solidFill>
              </a:rPr>
              <a:t>Quế</a:t>
            </a:r>
            <a:r>
              <a:rPr lang="en-US" sz="4000" i="1" dirty="0" smtClean="0">
                <a:solidFill>
                  <a:srgbClr val="FF0000"/>
                </a:solidFill>
              </a:rPr>
              <a:t> </a:t>
            </a:r>
            <a:r>
              <a:rPr lang="en-US" sz="4000" i="1" dirty="0" err="1" smtClean="0">
                <a:solidFill>
                  <a:srgbClr val="FF0000"/>
                </a:solidFill>
              </a:rPr>
              <a:t>Anh</a:t>
            </a:r>
            <a:r>
              <a:rPr lang="en-US" sz="4000" i="1" dirty="0" smtClean="0">
                <a:solidFill>
                  <a:srgbClr val="FF0000"/>
                </a:solidFill>
              </a:rPr>
              <a:t> </a:t>
            </a:r>
            <a:r>
              <a:rPr lang="en-US" sz="4000" i="1" dirty="0" err="1" smtClean="0">
                <a:solidFill>
                  <a:srgbClr val="FF0000"/>
                </a:solidFill>
              </a:rPr>
              <a:t>lớp</a:t>
            </a:r>
            <a:r>
              <a:rPr lang="en-US" sz="4000" i="1" dirty="0" smtClean="0">
                <a:solidFill>
                  <a:srgbClr val="FF0000"/>
                </a:solidFill>
              </a:rPr>
              <a:t> 5D</a:t>
            </a:r>
            <a:endParaRPr lang="en-US" sz="4000" i="1" dirty="0">
              <a:solidFill>
                <a:srgbClr val="FF0000"/>
              </a:solidFill>
            </a:endParaRPr>
          </a:p>
        </p:txBody>
      </p:sp>
    </p:spTree>
    <p:extLst>
      <p:ext uri="{BB962C8B-B14F-4D97-AF65-F5344CB8AC3E}">
        <p14:creationId xmlns:p14="http://schemas.microsoft.com/office/powerpoint/2010/main" val="2310964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09F8256-7637-C940-830C-84B01D22C7F5}"/>
              </a:ext>
            </a:extLst>
          </p:cNvPr>
          <p:cNvSpPr/>
          <p:nvPr/>
        </p:nvSpPr>
        <p:spPr>
          <a:xfrm>
            <a:off x="480632" y="946893"/>
            <a:ext cx="10786808" cy="1325563"/>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prstClr val="black"/>
                </a:solidFill>
                <a:latin typeface="Cambria" panose="02040503050406030204" pitchFamily="18" charset="0"/>
                <a:ea typeface="Cambria" panose="02040503050406030204" pitchFamily="18" charset="0"/>
              </a:rPr>
              <a:t>Nhân viên y tế làm việc không đeo khẩu trang, găng tay sẽ bị lây bệnh.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8CA0FC60-BD4D-0346-C8C2-6B78E9C4B8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182" t="21427" r="10480" b="-4540"/>
          <a:stretch/>
        </p:blipFill>
        <p:spPr>
          <a:xfrm>
            <a:off x="7046842" y="3429000"/>
            <a:ext cx="5006717" cy="2760134"/>
          </a:xfrm>
          <a:prstGeom prst="rect">
            <a:avLst/>
          </a:prstGeom>
        </p:spPr>
      </p:pic>
      <p:pic>
        <p:nvPicPr>
          <p:cNvPr id="4100" name="Picture 4" descr="Nhân viên kinh doanh thiết bị Y tế là ai? Làm những gì? | Talent community">
            <a:extLst>
              <a:ext uri="{FF2B5EF4-FFF2-40B4-BE49-F238E27FC236}">
                <a16:creationId xmlns:a16="http://schemas.microsoft.com/office/drawing/2014/main" id="{A075275E-B63E-BD18-1143-C1F09318BB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740" y="2489200"/>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56427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100"/>
                                        </p:tgtEl>
                                        <p:attrNameLst>
                                          <p:attrName>style.visibility</p:attrName>
                                        </p:attrNameLst>
                                      </p:cBhvr>
                                      <p:to>
                                        <p:strVal val="visible"/>
                                      </p:to>
                                    </p:set>
                                    <p:anim calcmode="lin" valueType="num">
                                      <p:cBhvr additive="base">
                                        <p:cTn id="16" dur="500" fill="hold"/>
                                        <p:tgtEl>
                                          <p:spTgt spid="4100"/>
                                        </p:tgtEl>
                                        <p:attrNameLst>
                                          <p:attrName>ppt_x</p:attrName>
                                        </p:attrNameLst>
                                      </p:cBhvr>
                                      <p:tavLst>
                                        <p:tav tm="0">
                                          <p:val>
                                            <p:strVal val="#ppt_x"/>
                                          </p:val>
                                        </p:tav>
                                        <p:tav tm="100000">
                                          <p:val>
                                            <p:strVal val="#ppt_x"/>
                                          </p:val>
                                        </p:tav>
                                      </p:tavLst>
                                    </p:anim>
                                    <p:anim calcmode="lin" valueType="num">
                                      <p:cBhvr additive="base">
                                        <p:cTn id="17"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634230-ED4F-C4C4-07AB-45C078E607C9}"/>
              </a:ext>
            </a:extLst>
          </p:cNvPr>
          <p:cNvPicPr>
            <a:picLocks noChangeAspect="1"/>
          </p:cNvPicPr>
          <p:nvPr/>
        </p:nvPicPr>
        <p:blipFill>
          <a:blip r:embed="rId2"/>
          <a:stretch>
            <a:fillRect/>
          </a:stretch>
        </p:blipFill>
        <p:spPr>
          <a:xfrm>
            <a:off x="877961" y="1079537"/>
            <a:ext cx="10638487" cy="5246835"/>
          </a:xfrm>
          <a:prstGeom prst="rect">
            <a:avLst/>
          </a:prstGeom>
        </p:spPr>
      </p:pic>
      <p:sp>
        <p:nvSpPr>
          <p:cNvPr id="5" name="Rectangle: Rounded Corners 4">
            <a:extLst>
              <a:ext uri="{FF2B5EF4-FFF2-40B4-BE49-F238E27FC236}">
                <a16:creationId xmlns:a16="http://schemas.microsoft.com/office/drawing/2014/main" id="{1EA8B27A-7662-FDDA-D13D-465AD960F2E0}"/>
              </a:ext>
            </a:extLst>
          </p:cNvPr>
          <p:cNvSpPr/>
          <p:nvPr/>
        </p:nvSpPr>
        <p:spPr>
          <a:xfrm>
            <a:off x="1490726" y="287674"/>
            <a:ext cx="10045600" cy="733052"/>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en-US" sz="3600" b="1" dirty="0">
                <a:solidFill>
                  <a:prstClr val="black"/>
                </a:solidFill>
                <a:latin typeface="Cambria" panose="02040503050406030204" pitchFamily="18" charset="0"/>
                <a:ea typeface="Cambria" panose="02040503050406030204" pitchFamily="18" charset="0"/>
              </a:rPr>
              <a:t>Chia </a:t>
            </a:r>
            <a:r>
              <a:rPr lang="en-US" sz="3600" b="1" dirty="0" err="1">
                <a:solidFill>
                  <a:prstClr val="black"/>
                </a:solidFill>
                <a:latin typeface="Cambria" panose="02040503050406030204" pitchFamily="18" charset="0"/>
                <a:ea typeface="Cambria" panose="02040503050406030204" pitchFamily="18" charset="0"/>
              </a:rPr>
              <a:t>sẻ</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quy</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định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về</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đảm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bảo</a:t>
            </a:r>
            <a:r>
              <a:rPr lang="en-US" sz="3600" b="1" dirty="0">
                <a:solidFill>
                  <a:prstClr val="black"/>
                </a:solidFill>
                <a:latin typeface="Cambria" panose="02040503050406030204" pitchFamily="18" charset="0"/>
                <a:ea typeface="Cambria" panose="02040503050406030204" pitchFamily="18" charset="0"/>
              </a:rPr>
              <a:t> an </a:t>
            </a:r>
            <a:r>
              <a:rPr lang="en-US" sz="3600" b="1" dirty="0" err="1">
                <a:solidFill>
                  <a:prstClr val="black"/>
                </a:solidFill>
                <a:latin typeface="Cambria" panose="02040503050406030204" pitchFamily="18" charset="0"/>
                <a:ea typeface="Cambria" panose="02040503050406030204" pitchFamily="18" charset="0"/>
              </a:rPr>
              <a:t>toàn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của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nghề</a:t>
            </a:r>
            <a:r>
              <a:rPr lang="en-US" sz="3600" b="1" dirty="0">
                <a:solidFill>
                  <a:prstClr val="black"/>
                </a:solidFill>
                <a:latin typeface="Cambria" panose="02040503050406030204" pitchFamily="18" charset="0"/>
                <a:ea typeface="Cambria" panose="02040503050406030204" pitchFamily="18" charset="0"/>
              </a:rPr>
              <a:t>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04348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a:extLst>
              <a:ext uri="{FF2B5EF4-FFF2-40B4-BE49-F238E27FC236}">
                <a16:creationId xmlns:a16="http://schemas.microsoft.com/office/drawing/2014/main" id="{04FB5592-FA68-7DAD-3248-6E9C56F3EE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341A552E-24C4-DDB2-3E55-3DB2128D91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4" name="Rectangle: Rounded Corners 3">
            <a:extLst>
              <a:ext uri="{FF2B5EF4-FFF2-40B4-BE49-F238E27FC236}">
                <a16:creationId xmlns:a16="http://schemas.microsoft.com/office/drawing/2014/main" id="{2DFD9E47-AB7A-7275-C5FA-07BA102026AD}"/>
              </a:ext>
            </a:extLst>
          </p:cNvPr>
          <p:cNvSpPr/>
          <p:nvPr/>
        </p:nvSpPr>
        <p:spPr>
          <a:xfrm>
            <a:off x="436880" y="2143761"/>
            <a:ext cx="8503920" cy="408432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Mỗi ngành nghề cần tuân thủ những quy tắc an toàn khác nhau. Một số nghề cần thêm các thiết bị bảo hộ như nhân viên y tế, cứu hỏa, công nhân xây dựng ở công trường, nhân viên môi trường, đô thị,… Khi làm việc, họ càn sử dụng các thiết bị bảo hộ đúng cách, tuân thủ các quy tắc an toàn để tránh rủi ro, ảnh hưởng đến sức khỏe và tính mạng.</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58169492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D95D2E-9FC2-35D9-81AB-08A8D06DDD1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24161"/>
            <a:ext cx="12192000" cy="6858000"/>
          </a:xfrm>
          <a:prstGeom prst="rect">
            <a:avLst/>
          </a:prstGeom>
        </p:spPr>
      </p:pic>
      <p:sp>
        <p:nvSpPr>
          <p:cNvPr id="6" name="Rectangle: Rounded Corners 5">
            <a:extLst>
              <a:ext uri="{FF2B5EF4-FFF2-40B4-BE49-F238E27FC236}">
                <a16:creationId xmlns:a16="http://schemas.microsoft.com/office/drawing/2014/main" id="{BBFDC3D3-5DFD-4E4C-8BC1-B430BD30C246}"/>
              </a:ext>
            </a:extLst>
          </p:cNvPr>
          <p:cNvSpPr/>
          <p:nvPr/>
        </p:nvSpPr>
        <p:spPr>
          <a:xfrm>
            <a:off x="2566874" y="2788312"/>
            <a:ext cx="8915400" cy="2667000"/>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TextBox 11">
            <a:extLst>
              <a:ext uri="{FF2B5EF4-FFF2-40B4-BE49-F238E27FC236}">
                <a16:creationId xmlns:a16="http://schemas.microsoft.com/office/drawing/2014/main" id="{4BBD4236-8161-4FAF-A4E5-29638826175C}"/>
              </a:ext>
            </a:extLst>
          </p:cNvPr>
          <p:cNvSpPr txBox="1"/>
          <p:nvPr/>
        </p:nvSpPr>
        <p:spPr>
          <a:xfrm>
            <a:off x="3741827" y="3124200"/>
            <a:ext cx="7378118" cy="1446550"/>
          </a:xfrm>
          <a:prstGeom prst="rect">
            <a:avLst/>
          </a:prstGeom>
          <a:noFill/>
          <a:ln w="25400">
            <a:noFill/>
          </a:ln>
        </p:spPr>
        <p:txBody>
          <a:bodyPr wrap="square">
            <a:spAutoFit/>
          </a:bodyPr>
          <a:lstStyle/>
          <a:p>
            <a:pPr lvl="0" algn="ctr">
              <a:spcBef>
                <a:spcPts val="1200"/>
              </a:spcBef>
              <a:defRPr/>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Hoạt động</a:t>
            </a:r>
            <a:r>
              <a:rPr lang="en-US"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2: </a:t>
            </a: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400" b="1" dirty="0">
                <a:solidFill>
                  <a:srgbClr val="FF0000"/>
                </a:solidFill>
                <a:latin typeface="Calibri" panose="020F0502020204030204" pitchFamily="34" charset="0"/>
                <a:ea typeface="Calibri" panose="020F0502020204030204" pitchFamily="34" charset="0"/>
                <a:cs typeface="Calibri" panose="020F0502020204030204" pitchFamily="34" charset="0"/>
              </a:rPr>
              <a:t>T</a:t>
            </a: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rưng bày thiết bị bảo hộ lao động của nghề.</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Freeform 6">
            <a:extLst>
              <a:ext uri="{FF2B5EF4-FFF2-40B4-BE49-F238E27FC236}">
                <a16:creationId xmlns:a16="http://schemas.microsoft.com/office/drawing/2014/main" id="{1D933D69-65A1-A0CA-5CD6-CD8235CBA461}"/>
              </a:ext>
            </a:extLst>
          </p:cNvPr>
          <p:cNvSpPr/>
          <p:nvPr/>
        </p:nvSpPr>
        <p:spPr>
          <a:xfrm>
            <a:off x="530028" y="1973724"/>
            <a:ext cx="3436430" cy="4770060"/>
          </a:xfrm>
          <a:custGeom>
            <a:avLst/>
            <a:gdLst/>
            <a:ahLst/>
            <a:cxnLst/>
            <a:rect l="l" t="t" r="r" b="b"/>
            <a:pathLst>
              <a:path w="2964370" h="4114800">
                <a:moveTo>
                  <a:pt x="0" y="0"/>
                </a:moveTo>
                <a:lnTo>
                  <a:pt x="2964370" y="0"/>
                </a:lnTo>
                <a:lnTo>
                  <a:pt x="296437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Tree>
    <p:extLst>
      <p:ext uri="{BB962C8B-B14F-4D97-AF65-F5344CB8AC3E}">
        <p14:creationId xmlns:p14="http://schemas.microsoft.com/office/powerpoint/2010/main" val="11877268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09F8256-7637-C940-830C-84B01D22C7F5}"/>
              </a:ext>
            </a:extLst>
          </p:cNvPr>
          <p:cNvSpPr/>
          <p:nvPr/>
        </p:nvSpPr>
        <p:spPr>
          <a:xfrm>
            <a:off x="1105785" y="1265869"/>
            <a:ext cx="10214817" cy="3922819"/>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prstClr val="black"/>
                </a:solidFill>
                <a:latin typeface="Cambria" panose="02040503050406030204" pitchFamily="18" charset="0"/>
                <a:ea typeface="Cambria" panose="02040503050406030204" pitchFamily="18" charset="0"/>
              </a:rPr>
              <a:t>+ Trưng bày các thiết bị hoặc hình ảnh thiết bị bảo hộ lao động đã sưu tầm được một cách đẹp mắt.</a:t>
            </a:r>
          </a:p>
          <a:p>
            <a:pPr lvl="0" algn="just">
              <a:defRPr/>
            </a:pPr>
            <a:r>
              <a:rPr lang="vi-VN" sz="3600" b="1" dirty="0">
                <a:solidFill>
                  <a:prstClr val="black"/>
                </a:solidFill>
                <a:latin typeface="Cambria" panose="02040503050406030204" pitchFamily="18" charset="0"/>
                <a:ea typeface="Cambria" panose="02040503050406030204" pitchFamily="18" charset="0"/>
              </a:rPr>
              <a:t>+ Viết các lời chú thích dưới mỗi bức ảnh hoặc hiện vật trưng bày.</a:t>
            </a:r>
          </a:p>
          <a:p>
            <a:pPr lvl="0" algn="just">
              <a:defRPr/>
            </a:pPr>
            <a:r>
              <a:rPr lang="vi-VN" sz="3600" b="1" dirty="0">
                <a:solidFill>
                  <a:prstClr val="black"/>
                </a:solidFill>
                <a:latin typeface="Cambria" panose="02040503050406030204" pitchFamily="18" charset="0"/>
                <a:ea typeface="Cambria" panose="02040503050406030204" pitchFamily="18" charset="0"/>
              </a:rPr>
              <a:t>+Giới thiệu góc trưng bày của mình. </a:t>
            </a:r>
          </a:p>
        </p:txBody>
      </p:sp>
    </p:spTree>
    <p:extLst>
      <p:ext uri="{BB962C8B-B14F-4D97-AF65-F5344CB8AC3E}">
        <p14:creationId xmlns:p14="http://schemas.microsoft.com/office/powerpoint/2010/main" val="409219334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FBC93B-0513-2D12-E4A9-106F54F66765}"/>
              </a:ext>
            </a:extLst>
          </p:cNvPr>
          <p:cNvPicPr>
            <a:picLocks noChangeAspect="1"/>
          </p:cNvPicPr>
          <p:nvPr/>
        </p:nvPicPr>
        <p:blipFill>
          <a:blip r:embed="rId2"/>
          <a:stretch>
            <a:fillRect/>
          </a:stretch>
        </p:blipFill>
        <p:spPr>
          <a:xfrm>
            <a:off x="2400964" y="580582"/>
            <a:ext cx="7437530" cy="5671362"/>
          </a:xfrm>
          <a:prstGeom prst="rect">
            <a:avLst/>
          </a:prstGeom>
        </p:spPr>
      </p:pic>
    </p:spTree>
    <p:extLst>
      <p:ext uri="{BB962C8B-B14F-4D97-AF65-F5344CB8AC3E}">
        <p14:creationId xmlns:p14="http://schemas.microsoft.com/office/powerpoint/2010/main" val="318002619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a:extLst>
              <a:ext uri="{FF2B5EF4-FFF2-40B4-BE49-F238E27FC236}">
                <a16:creationId xmlns:a16="http://schemas.microsoft.com/office/drawing/2014/main" id="{04FB5592-FA68-7DAD-3248-6E9C56F3EE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341A552E-24C4-DDB2-3E55-3DB2128D91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4" name="Rectangle: Rounded Corners 3">
            <a:extLst>
              <a:ext uri="{FF2B5EF4-FFF2-40B4-BE49-F238E27FC236}">
                <a16:creationId xmlns:a16="http://schemas.microsoft.com/office/drawing/2014/main" id="{2DFD9E47-AB7A-7275-C5FA-07BA102026AD}"/>
              </a:ext>
            </a:extLst>
          </p:cNvPr>
          <p:cNvSpPr/>
          <p:nvPr/>
        </p:nvSpPr>
        <p:spPr>
          <a:xfrm>
            <a:off x="436880" y="2143761"/>
            <a:ext cx="8503920" cy="408432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Hôm nay chúng ta đã khám phá được nhiều thiết bị bảo hộ lao động đảm bảo an toàn cho nhiều công việc khác nhau. Chúng ta cũng biết được cách người lao động sử dụng thiết bị đó như thế nào. Các thiết bị bảo hộ lao động tránh được các rủi ro. Tất cả những người làm nghề đều phải tuân thủ việc sử dụng thiết bị bảo hộ lao động cũng như thực hành các quy tắc an toàn trong lao động.</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1743314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letters on a black background&#10;&#10;Description automatically generated">
            <a:extLst>
              <a:ext uri="{FF2B5EF4-FFF2-40B4-BE49-F238E27FC236}">
                <a16:creationId xmlns:a16="http://schemas.microsoft.com/office/drawing/2014/main" id="{32CFC387-5D7B-AE0F-1CA2-D3EAEB8D05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1731" y="246764"/>
            <a:ext cx="9753600" cy="3238500"/>
          </a:xfrm>
          <a:prstGeom prst="rect">
            <a:avLst/>
          </a:prstGeom>
        </p:spPr>
      </p:pic>
    </p:spTree>
    <p:extLst>
      <p:ext uri="{BB962C8B-B14F-4D97-AF65-F5344CB8AC3E}">
        <p14:creationId xmlns:p14="http://schemas.microsoft.com/office/powerpoint/2010/main" val="3980446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 rectangle&#10;&#10;Description automatically generated">
            <a:extLst>
              <a:ext uri="{FF2B5EF4-FFF2-40B4-BE49-F238E27FC236}">
                <a16:creationId xmlns:a16="http://schemas.microsoft.com/office/drawing/2014/main" id="{0C9C61A7-CBBB-D0B5-1824-B5F36638CC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70" y="449226"/>
            <a:ext cx="8472735" cy="5598042"/>
          </a:xfrm>
          <a:prstGeom prst="rect">
            <a:avLst/>
          </a:prstGeom>
        </p:spPr>
      </p:pic>
      <p:pic>
        <p:nvPicPr>
          <p:cNvPr id="3" name="Picture 2">
            <a:extLst>
              <a:ext uri="{FF2B5EF4-FFF2-40B4-BE49-F238E27FC236}">
                <a16:creationId xmlns:a16="http://schemas.microsoft.com/office/drawing/2014/main" id="{6D334C17-1158-27E2-C299-1A2ADB6281F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209" b="93045" l="9994" r="89942">
                        <a14:foregroundMark x1="64230" y1="36029" x2="64230" y2="36029"/>
                        <a14:foregroundMark x1="44922" y1="8209" x2="55821" y2="10514"/>
                        <a14:foregroundMark x1="57633" y1="93045" x2="57859" y2="90780"/>
                      </a14:backgroundRemoval>
                    </a14:imgEffect>
                  </a14:imgLayer>
                </a14:imgProps>
              </a:ext>
              <a:ext uri="{28A0092B-C50C-407E-A947-70E740481C1C}">
                <a14:useLocalDpi xmlns:a14="http://schemas.microsoft.com/office/drawing/2010/main" val="0"/>
              </a:ext>
            </a:extLst>
          </a:blip>
          <a:stretch>
            <a:fillRect/>
          </a:stretch>
        </p:blipFill>
        <p:spPr>
          <a:xfrm>
            <a:off x="6579519" y="1788332"/>
            <a:ext cx="6707926" cy="5366083"/>
          </a:xfrm>
          <a:prstGeom prst="rect">
            <a:avLst/>
          </a:prstGeom>
        </p:spPr>
      </p:pic>
      <p:sp>
        <p:nvSpPr>
          <p:cNvPr id="4" name="TextBox 3">
            <a:extLst>
              <a:ext uri="{FF2B5EF4-FFF2-40B4-BE49-F238E27FC236}">
                <a16:creationId xmlns:a16="http://schemas.microsoft.com/office/drawing/2014/main" id="{0F42AFB8-03F6-8E54-AFDB-DF5C428509CC}"/>
              </a:ext>
            </a:extLst>
          </p:cNvPr>
          <p:cNvSpPr txBox="1"/>
          <p:nvPr/>
        </p:nvSpPr>
        <p:spPr>
          <a:xfrm rot="21442185">
            <a:off x="1210041" y="1939746"/>
            <a:ext cx="6659125" cy="2554545"/>
          </a:xfrm>
          <a:prstGeom prst="rect">
            <a:avLst/>
          </a:prstGeom>
          <a:noFill/>
        </p:spPr>
        <p:txBody>
          <a:bodyPr wrap="square" rtlCol="0">
            <a:spAutoFit/>
          </a:bodyPr>
          <a:lstStyle/>
          <a:p>
            <a:pPr algn="ctr"/>
            <a:r>
              <a:rPr lang="en-US" sz="4000" b="1" dirty="0">
                <a:solidFill>
                  <a:schemeClr val="bg1"/>
                </a:solidFill>
              </a:rPr>
              <a:t>H</a:t>
            </a:r>
            <a:r>
              <a:rPr lang="vi-VN" sz="4000" b="1" dirty="0">
                <a:solidFill>
                  <a:schemeClr val="bg1"/>
                </a:solidFill>
              </a:rPr>
              <a:t>ãy cùng bạn bè, người thân đi trải nghiệm thực tế nghề mình mơ ước, gặp gỡ chuyên gia trong nghề.</a:t>
            </a:r>
            <a:endParaRPr lang="en-US" sz="4000" b="1" dirty="0">
              <a:solidFill>
                <a:schemeClr val="bg1"/>
              </a:solidFill>
            </a:endParaRPr>
          </a:p>
        </p:txBody>
      </p:sp>
    </p:spTree>
    <p:extLst>
      <p:ext uri="{BB962C8B-B14F-4D97-AF65-F5344CB8AC3E}">
        <p14:creationId xmlns:p14="http://schemas.microsoft.com/office/powerpoint/2010/main" val="349523874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743" y="3961988"/>
            <a:ext cx="2264238" cy="2775264"/>
          </a:xfrm>
          <a:prstGeom prst="rect">
            <a:avLst/>
          </a:prstGeom>
        </p:spPr>
      </p:pic>
      <p:pic>
        <p:nvPicPr>
          <p:cNvPr id="26" name="图片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69943" y="895428"/>
            <a:ext cx="1303954" cy="1259753"/>
          </a:xfrm>
          <a:prstGeom prst="rect">
            <a:avLst/>
          </a:prstGeom>
        </p:spPr>
      </p:pic>
      <p:pic>
        <p:nvPicPr>
          <p:cNvPr id="28" name="图片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2" name="图片 3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66339" y="349233"/>
            <a:ext cx="2155720" cy="628650"/>
          </a:xfrm>
          <a:prstGeom prst="rect">
            <a:avLst/>
          </a:prstGeom>
        </p:spPr>
      </p:pic>
      <p:pic>
        <p:nvPicPr>
          <p:cNvPr id="34" name="图片 3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3139" y="1228642"/>
            <a:ext cx="1636497" cy="1975083"/>
          </a:xfrm>
          <a:prstGeom prst="rect">
            <a:avLst/>
          </a:prstGeom>
        </p:spPr>
      </p:pic>
      <p:pic>
        <p:nvPicPr>
          <p:cNvPr id="22" name="图片 2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557909" y="2998841"/>
            <a:ext cx="1704722" cy="1219200"/>
          </a:xfrm>
          <a:prstGeom prst="rect">
            <a:avLst/>
          </a:prstGeom>
        </p:spPr>
      </p:pic>
      <p:pic>
        <p:nvPicPr>
          <p:cNvPr id="44" name="图片 4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pic>
        <p:nvPicPr>
          <p:cNvPr id="49" name="图片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55" name="图片 5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531565">
            <a:off x="2032442" y="2988045"/>
            <a:ext cx="744732" cy="719487"/>
          </a:xfrm>
          <a:prstGeom prst="rect">
            <a:avLst/>
          </a:prstGeom>
        </p:spPr>
      </p:pic>
      <p:pic>
        <p:nvPicPr>
          <p:cNvPr id="2" name="Picture 1"/>
          <p:cNvPicPr>
            <a:picLocks noChangeAspect="1"/>
          </p:cNvPicPr>
          <p:nvPr/>
        </p:nvPicPr>
        <p:blipFill>
          <a:blip r:embed="rId19"/>
          <a:stretch>
            <a:fillRect/>
          </a:stretch>
        </p:blipFill>
        <p:spPr>
          <a:xfrm>
            <a:off x="2470358" y="1347225"/>
            <a:ext cx="7248772" cy="26458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21424213">
            <a:off x="4031338" y="301061"/>
            <a:ext cx="6291460" cy="4754837"/>
          </a:xfrm>
          <a:prstGeom prst="rect">
            <a:avLst/>
          </a:prstGeom>
        </p:spPr>
      </p:pic>
      <p:pic>
        <p:nvPicPr>
          <p:cNvPr id="5" name="图片 7">
            <a:extLst>
              <a:ext uri="{FF2B5EF4-FFF2-40B4-BE49-F238E27FC236}">
                <a16:creationId xmlns:a16="http://schemas.microsoft.com/office/drawing/2014/main" id="{964B4E5D-BFBB-AC0A-EF3B-C5AEFE0D2D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446886" y="828674"/>
            <a:ext cx="2811919" cy="6587309"/>
          </a:xfrm>
          <a:prstGeom prst="rect">
            <a:avLst/>
          </a:prstGeom>
        </p:spPr>
      </p:pic>
      <p:pic>
        <p:nvPicPr>
          <p:cNvPr id="6" name="Picture 5">
            <a:extLst>
              <a:ext uri="{FF2B5EF4-FFF2-40B4-BE49-F238E27FC236}">
                <a16:creationId xmlns:a16="http://schemas.microsoft.com/office/drawing/2014/main" id="{C2581A41-446C-06CA-2330-FDF8CB50F5AD}"/>
              </a:ext>
            </a:extLst>
          </p:cNvPr>
          <p:cNvPicPr>
            <a:picLocks noChangeAspect="1"/>
          </p:cNvPicPr>
          <p:nvPr/>
        </p:nvPicPr>
        <p:blipFill>
          <a:blip r:embed="rId4"/>
          <a:stretch>
            <a:fillRect/>
          </a:stretch>
        </p:blipFill>
        <p:spPr>
          <a:xfrm>
            <a:off x="5066721" y="1320781"/>
            <a:ext cx="4554107" cy="3359187"/>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210891-B700-E6B7-7A97-9608B12D246C}"/>
              </a:ext>
            </a:extLst>
          </p:cNvPr>
          <p:cNvPicPr>
            <a:picLocks noChangeAspect="1"/>
          </p:cNvPicPr>
          <p:nvPr/>
        </p:nvPicPr>
        <p:blipFill>
          <a:blip r:embed="rId2"/>
          <a:stretch>
            <a:fillRect/>
          </a:stretch>
        </p:blipFill>
        <p:spPr>
          <a:xfrm>
            <a:off x="3489206" y="726195"/>
            <a:ext cx="5689945" cy="1254599"/>
          </a:xfrm>
          <a:prstGeom prst="rect">
            <a:avLst/>
          </a:prstGeom>
        </p:spPr>
      </p:pic>
      <p:pic>
        <p:nvPicPr>
          <p:cNvPr id="3" name="Picture 2">
            <a:extLst>
              <a:ext uri="{FF2B5EF4-FFF2-40B4-BE49-F238E27FC236}">
                <a16:creationId xmlns:a16="http://schemas.microsoft.com/office/drawing/2014/main" id="{16130363-D28E-59A6-0586-A7615D15D6BB}"/>
              </a:ext>
            </a:extLst>
          </p:cNvPr>
          <p:cNvPicPr>
            <a:picLocks noChangeAspect="1"/>
          </p:cNvPicPr>
          <p:nvPr/>
        </p:nvPicPr>
        <p:blipFill>
          <a:blip r:embed="rId3"/>
          <a:stretch>
            <a:fillRect/>
          </a:stretch>
        </p:blipFill>
        <p:spPr>
          <a:xfrm>
            <a:off x="1973750" y="3849523"/>
            <a:ext cx="7797460" cy="2328874"/>
          </a:xfrm>
          <a:prstGeom prst="rect">
            <a:avLst/>
          </a:prstGeom>
        </p:spPr>
      </p:pic>
      <p:sp>
        <p:nvSpPr>
          <p:cNvPr id="4" name="TextBox 3"/>
          <p:cNvSpPr txBox="1"/>
          <p:nvPr/>
        </p:nvSpPr>
        <p:spPr>
          <a:xfrm>
            <a:off x="3149600" y="2438400"/>
            <a:ext cx="5486400" cy="584775"/>
          </a:xfrm>
          <a:prstGeom prst="rect">
            <a:avLst/>
          </a:prstGeom>
          <a:noFill/>
        </p:spPr>
        <p:txBody>
          <a:bodyPr wrap="square" rtlCol="0">
            <a:spAutoFit/>
          </a:bodyPr>
          <a:lstStyle/>
          <a:p>
            <a:r>
              <a:rPr lang="en-US" sz="3200" i="1" dirty="0" err="1" smtClean="0"/>
              <a:t>Hoạt</a:t>
            </a:r>
            <a:r>
              <a:rPr lang="en-US" sz="3200" i="1" dirty="0" smtClean="0"/>
              <a:t> </a:t>
            </a:r>
            <a:r>
              <a:rPr lang="en-US" sz="3200" i="1" dirty="0" err="1" smtClean="0"/>
              <a:t>động</a:t>
            </a:r>
            <a:r>
              <a:rPr lang="en-US" sz="3200" i="1" dirty="0" smtClean="0"/>
              <a:t> </a:t>
            </a:r>
            <a:r>
              <a:rPr lang="en-US" sz="3200" i="1" dirty="0" err="1" smtClean="0"/>
              <a:t>giáo</a:t>
            </a:r>
            <a:r>
              <a:rPr lang="en-US" sz="3200" i="1" dirty="0" smtClean="0"/>
              <a:t> </a:t>
            </a:r>
            <a:r>
              <a:rPr lang="en-US" sz="3200" i="1" dirty="0" err="1" smtClean="0"/>
              <a:t>dục</a:t>
            </a:r>
            <a:r>
              <a:rPr lang="en-US" sz="3200" i="1" dirty="0" smtClean="0"/>
              <a:t> </a:t>
            </a:r>
            <a:r>
              <a:rPr lang="en-US" sz="3200" i="1" dirty="0" err="1" smtClean="0"/>
              <a:t>theo</a:t>
            </a:r>
            <a:r>
              <a:rPr lang="en-US" sz="3200" i="1" dirty="0" smtClean="0"/>
              <a:t> </a:t>
            </a:r>
            <a:r>
              <a:rPr lang="en-US" sz="3200" i="1" dirty="0" err="1" smtClean="0"/>
              <a:t>chủ</a:t>
            </a:r>
            <a:r>
              <a:rPr lang="en-US" sz="3200" i="1" dirty="0" smtClean="0"/>
              <a:t> </a:t>
            </a:r>
            <a:r>
              <a:rPr lang="en-US" sz="3200" i="1" dirty="0" err="1" smtClean="0"/>
              <a:t>đề</a:t>
            </a:r>
            <a:endParaRPr lang="en-US" sz="3200" i="1" dirty="0"/>
          </a:p>
        </p:txBody>
      </p:sp>
    </p:spTree>
    <p:extLst>
      <p:ext uri="{BB962C8B-B14F-4D97-AF65-F5344CB8AC3E}">
        <p14:creationId xmlns:p14="http://schemas.microsoft.com/office/powerpoint/2010/main" val="88541510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pic>
        <p:nvPicPr>
          <p:cNvPr id="11" name="图片 41">
            <a:extLst>
              <a:ext uri="{FF2B5EF4-FFF2-40B4-BE49-F238E27FC236}">
                <a16:creationId xmlns:a16="http://schemas.microsoft.com/office/drawing/2014/main" id="{BED7DEC7-F0ED-4E64-81EB-D7D79EEC10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1260" y="5217882"/>
            <a:ext cx="1821302" cy="853015"/>
          </a:xfrm>
          <a:prstGeom prst="rect">
            <a:avLst/>
          </a:prstGeom>
        </p:spPr>
      </p:pic>
      <p:pic>
        <p:nvPicPr>
          <p:cNvPr id="13" name="图片 7">
            <a:extLst>
              <a:ext uri="{FF2B5EF4-FFF2-40B4-BE49-F238E27FC236}">
                <a16:creationId xmlns:a16="http://schemas.microsoft.com/office/drawing/2014/main" id="{06FAC09C-1FBA-473C-8C56-9A78349F20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5" name="图片 11">
            <a:extLst>
              <a:ext uri="{FF2B5EF4-FFF2-40B4-BE49-F238E27FC236}">
                <a16:creationId xmlns:a16="http://schemas.microsoft.com/office/drawing/2014/main" id="{865431EF-77B7-4B3D-B26D-1AC45FFB43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8" name="图片 19">
            <a:extLst>
              <a:ext uri="{FF2B5EF4-FFF2-40B4-BE49-F238E27FC236}">
                <a16:creationId xmlns:a16="http://schemas.microsoft.com/office/drawing/2014/main" id="{E4144CEE-360F-4ABC-AC32-7F47EA8C6B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161" y="5345198"/>
            <a:ext cx="1755083" cy="684080"/>
          </a:xfrm>
          <a:prstGeom prst="rect">
            <a:avLst/>
          </a:prstGeom>
        </p:spPr>
      </p:pic>
      <p:pic>
        <p:nvPicPr>
          <p:cNvPr id="19" name="图片 17">
            <a:extLst>
              <a:ext uri="{FF2B5EF4-FFF2-40B4-BE49-F238E27FC236}">
                <a16:creationId xmlns:a16="http://schemas.microsoft.com/office/drawing/2014/main" id="{B4C4D79C-61E6-4F21-9878-4B1C02CB72E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21090" y="5937159"/>
            <a:ext cx="662531" cy="380141"/>
          </a:xfrm>
          <a:prstGeom prst="rect">
            <a:avLst/>
          </a:prstGeom>
        </p:spPr>
      </p:pic>
      <p:pic>
        <p:nvPicPr>
          <p:cNvPr id="21" name="图片 31">
            <a:extLst>
              <a:ext uri="{FF2B5EF4-FFF2-40B4-BE49-F238E27FC236}">
                <a16:creationId xmlns:a16="http://schemas.microsoft.com/office/drawing/2014/main" id="{6816488C-CEB8-4F0B-965A-5D21911A1C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8887" y="583715"/>
            <a:ext cx="1352715" cy="394478"/>
          </a:xfrm>
          <a:prstGeom prst="rect">
            <a:avLst/>
          </a:prstGeom>
        </p:spPr>
      </p:pic>
      <p:pic>
        <p:nvPicPr>
          <p:cNvPr id="22" name="图片 43">
            <a:extLst>
              <a:ext uri="{FF2B5EF4-FFF2-40B4-BE49-F238E27FC236}">
                <a16:creationId xmlns:a16="http://schemas.microsoft.com/office/drawing/2014/main" id="{8CAAE16C-C44F-4F6F-8C97-37AF805D2C1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pic>
        <p:nvPicPr>
          <p:cNvPr id="23" name="图片 48">
            <a:extLst>
              <a:ext uri="{FF2B5EF4-FFF2-40B4-BE49-F238E27FC236}">
                <a16:creationId xmlns:a16="http://schemas.microsoft.com/office/drawing/2014/main" id="{DE8DA222-5E12-4F91-B546-C332771092E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25" name="Picture 2" descr="Premium Vector | Kids in different job set">
            <a:extLst>
              <a:ext uri="{FF2B5EF4-FFF2-40B4-BE49-F238E27FC236}">
                <a16:creationId xmlns:a16="http://schemas.microsoft.com/office/drawing/2014/main" id="{73DFC49B-ED89-408C-A8B7-2D3EE7272EB7}"/>
              </a:ext>
            </a:extLst>
          </p:cNvPr>
          <p:cNvPicPr>
            <a:picLocks noChangeAspect="1" noChangeArrowheads="1"/>
          </p:cNvPicPr>
          <p:nvPr/>
        </p:nvPicPr>
        <p:blipFill rotWithShape="1">
          <a:blip r:embed="rId11">
            <a:clrChange>
              <a:clrFrom>
                <a:srgbClr val="8D99A9"/>
              </a:clrFrom>
              <a:clrTo>
                <a:srgbClr val="8D99A9">
                  <a:alpha val="0"/>
                </a:srgbClr>
              </a:clrTo>
            </a:clrChange>
            <a:extLst>
              <a:ext uri="{28A0092B-C50C-407E-A947-70E740481C1C}">
                <a14:useLocalDpi xmlns:a14="http://schemas.microsoft.com/office/drawing/2010/main" val="0"/>
              </a:ext>
            </a:extLst>
          </a:blip>
          <a:srcRect l="38791" r="46705" b="66285"/>
          <a:stretch/>
        </p:blipFill>
        <p:spPr bwMode="auto">
          <a:xfrm>
            <a:off x="7696731" y="4710397"/>
            <a:ext cx="864835" cy="173091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782F377C-6712-463C-9368-BDB5774A7EED}"/>
              </a:ext>
            </a:extLst>
          </p:cNvPr>
          <p:cNvPicPr>
            <a:picLocks noChangeAspect="1"/>
          </p:cNvPicPr>
          <p:nvPr/>
        </p:nvPicPr>
        <p:blipFill rotWithShape="1">
          <a:blip r:embed="rId12">
            <a:clrChange>
              <a:clrFrom>
                <a:srgbClr val="8C99A9"/>
              </a:clrFrom>
              <a:clrTo>
                <a:srgbClr val="8C99A9">
                  <a:alpha val="0"/>
                </a:srgbClr>
              </a:clrTo>
            </a:clrChange>
            <a:extLst>
              <a:ext uri="{BEBA8EAE-BF5A-486C-A8C5-ECC9F3942E4B}">
                <a14:imgProps xmlns:a14="http://schemas.microsoft.com/office/drawing/2010/main">
                  <a14:imgLayer r:embed="rId13">
                    <a14:imgEffect>
                      <a14:backgroundRemoval t="37477" b="69388" l="2716" r="96166">
                        <a14:foregroundMark x1="65495" y1="40074" x2="65495" y2="41929"/>
                        <a14:foregroundMark x1="69010" y1="55288" x2="68211" y2="61224"/>
                        <a14:foregroundMark x1="64537" y1="66234" x2="66613" y2="66234"/>
                        <a14:foregroundMark x1="10543" y1="42486" x2="10703" y2="58813"/>
                        <a14:foregroundMark x1="14058" y1="57143" x2="15655" y2="56215"/>
                        <a14:foregroundMark x1="16294" y1="54731" x2="16454" y2="50835"/>
                        <a14:foregroundMark x1="16613" y1="49722" x2="16613" y2="48794"/>
                        <a14:foregroundMark x1="17252" y1="49536" x2="17732" y2="48794"/>
                        <a14:foregroundMark x1="7827" y1="58442" x2="7987" y2="56215"/>
                        <a14:foregroundMark x1="9425" y1="65677" x2="10863" y2="65677"/>
                        <a14:foregroundMark x1="13898" y1="61596" x2="15335" y2="60482"/>
                        <a14:foregroundMark x1="80192" y1="57699" x2="82748" y2="53247"/>
                        <a14:foregroundMark x1="89297" y1="49351" x2="92492" y2="49907"/>
                        <a14:foregroundMark x1="10064" y1="51020" x2="12141" y2="52134"/>
                        <a14:foregroundMark x1="11821" y1="51577" x2="13738" y2="50464"/>
                        <a14:foregroundMark x1="7348" y1="46939" x2="7348" y2="48794"/>
                        <a14:foregroundMark x1="15495" y1="46753" x2="15655" y2="48794"/>
                        <a14:foregroundMark x1="71406" y1="56401" x2="72684" y2="61781"/>
                        <a14:backgroundMark x1="14377" y1="52319" x2="15176" y2="51577"/>
                        <a14:backgroundMark x1="14217" y1="55659" x2="14377" y2="56401"/>
                        <a14:backgroundMark x1="88339" y1="52319" x2="88179" y2="51206"/>
                      </a14:backgroundRemoval>
                    </a14:imgEffect>
                  </a14:imgLayer>
                </a14:imgProps>
              </a:ext>
            </a:extLst>
          </a:blip>
          <a:srcRect t="36161" r="80770" b="31106"/>
          <a:stretch/>
        </p:blipFill>
        <p:spPr>
          <a:xfrm>
            <a:off x="4903257" y="4872354"/>
            <a:ext cx="1192743" cy="1748143"/>
          </a:xfrm>
          <a:prstGeom prst="rect">
            <a:avLst/>
          </a:prstGeom>
        </p:spPr>
      </p:pic>
      <p:pic>
        <p:nvPicPr>
          <p:cNvPr id="28" name="Picture 27">
            <a:extLst>
              <a:ext uri="{FF2B5EF4-FFF2-40B4-BE49-F238E27FC236}">
                <a16:creationId xmlns:a16="http://schemas.microsoft.com/office/drawing/2014/main" id="{E9F3C83E-B5E2-4217-B5F8-A8EF3A1A15AD}"/>
              </a:ext>
            </a:extLst>
          </p:cNvPr>
          <p:cNvPicPr>
            <a:picLocks noChangeAspect="1"/>
          </p:cNvPicPr>
          <p:nvPr/>
        </p:nvPicPr>
        <p:blipFill rotWithShape="1">
          <a:blip r:embed="rId12">
            <a:clrChange>
              <a:clrFrom>
                <a:srgbClr val="8C99A9"/>
              </a:clrFrom>
              <a:clrTo>
                <a:srgbClr val="8C99A9">
                  <a:alpha val="0"/>
                </a:srgbClr>
              </a:clrTo>
            </a:clrChange>
            <a:extLst>
              <a:ext uri="{BEBA8EAE-BF5A-486C-A8C5-ECC9F3942E4B}">
                <a14:imgProps xmlns:a14="http://schemas.microsoft.com/office/drawing/2010/main">
                  <a14:imgLayer r:embed="rId13">
                    <a14:imgEffect>
                      <a14:backgroundRemoval t="37477" b="69388" l="2716" r="96166">
                        <a14:foregroundMark x1="65495" y1="40074" x2="65495" y2="41929"/>
                        <a14:foregroundMark x1="69010" y1="55288" x2="68211" y2="61224"/>
                        <a14:foregroundMark x1="64537" y1="66234" x2="66613" y2="66234"/>
                        <a14:foregroundMark x1="10543" y1="42486" x2="10703" y2="58813"/>
                        <a14:foregroundMark x1="14058" y1="57143" x2="15655" y2="56215"/>
                        <a14:foregroundMark x1="16294" y1="54731" x2="16454" y2="50835"/>
                        <a14:foregroundMark x1="16613" y1="49722" x2="16613" y2="48794"/>
                        <a14:foregroundMark x1="17252" y1="49536" x2="17732" y2="48794"/>
                        <a14:foregroundMark x1="7827" y1="58442" x2="7987" y2="56215"/>
                        <a14:foregroundMark x1="9425" y1="65677" x2="10863" y2="65677"/>
                        <a14:foregroundMark x1="13898" y1="61596" x2="15335" y2="60482"/>
                        <a14:foregroundMark x1="80192" y1="57699" x2="82748" y2="53247"/>
                        <a14:foregroundMark x1="89297" y1="49351" x2="92492" y2="49907"/>
                        <a14:foregroundMark x1="10064" y1="51020" x2="12141" y2="52134"/>
                        <a14:foregroundMark x1="11821" y1="51577" x2="13738" y2="50464"/>
                        <a14:foregroundMark x1="7348" y1="46939" x2="7348" y2="48794"/>
                        <a14:foregroundMark x1="15495" y1="46753" x2="15655" y2="48794"/>
                        <a14:foregroundMark x1="71406" y1="56401" x2="72684" y2="61781"/>
                        <a14:backgroundMark x1="14377" y1="52319" x2="15176" y2="51577"/>
                        <a14:backgroundMark x1="14217" y1="55659" x2="14377" y2="56401"/>
                        <a14:backgroundMark x1="88339" y1="52319" x2="88179" y2="51206"/>
                      </a14:backgroundRemoval>
                    </a14:imgEffect>
                  </a14:imgLayer>
                </a14:imgProps>
              </a:ext>
            </a:extLst>
          </a:blip>
          <a:srcRect l="57223" t="35899" r="23547" b="31368"/>
          <a:stretch/>
        </p:blipFill>
        <p:spPr>
          <a:xfrm>
            <a:off x="2225082" y="4843126"/>
            <a:ext cx="1151861" cy="1688224"/>
          </a:xfrm>
          <a:prstGeom prst="rect">
            <a:avLst/>
          </a:prstGeom>
        </p:spPr>
      </p:pic>
      <p:pic>
        <p:nvPicPr>
          <p:cNvPr id="29" name="Picture 2" descr="Premium Vector | Kids in different job set">
            <a:extLst>
              <a:ext uri="{FF2B5EF4-FFF2-40B4-BE49-F238E27FC236}">
                <a16:creationId xmlns:a16="http://schemas.microsoft.com/office/drawing/2014/main" id="{833C0E04-1672-4C13-8D73-FC9BFF564BA8}"/>
              </a:ext>
            </a:extLst>
          </p:cNvPr>
          <p:cNvPicPr>
            <a:picLocks noChangeAspect="1" noChangeArrowheads="1"/>
          </p:cNvPicPr>
          <p:nvPr/>
        </p:nvPicPr>
        <p:blipFill rotWithShape="1">
          <a:blip r:embed="rId11">
            <a:clrChange>
              <a:clrFrom>
                <a:srgbClr val="8D99A9"/>
              </a:clrFrom>
              <a:clrTo>
                <a:srgbClr val="8D99A9">
                  <a:alpha val="0"/>
                </a:srgbClr>
              </a:clrTo>
            </a:clrChange>
            <a:extLst>
              <a:ext uri="{28A0092B-C50C-407E-A947-70E740481C1C}">
                <a14:useLocalDpi xmlns:a14="http://schemas.microsoft.com/office/drawing/2010/main" val="0"/>
              </a:ext>
            </a:extLst>
          </a:blip>
          <a:srcRect l="19508" r="58553" b="66285"/>
          <a:stretch/>
        </p:blipFill>
        <p:spPr bwMode="auto">
          <a:xfrm>
            <a:off x="3671275" y="4710397"/>
            <a:ext cx="1308154" cy="173091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Premium Vector | Kids in different job set">
            <a:extLst>
              <a:ext uri="{FF2B5EF4-FFF2-40B4-BE49-F238E27FC236}">
                <a16:creationId xmlns:a16="http://schemas.microsoft.com/office/drawing/2014/main" id="{EC094E03-1D39-4A28-B7A9-84AF52D4B69C}"/>
              </a:ext>
            </a:extLst>
          </p:cNvPr>
          <p:cNvPicPr>
            <a:picLocks noChangeAspect="1" noChangeArrowheads="1"/>
          </p:cNvPicPr>
          <p:nvPr/>
        </p:nvPicPr>
        <p:blipFill rotWithShape="1">
          <a:blip r:embed="rId11">
            <a:clrChange>
              <a:clrFrom>
                <a:srgbClr val="8D99A9"/>
              </a:clrFrom>
              <a:clrTo>
                <a:srgbClr val="8D99A9">
                  <a:alpha val="0"/>
                </a:srgbClr>
              </a:clrTo>
            </a:clrChange>
            <a:extLst>
              <a:ext uri="{28A0092B-C50C-407E-A947-70E740481C1C}">
                <a14:useLocalDpi xmlns:a14="http://schemas.microsoft.com/office/drawing/2010/main" val="0"/>
              </a:ext>
            </a:extLst>
          </a:blip>
          <a:srcRect l="54823" t="1889" r="30673" b="64396"/>
          <a:stretch/>
        </p:blipFill>
        <p:spPr bwMode="auto">
          <a:xfrm>
            <a:off x="8802981" y="4730240"/>
            <a:ext cx="864835" cy="173091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Premium Vector | Kids in different job set">
            <a:extLst>
              <a:ext uri="{FF2B5EF4-FFF2-40B4-BE49-F238E27FC236}">
                <a16:creationId xmlns:a16="http://schemas.microsoft.com/office/drawing/2014/main" id="{35FDE3B9-D005-43FB-A34B-243192A7DDB6}"/>
              </a:ext>
            </a:extLst>
          </p:cNvPr>
          <p:cNvPicPr>
            <a:picLocks noChangeAspect="1" noChangeArrowheads="1"/>
          </p:cNvPicPr>
          <p:nvPr/>
        </p:nvPicPr>
        <p:blipFill rotWithShape="1">
          <a:blip r:embed="rId11">
            <a:clrChange>
              <a:clrFrom>
                <a:srgbClr val="8D99A9"/>
              </a:clrFrom>
              <a:clrTo>
                <a:srgbClr val="8D99A9">
                  <a:alpha val="0"/>
                </a:srgbClr>
              </a:clrTo>
            </a:clrChange>
            <a:extLst>
              <a:ext uri="{28A0092B-C50C-407E-A947-70E740481C1C}">
                <a14:useLocalDpi xmlns:a14="http://schemas.microsoft.com/office/drawing/2010/main" val="0"/>
              </a:ext>
            </a:extLst>
          </a:blip>
          <a:srcRect l="73643" r="2759" b="66285"/>
          <a:stretch/>
        </p:blipFill>
        <p:spPr bwMode="auto">
          <a:xfrm>
            <a:off x="9780777" y="4710396"/>
            <a:ext cx="1407071" cy="173091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Premium Vector | Kids in different job set">
            <a:extLst>
              <a:ext uri="{FF2B5EF4-FFF2-40B4-BE49-F238E27FC236}">
                <a16:creationId xmlns:a16="http://schemas.microsoft.com/office/drawing/2014/main" id="{3231DE3A-B100-4BED-B214-9B7475B8151E}"/>
              </a:ext>
            </a:extLst>
          </p:cNvPr>
          <p:cNvPicPr>
            <a:picLocks noChangeAspect="1" noChangeArrowheads="1"/>
          </p:cNvPicPr>
          <p:nvPr/>
        </p:nvPicPr>
        <p:blipFill rotWithShape="1">
          <a:blip r:embed="rId11">
            <a:clrChange>
              <a:clrFrom>
                <a:srgbClr val="8D99A9"/>
              </a:clrFrom>
              <a:clrTo>
                <a:srgbClr val="8D99A9">
                  <a:alpha val="0"/>
                </a:srgbClr>
              </a:clrTo>
            </a:clrChange>
            <a:extLst>
              <a:ext uri="{28A0092B-C50C-407E-A947-70E740481C1C}">
                <a14:useLocalDpi xmlns:a14="http://schemas.microsoft.com/office/drawing/2010/main" val="0"/>
              </a:ext>
            </a:extLst>
          </a:blip>
          <a:srcRect l="-10" t="1619" r="78071" b="64666"/>
          <a:stretch/>
        </p:blipFill>
        <p:spPr bwMode="auto">
          <a:xfrm>
            <a:off x="6351057" y="4889580"/>
            <a:ext cx="1308154" cy="1730917"/>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3B2E7927-F9C2-4682-9999-91C1A463EB00}"/>
              </a:ext>
            </a:extLst>
          </p:cNvPr>
          <p:cNvSpPr txBox="1"/>
          <p:nvPr/>
        </p:nvSpPr>
        <p:spPr>
          <a:xfrm>
            <a:off x="2968232" y="-24107"/>
            <a:ext cx="62935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
                <a:cs typeface="+mn-cs"/>
              </a:rPr>
              <a:t>Thứ</a:t>
            </a:r>
            <a:r>
              <a:rPr kumimoji="0" lang="en-US" sz="2800" b="0" i="0" u="none" strike="noStrike" kern="1200" cap="none" spc="0" normalizeH="0" baseline="0" noProof="0" dirty="0">
                <a:ln>
                  <a:noFill/>
                </a:ln>
                <a:solidFill>
                  <a:prstClr val="black"/>
                </a:solidFill>
                <a:effectLst/>
                <a:uLnTx/>
                <a:uFillTx/>
                <a:latin typeface="Arial"/>
                <a:cs typeface="+mn-cs"/>
              </a:rPr>
              <a:t> … </a:t>
            </a:r>
            <a:r>
              <a:rPr kumimoji="0" lang="en-US" sz="2800" b="0" i="0" u="none" strike="noStrike" kern="1200" cap="none" spc="0" normalizeH="0" baseline="0" noProof="0" dirty="0" err="1">
                <a:ln>
                  <a:noFill/>
                </a:ln>
                <a:solidFill>
                  <a:prstClr val="black"/>
                </a:solidFill>
                <a:effectLst/>
                <a:uLnTx/>
                <a:uFillTx/>
                <a:latin typeface="Arial"/>
                <a:cs typeface="+mn-cs"/>
              </a:rPr>
              <a:t>ngày</a:t>
            </a:r>
            <a:r>
              <a:rPr kumimoji="0" lang="en-US" sz="2800" b="0" i="0" u="none" strike="noStrike" kern="1200" cap="none" spc="0" normalizeH="0" baseline="0" noProof="0" dirty="0">
                <a:ln>
                  <a:noFill/>
                </a:ln>
                <a:solidFill>
                  <a:prstClr val="black"/>
                </a:solidFill>
                <a:effectLst/>
                <a:uLnTx/>
                <a:uFillTx/>
                <a:latin typeface="Arial"/>
                <a:cs typeface="+mn-cs"/>
              </a:rPr>
              <a:t> … </a:t>
            </a:r>
            <a:r>
              <a:rPr kumimoji="0" lang="en-US" sz="2800" b="0" i="0" u="none" strike="noStrike" kern="1200" cap="none" spc="0" normalizeH="0" baseline="0" noProof="0" dirty="0" err="1">
                <a:ln>
                  <a:noFill/>
                </a:ln>
                <a:solidFill>
                  <a:prstClr val="black"/>
                </a:solidFill>
                <a:effectLst/>
                <a:uLnTx/>
                <a:uFillTx/>
                <a:latin typeface="Arial"/>
                <a:cs typeface="+mn-cs"/>
              </a:rPr>
              <a:t>tháng</a:t>
            </a:r>
            <a:r>
              <a:rPr kumimoji="0" lang="en-US" sz="2800" b="0" i="0" u="none" strike="noStrike" kern="1200" cap="none" spc="0" normalizeH="0" baseline="0" noProof="0" dirty="0">
                <a:ln>
                  <a:noFill/>
                </a:ln>
                <a:solidFill>
                  <a:prstClr val="black"/>
                </a:solidFill>
                <a:effectLst/>
                <a:uLnTx/>
                <a:uFillTx/>
                <a:latin typeface="Arial"/>
                <a:cs typeface="+mn-cs"/>
              </a:rPr>
              <a:t> … </a:t>
            </a:r>
            <a:r>
              <a:rPr kumimoji="0" lang="en-US" sz="2800" b="0" i="0" u="none" strike="noStrike" kern="1200" cap="none" spc="0" normalizeH="0" baseline="0" noProof="0" dirty="0" err="1">
                <a:ln>
                  <a:noFill/>
                </a:ln>
                <a:solidFill>
                  <a:prstClr val="black"/>
                </a:solidFill>
                <a:effectLst/>
                <a:uLnTx/>
                <a:uFillTx/>
                <a:latin typeface="Arial"/>
                <a:cs typeface="+mn-cs"/>
              </a:rPr>
              <a:t>năm</a:t>
            </a:r>
            <a:r>
              <a:rPr kumimoji="0" lang="en-US" sz="2800" b="0" i="0" u="none" strike="noStrike" kern="1200" cap="none" spc="0" normalizeH="0" baseline="0" noProof="0" dirty="0">
                <a:ln>
                  <a:noFill/>
                </a:ln>
                <a:solidFill>
                  <a:prstClr val="black"/>
                </a:solidFill>
                <a:effectLst/>
                <a:uLnTx/>
                <a:uFillTx/>
                <a:latin typeface="Arial"/>
                <a:cs typeface="+mn-cs"/>
              </a:rPr>
              <a:t> …..</a:t>
            </a:r>
          </a:p>
        </p:txBody>
      </p:sp>
      <p:pic>
        <p:nvPicPr>
          <p:cNvPr id="3" name="Picture 2" descr="A green and white logo&#10;&#10;Description automatically generated">
            <a:extLst>
              <a:ext uri="{FF2B5EF4-FFF2-40B4-BE49-F238E27FC236}">
                <a16:creationId xmlns:a16="http://schemas.microsoft.com/office/drawing/2014/main" id="{30C96E08-FE87-FF44-F3B5-6C58A4DD025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2093595" cy="2093595"/>
          </a:xfrm>
          <a:prstGeom prst="rect">
            <a:avLst/>
          </a:prstGeom>
        </p:spPr>
      </p:pic>
      <p:pic>
        <p:nvPicPr>
          <p:cNvPr id="4" name="Picture 3">
            <a:extLst>
              <a:ext uri="{FF2B5EF4-FFF2-40B4-BE49-F238E27FC236}">
                <a16:creationId xmlns:a16="http://schemas.microsoft.com/office/drawing/2014/main" id="{FA210891-B700-E6B7-7A97-9608B12D246C}"/>
              </a:ext>
            </a:extLst>
          </p:cNvPr>
          <p:cNvPicPr>
            <a:picLocks noChangeAspect="1"/>
          </p:cNvPicPr>
          <p:nvPr/>
        </p:nvPicPr>
        <p:blipFill>
          <a:blip r:embed="rId15"/>
          <a:stretch>
            <a:fillRect/>
          </a:stretch>
        </p:blipFill>
        <p:spPr>
          <a:xfrm>
            <a:off x="3489206" y="726195"/>
            <a:ext cx="5689945" cy="1254599"/>
          </a:xfrm>
          <a:prstGeom prst="rect">
            <a:avLst/>
          </a:prstGeom>
        </p:spPr>
      </p:pic>
      <p:pic>
        <p:nvPicPr>
          <p:cNvPr id="8" name="Picture 7">
            <a:extLst>
              <a:ext uri="{FF2B5EF4-FFF2-40B4-BE49-F238E27FC236}">
                <a16:creationId xmlns:a16="http://schemas.microsoft.com/office/drawing/2014/main" id="{16130363-D28E-59A6-0586-A7615D15D6BB}"/>
              </a:ext>
            </a:extLst>
          </p:cNvPr>
          <p:cNvPicPr>
            <a:picLocks noChangeAspect="1"/>
          </p:cNvPicPr>
          <p:nvPr/>
        </p:nvPicPr>
        <p:blipFill>
          <a:blip r:embed="rId16"/>
          <a:stretch>
            <a:fillRect/>
          </a:stretch>
        </p:blipFill>
        <p:spPr>
          <a:xfrm>
            <a:off x="1973750" y="1919123"/>
            <a:ext cx="7797460" cy="2328874"/>
          </a:xfrm>
          <a:prstGeom prst="rect">
            <a:avLst/>
          </a:prstGeom>
        </p:spPr>
      </p:pic>
    </p:spTree>
    <p:extLst>
      <p:ext uri="{BB962C8B-B14F-4D97-AF65-F5344CB8AC3E}">
        <p14:creationId xmlns:p14="http://schemas.microsoft.com/office/powerpoint/2010/main" val="388065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130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2000"/>
                                        <p:tgtEl>
                                          <p:spTgt spid="21"/>
                                        </p:tgtEl>
                                      </p:cBhvr>
                                    </p:animEffect>
                                  </p:childTnLst>
                                </p:cTn>
                              </p:par>
                              <p:par>
                                <p:cTn id="11" presetID="63" presetClass="path" presetSubtype="0" repeatCount="indefinite" autoRev="1" fill="hold" nodeType="withEffect">
                                  <p:stCondLst>
                                    <p:cond delay="1400"/>
                                  </p:stCondLst>
                                  <p:childTnLst>
                                    <p:animMotion origin="layout" path="M -2.08333E-6 2.22222E-6 L 0.09753 2.22222E-6 " pathEditMode="relative" rAng="0" ptsTypes="AA">
                                      <p:cBhvr>
                                        <p:cTn id="12" dur="5000" spd="-100000" fill="hold"/>
                                        <p:tgtEl>
                                          <p:spTgt spid="21"/>
                                        </p:tgtEl>
                                        <p:attrNameLst>
                                          <p:attrName>ppt_x</p:attrName>
                                          <p:attrName>ppt_y</p:attrName>
                                        </p:attrNameLst>
                                      </p:cBhvr>
                                      <p:rCtr x="4870" y="0"/>
                                    </p:animMotion>
                                  </p:childTnLst>
                                </p:cTn>
                              </p:par>
                              <p:par>
                                <p:cTn id="13" presetID="10"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2000"/>
                                        <p:tgtEl>
                                          <p:spTgt spid="23"/>
                                        </p:tgtEl>
                                      </p:cBhvr>
                                    </p:animEffect>
                                  </p:childTnLst>
                                </p:cTn>
                              </p:par>
                              <p:par>
                                <p:cTn id="16" presetID="63" presetClass="path" presetSubtype="0" repeatCount="indefinite" autoRev="1" fill="hold" nodeType="withEffect">
                                  <p:stCondLst>
                                    <p:cond delay="0"/>
                                  </p:stCondLst>
                                  <p:childTnLst>
                                    <p:animMotion origin="layout" path="M -2.91667E-6 -2.96296E-6 L 0.08985 0.00371 " pathEditMode="relative" rAng="0" ptsTypes="AA">
                                      <p:cBhvr>
                                        <p:cTn id="17" dur="5000" fill="hold"/>
                                        <p:tgtEl>
                                          <p:spTgt spid="23"/>
                                        </p:tgtEl>
                                        <p:attrNameLst>
                                          <p:attrName>ppt_x</p:attrName>
                                          <p:attrName>ppt_y</p:attrName>
                                        </p:attrNameLst>
                                      </p:cBhvr>
                                      <p:rCtr x="4492" y="185"/>
                                    </p:animMotion>
                                  </p:childTnLst>
                                </p:cTn>
                              </p:par>
                              <p:par>
                                <p:cTn id="18" presetID="2" presetClass="entr" presetSubtype="8" fill="hold" nodeType="withEffect">
                                  <p:stCondLst>
                                    <p:cond delay="530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1900" fill="hold"/>
                                        <p:tgtEl>
                                          <p:spTgt spid="19"/>
                                        </p:tgtEl>
                                        <p:attrNameLst>
                                          <p:attrName>ppt_x</p:attrName>
                                        </p:attrNameLst>
                                      </p:cBhvr>
                                      <p:tavLst>
                                        <p:tav tm="0">
                                          <p:val>
                                            <p:strVal val="0-#ppt_w/2"/>
                                          </p:val>
                                        </p:tav>
                                        <p:tav tm="100000">
                                          <p:val>
                                            <p:strVal val="#ppt_x"/>
                                          </p:val>
                                        </p:tav>
                                      </p:tavLst>
                                    </p:anim>
                                    <p:anim calcmode="lin" valueType="num">
                                      <p:cBhvr additive="base">
                                        <p:cTn id="21" dur="1900" fill="hold"/>
                                        <p:tgtEl>
                                          <p:spTgt spid="19"/>
                                        </p:tgtEl>
                                        <p:attrNameLst>
                                          <p:attrName>ppt_y</p:attrName>
                                        </p:attrNameLst>
                                      </p:cBhvr>
                                      <p:tavLst>
                                        <p:tav tm="0">
                                          <p:val>
                                            <p:strVal val="#ppt_y"/>
                                          </p:val>
                                        </p:tav>
                                        <p:tav tm="100000">
                                          <p:val>
                                            <p:strVal val="#ppt_y"/>
                                          </p:val>
                                        </p:tav>
                                      </p:tavLst>
                                    </p:anim>
                                  </p:childTnLst>
                                </p:cTn>
                              </p:par>
                              <p:par>
                                <p:cTn id="22" presetID="10" presetClass="entr" presetSubtype="0" fill="hold" nodeType="withEffect">
                                  <p:stCondLst>
                                    <p:cond delay="13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2000"/>
                                        <p:tgtEl>
                                          <p:spTgt spid="15"/>
                                        </p:tgtEl>
                                      </p:cBhvr>
                                    </p:animEffect>
                                  </p:childTnLst>
                                </p:cTn>
                              </p:par>
                              <p:par>
                                <p:cTn id="25" presetID="63" presetClass="path" presetSubtype="0" repeatCount="indefinite" autoRev="1" fill="hold" nodeType="withEffect">
                                  <p:stCondLst>
                                    <p:cond delay="1400"/>
                                  </p:stCondLst>
                                  <p:childTnLst>
                                    <p:animMotion origin="layout" path="M -2.08333E-6 2.22222E-6 L 0.09753 2.22222E-6 " pathEditMode="relative" rAng="0" ptsTypes="AA">
                                      <p:cBhvr>
                                        <p:cTn id="26" dur="5000" spd="-100000" fill="hold"/>
                                        <p:tgtEl>
                                          <p:spTgt spid="15"/>
                                        </p:tgtEl>
                                        <p:attrNameLst>
                                          <p:attrName>ppt_x</p:attrName>
                                          <p:attrName>ppt_y</p:attrName>
                                        </p:attrNameLst>
                                      </p:cBhvr>
                                      <p:rCtr x="4870" y="0"/>
                                    </p:animMotion>
                                  </p:childTnLst>
                                </p:cTn>
                              </p:par>
                              <p:par>
                                <p:cTn id="27" presetID="53" presetClass="entr" presetSubtype="16"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par>
                                <p:cTn id="32" presetID="53" presetClass="entr" presetSubtype="16"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down)">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neon colored word on a black background&#10;&#10;Description automatically generated">
            <a:extLst>
              <a:ext uri="{FF2B5EF4-FFF2-40B4-BE49-F238E27FC236}">
                <a16:creationId xmlns:a16="http://schemas.microsoft.com/office/drawing/2014/main" id="{156C2E01-2579-E8B2-BC01-D4BEA670FF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680" y="464373"/>
            <a:ext cx="9026598" cy="3068413"/>
          </a:xfrm>
          <a:prstGeom prst="rect">
            <a:avLst/>
          </a:prstGeom>
        </p:spPr>
      </p:pic>
    </p:spTree>
    <p:extLst>
      <p:ext uri="{BB962C8B-B14F-4D97-AF65-F5344CB8AC3E}">
        <p14:creationId xmlns:p14="http://schemas.microsoft.com/office/powerpoint/2010/main" val="2719414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D95D2E-9FC2-35D9-81AB-08A8D06DDD1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24161"/>
            <a:ext cx="12192000" cy="6858000"/>
          </a:xfrm>
          <a:prstGeom prst="rect">
            <a:avLst/>
          </a:prstGeom>
        </p:spPr>
      </p:pic>
      <p:sp>
        <p:nvSpPr>
          <p:cNvPr id="6" name="Rectangle: Rounded Corners 5">
            <a:extLst>
              <a:ext uri="{FF2B5EF4-FFF2-40B4-BE49-F238E27FC236}">
                <a16:creationId xmlns:a16="http://schemas.microsoft.com/office/drawing/2014/main" id="{BBFDC3D3-5DFD-4E4C-8BC1-B430BD30C246}"/>
              </a:ext>
            </a:extLst>
          </p:cNvPr>
          <p:cNvSpPr/>
          <p:nvPr/>
        </p:nvSpPr>
        <p:spPr>
          <a:xfrm>
            <a:off x="2566874" y="2788312"/>
            <a:ext cx="8915400" cy="2667000"/>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TextBox 11">
            <a:extLst>
              <a:ext uri="{FF2B5EF4-FFF2-40B4-BE49-F238E27FC236}">
                <a16:creationId xmlns:a16="http://schemas.microsoft.com/office/drawing/2014/main" id="{4BBD4236-8161-4FAF-A4E5-29638826175C}"/>
              </a:ext>
            </a:extLst>
          </p:cNvPr>
          <p:cNvSpPr txBox="1"/>
          <p:nvPr/>
        </p:nvSpPr>
        <p:spPr>
          <a:xfrm>
            <a:off x="3741827" y="3124200"/>
            <a:ext cx="7378118" cy="2123658"/>
          </a:xfrm>
          <a:prstGeom prst="rect">
            <a:avLst/>
          </a:prstGeom>
          <a:noFill/>
          <a:ln w="25400">
            <a:noFill/>
          </a:ln>
        </p:spPr>
        <p:txBody>
          <a:bodyPr wrap="square">
            <a:spAutoFit/>
          </a:bodyPr>
          <a:lstStyle/>
          <a:p>
            <a:pPr lvl="0" algn="ctr">
              <a:spcBef>
                <a:spcPts val="1200"/>
              </a:spcBef>
              <a:defRPr/>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Hoạt động 1: Chia sẻ về những quy định đảm bảo an toàn của nghề em mơ ước</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Freeform 6">
            <a:extLst>
              <a:ext uri="{FF2B5EF4-FFF2-40B4-BE49-F238E27FC236}">
                <a16:creationId xmlns:a16="http://schemas.microsoft.com/office/drawing/2014/main" id="{1D933D69-65A1-A0CA-5CD6-CD8235CBA461}"/>
              </a:ext>
            </a:extLst>
          </p:cNvPr>
          <p:cNvSpPr/>
          <p:nvPr/>
        </p:nvSpPr>
        <p:spPr>
          <a:xfrm>
            <a:off x="530028" y="1973724"/>
            <a:ext cx="3436430" cy="4770060"/>
          </a:xfrm>
          <a:custGeom>
            <a:avLst/>
            <a:gdLst/>
            <a:ahLst/>
            <a:cxnLst/>
            <a:rect l="l" t="t" r="r" b="b"/>
            <a:pathLst>
              <a:path w="2964370" h="4114800">
                <a:moveTo>
                  <a:pt x="0" y="0"/>
                </a:moveTo>
                <a:lnTo>
                  <a:pt x="2964370" y="0"/>
                </a:lnTo>
                <a:lnTo>
                  <a:pt x="296437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Tree>
    <p:extLst>
      <p:ext uri="{BB962C8B-B14F-4D97-AF65-F5344CB8AC3E}">
        <p14:creationId xmlns:p14="http://schemas.microsoft.com/office/powerpoint/2010/main" val="11608223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kids sitting at desks&#10;&#10;Description automatically generated">
            <a:extLst>
              <a:ext uri="{FF2B5EF4-FFF2-40B4-BE49-F238E27FC236}">
                <a16:creationId xmlns:a16="http://schemas.microsoft.com/office/drawing/2014/main" id="{7A59C5DD-D004-63C2-109D-3D59257B47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2647" y="3352800"/>
            <a:ext cx="5150336" cy="3316014"/>
          </a:xfrm>
          <a:prstGeom prst="rect">
            <a:avLst/>
          </a:prstGeom>
        </p:spPr>
      </p:pic>
      <p:sp>
        <p:nvSpPr>
          <p:cNvPr id="4" name="Rectangle: Rounded Corners 3">
            <a:extLst>
              <a:ext uri="{FF2B5EF4-FFF2-40B4-BE49-F238E27FC236}">
                <a16:creationId xmlns:a16="http://schemas.microsoft.com/office/drawing/2014/main" id="{CEB0B3B4-4814-EBAC-2E01-DB7BBEEE1755}"/>
              </a:ext>
            </a:extLst>
          </p:cNvPr>
          <p:cNvSpPr/>
          <p:nvPr/>
        </p:nvSpPr>
        <p:spPr>
          <a:xfrm>
            <a:off x="1162490" y="807343"/>
            <a:ext cx="10430420" cy="2219636"/>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lvl="0" indent="-571500">
              <a:buFontTx/>
              <a:buChar char="-"/>
              <a:defRPr/>
            </a:pPr>
            <a:r>
              <a:rPr lang="vi-VN" sz="2800" b="1" dirty="0">
                <a:solidFill>
                  <a:prstClr val="black"/>
                </a:solidFill>
                <a:latin typeface="Cambria" panose="02040503050406030204" pitchFamily="18" charset="0"/>
                <a:ea typeface="Cambria" panose="02040503050406030204" pitchFamily="18" charset="0"/>
              </a:rPr>
              <a:t>Những rủi ro, nguy hiểm có thể xảy ra với người lao động ?</a:t>
            </a:r>
          </a:p>
          <a:p>
            <a:pPr marL="571500" lvl="0" indent="-571500">
              <a:buFontTx/>
              <a:buChar char="-"/>
              <a:defRPr/>
            </a:pPr>
            <a:r>
              <a:rPr lang="vi-VN" sz="2800" b="1" dirty="0">
                <a:solidFill>
                  <a:prstClr val="black"/>
                </a:solidFill>
                <a:latin typeface="Cambria" panose="02040503050406030204" pitchFamily="18" charset="0"/>
                <a:ea typeface="Cambria" panose="02040503050406030204" pitchFamily="18" charset="0"/>
              </a:rPr>
              <a:t>Nguyên nhân xảy ra điều đó?</a:t>
            </a:r>
          </a:p>
          <a:p>
            <a:pPr marL="571500" lvl="0" indent="-571500">
              <a:buFontTx/>
              <a:buChar char="-"/>
              <a:defRPr/>
            </a:pPr>
            <a:r>
              <a:rPr lang="vi-VN" sz="2800" b="1" dirty="0">
                <a:solidFill>
                  <a:prstClr val="black"/>
                </a:solidFill>
                <a:latin typeface="Cambria" panose="02040503050406030204" pitchFamily="18" charset="0"/>
                <a:ea typeface="Cambria" panose="02040503050406030204" pitchFamily="18" charset="0"/>
              </a:rPr>
              <a:t>Các quy định đảm bảo an toàn của nghề mà người lao động phải tuân thủ?</a:t>
            </a:r>
          </a:p>
          <a:p>
            <a:pPr marL="571500" lvl="0" indent="-571500">
              <a:buFontTx/>
              <a:buChar char="-"/>
              <a:defRPr/>
            </a:pPr>
            <a:r>
              <a:rPr lang="vi-VN" sz="2800" b="1" dirty="0">
                <a:solidFill>
                  <a:prstClr val="black"/>
                </a:solidFill>
                <a:latin typeface="Cambria" panose="02040503050406030204" pitchFamily="18" charset="0"/>
                <a:ea typeface="Cambria" panose="02040503050406030204" pitchFamily="18" charset="0"/>
              </a:rPr>
              <a:t>Trang phục bảo hộ của nghề gồm những gì?</a:t>
            </a:r>
          </a:p>
        </p:txBody>
      </p:sp>
    </p:spTree>
    <p:extLst>
      <p:ext uri="{BB962C8B-B14F-4D97-AF65-F5344CB8AC3E}">
        <p14:creationId xmlns:p14="http://schemas.microsoft.com/office/powerpoint/2010/main" val="117968373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09F8256-7637-C940-830C-84B01D22C7F5}"/>
              </a:ext>
            </a:extLst>
          </p:cNvPr>
          <p:cNvSpPr/>
          <p:nvPr/>
        </p:nvSpPr>
        <p:spPr>
          <a:xfrm>
            <a:off x="480632" y="946893"/>
            <a:ext cx="10786808" cy="1325563"/>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en-US" sz="3600" b="1" dirty="0" err="1">
                <a:solidFill>
                  <a:prstClr val="black"/>
                </a:solidFill>
                <a:latin typeface="Cambria" panose="02040503050406030204" pitchFamily="18" charset="0"/>
                <a:ea typeface="Cambria" panose="02040503050406030204" pitchFamily="18" charset="0"/>
              </a:rPr>
              <a:t>Ví</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dụ</a:t>
            </a:r>
            <a:r>
              <a:rPr lang="en-US" sz="3600" b="1" dirty="0">
                <a:solidFill>
                  <a:prstClr val="black"/>
                </a:solidFill>
                <a:latin typeface="Cambria" panose="02040503050406030204" pitchFamily="18" charset="0"/>
                <a:ea typeface="Cambria" panose="02040503050406030204" pitchFamily="18" charset="0"/>
              </a:rPr>
              <a:t>: </a:t>
            </a:r>
            <a:r>
              <a:rPr lang="vi-VN" sz="3600" b="1" dirty="0">
                <a:solidFill>
                  <a:prstClr val="black"/>
                </a:solidFill>
                <a:latin typeface="Cambria" panose="02040503050406030204" pitchFamily="18" charset="0"/>
                <a:ea typeface="Cambria" panose="02040503050406030204" pitchFamily="18" charset="0"/>
              </a:rPr>
              <a:t>Kĩ sư xây dựng không đội mũ bảo hiểm đang đứng ở cổng trường bị gạch rơi vào đầu.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8CA0FC60-BD4D-0346-C8C2-6B78E9C4B8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182" t="21427" r="10480" b="-4540"/>
          <a:stretch/>
        </p:blipFill>
        <p:spPr>
          <a:xfrm>
            <a:off x="7046842" y="3429000"/>
            <a:ext cx="5006717" cy="2760134"/>
          </a:xfrm>
          <a:prstGeom prst="rect">
            <a:avLst/>
          </a:prstGeom>
        </p:spPr>
      </p:pic>
      <p:pic>
        <p:nvPicPr>
          <p:cNvPr id="2050" name="Picture 2" descr="Tổng Hợp 5 Tác Dụng Cơ Bản Của Mũ Bảo Hộ Lao Động">
            <a:extLst>
              <a:ext uri="{FF2B5EF4-FFF2-40B4-BE49-F238E27FC236}">
                <a16:creationId xmlns:a16="http://schemas.microsoft.com/office/drawing/2014/main" id="{9FA6A570-7C13-EE49-FE4C-9B8F8F738D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940" y="2629534"/>
            <a:ext cx="5458230" cy="3253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99552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additive="base">
                                        <p:cTn id="16" dur="500" fill="hold"/>
                                        <p:tgtEl>
                                          <p:spTgt spid="2050"/>
                                        </p:tgtEl>
                                        <p:attrNameLst>
                                          <p:attrName>ppt_x</p:attrName>
                                        </p:attrNameLst>
                                      </p:cBhvr>
                                      <p:tavLst>
                                        <p:tav tm="0">
                                          <p:val>
                                            <p:strVal val="#ppt_x"/>
                                          </p:val>
                                        </p:tav>
                                        <p:tav tm="100000">
                                          <p:val>
                                            <p:strVal val="#ppt_x"/>
                                          </p:val>
                                        </p:tav>
                                      </p:tavLst>
                                    </p:anim>
                                    <p:anim calcmode="lin" valueType="num">
                                      <p:cBhvr additive="base">
                                        <p:cTn id="17"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09F8256-7637-C940-830C-84B01D22C7F5}"/>
              </a:ext>
            </a:extLst>
          </p:cNvPr>
          <p:cNvSpPr/>
          <p:nvPr/>
        </p:nvSpPr>
        <p:spPr>
          <a:xfrm>
            <a:off x="480632" y="946893"/>
            <a:ext cx="10786808" cy="1325563"/>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prstClr val="black"/>
                </a:solidFill>
                <a:latin typeface="Cambria" panose="02040503050406030204" pitchFamily="18" charset="0"/>
                <a:ea typeface="Cambria" panose="02040503050406030204" pitchFamily="18" charset="0"/>
              </a:rPr>
              <a:t>Công nhân vệ sinh môi trường không đeo khẩu trang bị ho do hít phải khí độc hại.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8CA0FC60-BD4D-0346-C8C2-6B78E9C4B8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182" t="21427" r="10480" b="-4540"/>
          <a:stretch/>
        </p:blipFill>
        <p:spPr>
          <a:xfrm>
            <a:off x="7046842" y="3429000"/>
            <a:ext cx="5006717" cy="2760134"/>
          </a:xfrm>
          <a:prstGeom prst="rect">
            <a:avLst/>
          </a:prstGeom>
        </p:spPr>
      </p:pic>
      <p:pic>
        <p:nvPicPr>
          <p:cNvPr id="3074" name="Picture 2" descr="Công nhân vệ sinh môi trường: Càng làm tôi càng yêu cái nghề làm sạch cho  đời">
            <a:extLst>
              <a:ext uri="{FF2B5EF4-FFF2-40B4-BE49-F238E27FC236}">
                <a16:creationId xmlns:a16="http://schemas.microsoft.com/office/drawing/2014/main" id="{B8851DFE-6B20-693B-407B-42E0B28ABA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9760" y="2407920"/>
            <a:ext cx="4958080" cy="3718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1453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 calcmode="lin" valueType="num">
                                      <p:cBhvr additive="base">
                                        <p:cTn id="16" dur="500" fill="hold"/>
                                        <p:tgtEl>
                                          <p:spTgt spid="3074"/>
                                        </p:tgtEl>
                                        <p:attrNameLst>
                                          <p:attrName>ppt_x</p:attrName>
                                        </p:attrNameLst>
                                      </p:cBhvr>
                                      <p:tavLst>
                                        <p:tav tm="0">
                                          <p:val>
                                            <p:strVal val="#ppt_x"/>
                                          </p:val>
                                        </p:tav>
                                        <p:tav tm="100000">
                                          <p:val>
                                            <p:strVal val="#ppt_x"/>
                                          </p:val>
                                        </p:tav>
                                      </p:tavLst>
                                    </p:anim>
                                    <p:anim calcmode="lin" valueType="num">
                                      <p:cBhvr additive="base">
                                        <p:cTn id="17"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自定义 24">
      <a:dk1>
        <a:sysClr val="windowText" lastClr="000000"/>
      </a:dk1>
      <a:lt1>
        <a:sysClr val="window" lastClr="FFFFFF"/>
      </a:lt1>
      <a:dk2>
        <a:srgbClr val="44546A"/>
      </a:dk2>
      <a:lt2>
        <a:srgbClr val="E7E6E6"/>
      </a:lt2>
      <a:accent1>
        <a:srgbClr val="ACD94C"/>
      </a:accent1>
      <a:accent2>
        <a:srgbClr val="FF4C60"/>
      </a:accent2>
      <a:accent3>
        <a:srgbClr val="FFDD43"/>
      </a:accent3>
      <a:accent4>
        <a:srgbClr val="FF4C60"/>
      </a:accent4>
      <a:accent5>
        <a:srgbClr val="4CB6BD"/>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ln w="25400">
          <a:noFill/>
        </a:ln>
      </a:spPr>
      <a:bodyPr wrap="none" lIns="0" tIns="0" rIns="0" bIns="0" rtlCol="0">
        <a:spAutoFit/>
      </a:bodyPr>
      <a:lstStyle>
        <a:defPPr algn="ctr">
          <a:defRPr sz="6600" smtClean="0">
            <a:ln w="568325">
              <a:solidFill>
                <a:schemeClr val="bg1"/>
              </a:solidFill>
            </a:ln>
            <a:solidFill>
              <a:schemeClr val="bg1"/>
            </a:solidFill>
            <a:effectLst>
              <a:glow>
                <a:schemeClr val="accent1">
                  <a:alpha val="40000"/>
                </a:schemeClr>
              </a:glow>
              <a:outerShdw blurRad="38100" dist="38100" dir="2700000" algn="tl">
                <a:srgbClr val="000000">
                  <a:alpha val="43137"/>
                </a:srgbClr>
              </a:outerShdw>
            </a:effectLst>
            <a:latin typeface="#9Slide07 SVNBeachwood Sans" pitchFamily="2" charset="0"/>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667</TotalTime>
  <Words>489</Words>
  <Application>Microsoft Office PowerPoint</Application>
  <PresentationFormat>Widescreen</PresentationFormat>
  <Paragraphs>23</Paragraphs>
  <Slides>19</Slides>
  <Notes>2</Notes>
  <HiddenSlides>0</HiddenSlides>
  <MMClips>0</MMClips>
  <ScaleCrop>false</ScaleCrop>
  <HeadingPairs>
    <vt:vector size="6" baseType="variant">
      <vt:variant>
        <vt:lpstr>Fonts Used</vt:lpstr>
      </vt:variant>
      <vt:variant>
        <vt:i4>18</vt:i4>
      </vt:variant>
      <vt:variant>
        <vt:lpstr>Theme</vt:lpstr>
      </vt:variant>
      <vt:variant>
        <vt:i4>8</vt:i4>
      </vt:variant>
      <vt:variant>
        <vt:lpstr>Slide Titles</vt:lpstr>
      </vt:variant>
      <vt:variant>
        <vt:i4>19</vt:i4>
      </vt:variant>
    </vt:vector>
  </HeadingPairs>
  <TitlesOfParts>
    <vt:vector size="45" baseType="lpstr">
      <vt:lpstr>微软雅黑</vt:lpstr>
      <vt:lpstr>宋体</vt:lpstr>
      <vt:lpstr>#9Slide02 Noi dung dai</vt:lpstr>
      <vt:lpstr>#9Slide02 Tieu de dai</vt:lpstr>
      <vt:lpstr>Arial</vt:lpstr>
      <vt:lpstr>Arial Black</vt:lpstr>
      <vt:lpstr>Calibri</vt:lpstr>
      <vt:lpstr>Calibri Light</vt:lpstr>
      <vt:lpstr>Cambria</vt:lpstr>
      <vt:lpstr>等线</vt:lpstr>
      <vt:lpstr>等线 Light</vt:lpstr>
      <vt:lpstr>inpin heiti</vt:lpstr>
      <vt:lpstr>Times New Roman</vt:lpstr>
      <vt:lpstr>字魂107号-萌趣欢乐体</vt:lpstr>
      <vt:lpstr>字魂59号-创粗黑</vt:lpstr>
      <vt:lpstr>方正卡通简体</vt:lpstr>
      <vt:lpstr>方正少儿简体</vt:lpstr>
      <vt:lpstr>汉仪跳跳体简</vt:lpstr>
      <vt:lpstr>2_Office Theme</vt:lpstr>
      <vt:lpstr>https://www.freeppt7.com</vt:lpstr>
      <vt:lpstr>1_Office 主题</vt:lpstr>
      <vt:lpstr>Office 主题​​</vt:lpstr>
      <vt:lpstr>1_Office 主题​​</vt:lpstr>
      <vt:lpstr>2_Office 主题</vt:lpstr>
      <vt:lpstr>1_Office Theme</vt:lpstr>
      <vt:lpstr>3_Office Theme</vt:lpstr>
      <vt:lpstr>TRƯỜNG TIỂU HỌC HÒA NGHĨA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MAIHUNG</cp:lastModifiedBy>
  <cp:revision>63</cp:revision>
  <dcterms:created xsi:type="dcterms:W3CDTF">2021-05-28T10:06:52Z</dcterms:created>
  <dcterms:modified xsi:type="dcterms:W3CDTF">2025-04-21T19:42:56Z</dcterms:modified>
</cp:coreProperties>
</file>