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 id="263" r:id="rId9"/>
    <p:sldId id="264" r:id="rId10"/>
    <p:sldId id="265" r:id="rId11"/>
    <p:sldId id="266" r:id="rId12"/>
    <p:sldId id="267" r:id="rId13"/>
    <p:sldId id="268"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C9E6-B541-48C3-6A42-4BDB314AFB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20CE4A-7EAA-ABDA-91ED-8118031A5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31EA85-3AD9-FF15-DEE3-25BFA47CC2AF}"/>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5" name="Footer Placeholder 4">
            <a:extLst>
              <a:ext uri="{FF2B5EF4-FFF2-40B4-BE49-F238E27FC236}">
                <a16:creationId xmlns:a16="http://schemas.microsoft.com/office/drawing/2014/main" id="{636E1AFA-F85D-F178-76FB-F43EA6F3C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E9A3B-A5DC-F648-AA5E-69628D4E248F}"/>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159084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9598-687B-482D-FBB9-955976AFBD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04A9F-7994-A2E2-88CA-E1D58E768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FB2CC-68B2-52F8-99AD-507D35BC2D1F}"/>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5" name="Footer Placeholder 4">
            <a:extLst>
              <a:ext uri="{FF2B5EF4-FFF2-40B4-BE49-F238E27FC236}">
                <a16:creationId xmlns:a16="http://schemas.microsoft.com/office/drawing/2014/main" id="{795C3E73-51AC-DC89-3933-5960ED820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5D25B-B12D-0FC1-F8E0-3D0DDA921080}"/>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190852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AD334-B4CE-C821-3FC4-E99F967F93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BCF73E-4763-28E8-5303-296DE36BF1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329B5-9FD3-986D-EC1D-2BC2A637050B}"/>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5" name="Footer Placeholder 4">
            <a:extLst>
              <a:ext uri="{FF2B5EF4-FFF2-40B4-BE49-F238E27FC236}">
                <a16:creationId xmlns:a16="http://schemas.microsoft.com/office/drawing/2014/main" id="{298D7738-B8AC-7641-B94F-77CA27EED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65C13-4829-B439-9C57-BC053CEA6338}"/>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144838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7100-91A6-A255-2968-360161002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F9A061-3AC5-C3D6-FC6A-63F7B0FF47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C659B-812D-27A9-F242-8DB75137E839}"/>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5" name="Footer Placeholder 4">
            <a:extLst>
              <a:ext uri="{FF2B5EF4-FFF2-40B4-BE49-F238E27FC236}">
                <a16:creationId xmlns:a16="http://schemas.microsoft.com/office/drawing/2014/main" id="{FA94CE1A-8BC5-A226-A2FE-16B7FAB33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B3D90-88F1-D5A5-BA0E-880ABE249E83}"/>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422547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B99C-E8E7-1FC4-1BB0-27FF01FF05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C2CB51-027F-53E3-5D31-F5EED93FD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A32269-6F9A-9972-7AB6-B24C1DA1ADE8}"/>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5" name="Footer Placeholder 4">
            <a:extLst>
              <a:ext uri="{FF2B5EF4-FFF2-40B4-BE49-F238E27FC236}">
                <a16:creationId xmlns:a16="http://schemas.microsoft.com/office/drawing/2014/main" id="{A4BF2DB0-A16C-7047-D763-D05D1AF0A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9D4D5-C830-51B0-1116-B04690E96872}"/>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405272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797C-2D00-347D-30F2-71B14718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5E991-667E-0013-0BFC-37B9D1740A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D06F0-1775-5F89-9ED3-25E9EE85D9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E94F8-4889-BF89-0310-37691A6C0060}"/>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6" name="Footer Placeholder 5">
            <a:extLst>
              <a:ext uri="{FF2B5EF4-FFF2-40B4-BE49-F238E27FC236}">
                <a16:creationId xmlns:a16="http://schemas.microsoft.com/office/drawing/2014/main" id="{7728D218-5149-8341-7723-ACDACA685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40C69-BE2A-F02C-4C37-2D88952C508F}"/>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392680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86C8-A0D5-02F1-B193-CC4C4AF577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ACC21-D901-AB7F-39BD-E2FBC0CB0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74BBA-8DC9-F74F-13CF-1F371B08A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870203-2721-B446-6EB6-4B2DA15EE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7957B-268D-852A-5142-709B016307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AFDD7-EA49-77D2-4C15-F72134B7C15F}"/>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8" name="Footer Placeholder 7">
            <a:extLst>
              <a:ext uri="{FF2B5EF4-FFF2-40B4-BE49-F238E27FC236}">
                <a16:creationId xmlns:a16="http://schemas.microsoft.com/office/drawing/2014/main" id="{19575AD2-3567-4F2E-8F49-3A25C9222C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6E437C-6480-FEB4-0B0E-E8CF9192DB48}"/>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100420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001E-93F0-9F0C-AB83-801005F039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1FD07-B4AD-381B-161D-449A9138746B}"/>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4" name="Footer Placeholder 3">
            <a:extLst>
              <a:ext uri="{FF2B5EF4-FFF2-40B4-BE49-F238E27FC236}">
                <a16:creationId xmlns:a16="http://schemas.microsoft.com/office/drawing/2014/main" id="{626226D4-FA43-14D4-3368-FDD7758E38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F3DA6-7D16-C4A8-053F-10365E01C8B0}"/>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124388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1A436-45D9-F618-DBAF-40FDDAC7869E}"/>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3" name="Footer Placeholder 2">
            <a:extLst>
              <a:ext uri="{FF2B5EF4-FFF2-40B4-BE49-F238E27FC236}">
                <a16:creationId xmlns:a16="http://schemas.microsoft.com/office/drawing/2014/main" id="{19548E58-BD1C-495F-D32F-EE75CD319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C68396-A65F-C0ED-182A-D44E91607EA1}"/>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80912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1E2D-64B4-CF5A-FB3B-A5DB8AF622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A5C2B-7A1D-30B1-3AEE-DE42AE3EF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2CDB5-B149-5DB9-1786-89D4EFC18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5796C-4390-C40A-E02A-FD83FA19EEBA}"/>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6" name="Footer Placeholder 5">
            <a:extLst>
              <a:ext uri="{FF2B5EF4-FFF2-40B4-BE49-F238E27FC236}">
                <a16:creationId xmlns:a16="http://schemas.microsoft.com/office/drawing/2014/main" id="{E3B7EAD7-4567-BB4B-6FA9-81277D605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7A99F-1A8F-4558-8C9D-EB9232B9D3AA}"/>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10513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1A44-F9E3-818C-E031-0B7A4E99E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4A112-E67D-3E34-2AC0-3369304D1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662565-E361-BD8F-CB3E-F76588B7E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8C77D-2A65-B05C-8D86-0F7D987BE147}"/>
              </a:ext>
            </a:extLst>
          </p:cNvPr>
          <p:cNvSpPr>
            <a:spLocks noGrp="1"/>
          </p:cNvSpPr>
          <p:nvPr>
            <p:ph type="dt" sz="half" idx="10"/>
          </p:nvPr>
        </p:nvSpPr>
        <p:spPr/>
        <p:txBody>
          <a:bodyPr/>
          <a:lstStyle/>
          <a:p>
            <a:fld id="{F3473712-3824-47AD-B963-2B7EA70A7174}" type="datetimeFigureOut">
              <a:rPr lang="en-US" smtClean="0"/>
              <a:t>4/22/2025</a:t>
            </a:fld>
            <a:endParaRPr lang="en-US"/>
          </a:p>
        </p:txBody>
      </p:sp>
      <p:sp>
        <p:nvSpPr>
          <p:cNvPr id="6" name="Footer Placeholder 5">
            <a:extLst>
              <a:ext uri="{FF2B5EF4-FFF2-40B4-BE49-F238E27FC236}">
                <a16:creationId xmlns:a16="http://schemas.microsoft.com/office/drawing/2014/main" id="{5BDD9640-E5EF-EEF0-0CAD-1FC3591EC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B2FC1-D444-5C3A-8B66-BA4A4A5C5C87}"/>
              </a:ext>
            </a:extLst>
          </p:cNvPr>
          <p:cNvSpPr>
            <a:spLocks noGrp="1"/>
          </p:cNvSpPr>
          <p:nvPr>
            <p:ph type="sldNum" sz="quarter" idx="12"/>
          </p:nvPr>
        </p:nvSpPr>
        <p:spPr/>
        <p:txBody>
          <a:bodyPr/>
          <a:lstStyle/>
          <a:p>
            <a:fld id="{5C98A9F1-3419-4180-9E33-F6B04FB03F6B}" type="slidenum">
              <a:rPr lang="en-US" smtClean="0"/>
              <a:t>‹#›</a:t>
            </a:fld>
            <a:endParaRPr lang="en-US"/>
          </a:p>
        </p:txBody>
      </p:sp>
    </p:spTree>
    <p:extLst>
      <p:ext uri="{BB962C8B-B14F-4D97-AF65-F5344CB8AC3E}">
        <p14:creationId xmlns:p14="http://schemas.microsoft.com/office/powerpoint/2010/main" val="265133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07D81-C44B-AB73-9C7C-75F7A23C0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BD27BA-5DD9-9AE7-D5C3-BCDA61F9B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B93E6-98EF-E5DD-8A1E-67B240F75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73712-3824-47AD-B963-2B7EA70A7174}" type="datetimeFigureOut">
              <a:rPr lang="en-US" smtClean="0"/>
              <a:t>4/22/2025</a:t>
            </a:fld>
            <a:endParaRPr lang="en-US"/>
          </a:p>
        </p:txBody>
      </p:sp>
      <p:sp>
        <p:nvSpPr>
          <p:cNvPr id="5" name="Footer Placeholder 4">
            <a:extLst>
              <a:ext uri="{FF2B5EF4-FFF2-40B4-BE49-F238E27FC236}">
                <a16:creationId xmlns:a16="http://schemas.microsoft.com/office/drawing/2014/main" id="{3374D6FB-9490-937C-9E25-A50DDC25D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36BD3E-A4AB-102B-6FC2-8FF493901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8A9F1-3419-4180-9E33-F6B04FB03F6B}" type="slidenum">
              <a:rPr lang="en-US" smtClean="0"/>
              <a:t>‹#›</a:t>
            </a:fld>
            <a:endParaRPr lang="en-US"/>
          </a:p>
        </p:txBody>
      </p:sp>
    </p:spTree>
    <p:extLst>
      <p:ext uri="{BB962C8B-B14F-4D97-AF65-F5344CB8AC3E}">
        <p14:creationId xmlns:p14="http://schemas.microsoft.com/office/powerpoint/2010/main" val="414879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FB721C-B3FC-C880-BE4B-C33566A6ED9F}"/>
              </a:ext>
            </a:extLst>
          </p:cNvPr>
          <p:cNvPicPr>
            <a:picLocks noChangeAspect="1"/>
          </p:cNvPicPr>
          <p:nvPr/>
        </p:nvPicPr>
        <p:blipFill>
          <a:blip r:embed="rId2"/>
          <a:stretch>
            <a:fillRect/>
          </a:stretch>
        </p:blipFill>
        <p:spPr>
          <a:xfrm>
            <a:off x="4826095" y="1774739"/>
            <a:ext cx="4499238" cy="1566808"/>
          </a:xfrm>
          <a:prstGeom prst="rect">
            <a:avLst/>
          </a:prstGeom>
        </p:spPr>
      </p:pic>
      <p:pic>
        <p:nvPicPr>
          <p:cNvPr id="5" name="Picture 4">
            <a:extLst>
              <a:ext uri="{FF2B5EF4-FFF2-40B4-BE49-F238E27FC236}">
                <a16:creationId xmlns:a16="http://schemas.microsoft.com/office/drawing/2014/main" id="{10A34A56-2982-C03C-643E-1A4FCB4B8EAA}"/>
              </a:ext>
            </a:extLst>
          </p:cNvPr>
          <p:cNvPicPr>
            <a:picLocks noChangeAspect="1"/>
          </p:cNvPicPr>
          <p:nvPr/>
        </p:nvPicPr>
        <p:blipFill>
          <a:blip r:embed="rId3"/>
          <a:stretch>
            <a:fillRect/>
          </a:stretch>
        </p:blipFill>
        <p:spPr>
          <a:xfrm>
            <a:off x="5476302" y="3150721"/>
            <a:ext cx="1914310" cy="926672"/>
          </a:xfrm>
          <a:prstGeom prst="rect">
            <a:avLst/>
          </a:prstGeom>
        </p:spPr>
      </p:pic>
      <p:pic>
        <p:nvPicPr>
          <p:cNvPr id="6" name="Picture 5">
            <a:extLst>
              <a:ext uri="{FF2B5EF4-FFF2-40B4-BE49-F238E27FC236}">
                <a16:creationId xmlns:a16="http://schemas.microsoft.com/office/drawing/2014/main" id="{DF3C3683-ACEF-A7DB-9E46-16BE4E0A8E21}"/>
              </a:ext>
            </a:extLst>
          </p:cNvPr>
          <p:cNvPicPr>
            <a:picLocks noChangeAspect="1"/>
          </p:cNvPicPr>
          <p:nvPr/>
        </p:nvPicPr>
        <p:blipFill>
          <a:blip r:embed="rId4"/>
          <a:stretch>
            <a:fillRect/>
          </a:stretch>
        </p:blipFill>
        <p:spPr>
          <a:xfrm>
            <a:off x="723637" y="3971432"/>
            <a:ext cx="11071296" cy="2572735"/>
          </a:xfrm>
          <a:prstGeom prst="rect">
            <a:avLst/>
          </a:prstGeom>
        </p:spPr>
      </p:pic>
      <p:sp>
        <p:nvSpPr>
          <p:cNvPr id="7" name="TextBox 6">
            <a:extLst>
              <a:ext uri="{FF2B5EF4-FFF2-40B4-BE49-F238E27FC236}">
                <a16:creationId xmlns:a16="http://schemas.microsoft.com/office/drawing/2014/main" id="{76C1A0D3-F6F0-C3F8-8B8C-0F6AB4F74FA5}"/>
              </a:ext>
            </a:extLst>
          </p:cNvPr>
          <p:cNvSpPr txBox="1"/>
          <p:nvPr/>
        </p:nvSpPr>
        <p:spPr>
          <a:xfrm>
            <a:off x="458076" y="313833"/>
            <a:ext cx="8736037" cy="1938992"/>
          </a:xfrm>
          <a:prstGeom prst="rect">
            <a:avLst/>
          </a:prstGeom>
          <a:noFill/>
        </p:spPr>
        <p:txBody>
          <a:bodyPr wrap="square" rtlCol="0">
            <a:spAutoFit/>
          </a:bodyPr>
          <a:lstStyle/>
          <a:p>
            <a:r>
              <a:rPr lang="en-US" sz="4000" dirty="0">
                <a:solidFill>
                  <a:srgbClr val="0070C0"/>
                </a:solidFill>
                <a:latin typeface="Times New Roman" panose="02020603050405020304" pitchFamily="18" charset="0"/>
                <a:cs typeface="Times New Roman" panose="02020603050405020304" pitchFamily="18" charset="0"/>
              </a:rPr>
              <a:t>GV: Vũ Thị Hoài</a:t>
            </a:r>
          </a:p>
          <a:p>
            <a:r>
              <a:rPr lang="en-US" sz="4000" dirty="0" err="1">
                <a:solidFill>
                  <a:srgbClr val="0070C0"/>
                </a:solidFill>
                <a:latin typeface="Times New Roman" panose="02020603050405020304" pitchFamily="18" charset="0"/>
                <a:cs typeface="Times New Roman" panose="02020603050405020304" pitchFamily="18" charset="0"/>
              </a:rPr>
              <a:t>Lớp</a:t>
            </a:r>
            <a:r>
              <a:rPr lang="en-US" sz="4000" dirty="0">
                <a:solidFill>
                  <a:srgbClr val="0070C0"/>
                </a:solidFill>
                <a:latin typeface="Times New Roman" panose="02020603050405020304" pitchFamily="18" charset="0"/>
                <a:cs typeface="Times New Roman" panose="02020603050405020304" pitchFamily="18" charset="0"/>
              </a:rPr>
              <a:t> 5E</a:t>
            </a:r>
          </a:p>
          <a:p>
            <a:r>
              <a:rPr lang="en-US" sz="4000" dirty="0">
                <a:solidFill>
                  <a:srgbClr val="0070C0"/>
                </a:solidFill>
                <a:latin typeface="Times New Roman" panose="02020603050405020304" pitchFamily="18" charset="0"/>
                <a:cs typeface="Times New Roman" panose="02020603050405020304" pitchFamily="18" charset="0"/>
              </a:rPr>
              <a:t>Trường </a:t>
            </a:r>
            <a:r>
              <a:rPr lang="en-US" sz="4000" dirty="0" err="1">
                <a:solidFill>
                  <a:srgbClr val="0070C0"/>
                </a:solidFill>
                <a:latin typeface="Times New Roman" panose="02020603050405020304" pitchFamily="18" charset="0"/>
                <a:cs typeface="Times New Roman" panose="02020603050405020304" pitchFamily="18" charset="0"/>
              </a:rPr>
              <a:t>Tiểu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học</a:t>
            </a:r>
            <a:r>
              <a:rPr lang="en-US" sz="4000" dirty="0">
                <a:solidFill>
                  <a:srgbClr val="0070C0"/>
                </a:solidFill>
                <a:latin typeface="Times New Roman" panose="02020603050405020304" pitchFamily="18" charset="0"/>
                <a:cs typeface="Times New Roman" panose="02020603050405020304" pitchFamily="18" charset="0"/>
              </a:rPr>
              <a:t> Hoà Nghĩa</a:t>
            </a:r>
          </a:p>
        </p:txBody>
      </p:sp>
    </p:spTree>
    <p:extLst>
      <p:ext uri="{BB962C8B-B14F-4D97-AF65-F5344CB8AC3E}">
        <p14:creationId xmlns:p14="http://schemas.microsoft.com/office/powerpoint/2010/main" val="15416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89E3C1-6179-54D3-08E7-386B8040CA02}"/>
              </a:ext>
            </a:extLst>
          </p:cNvPr>
          <p:cNvSpPr/>
          <p:nvPr/>
        </p:nvSpPr>
        <p:spPr>
          <a:xfrm>
            <a:off x="6324600" y="272143"/>
            <a:ext cx="5475514" cy="22751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Đóng vai là phóng viên tìm hiểu về những người trưởng thành và đóng góp của họ với gia đình và xã hội; tham khảo câu hỏi gợi ý trong “Khung phỏng vấn”.</a:t>
            </a:r>
            <a:endParaRPr lang="en-US" sz="2800" dirty="0">
              <a:solidFill>
                <a:srgbClr val="FF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19496F1E-A8E7-B345-531C-49F0FBAC202E}"/>
              </a:ext>
            </a:extLst>
          </p:cNvPr>
          <p:cNvPicPr>
            <a:picLocks noChangeAspect="1"/>
          </p:cNvPicPr>
          <p:nvPr/>
        </p:nvPicPr>
        <p:blipFill>
          <a:blip r:embed="rId2"/>
          <a:stretch>
            <a:fillRect/>
          </a:stretch>
        </p:blipFill>
        <p:spPr>
          <a:xfrm>
            <a:off x="1828800" y="2785404"/>
            <a:ext cx="8834511" cy="3800454"/>
          </a:xfrm>
          <a:prstGeom prst="rect">
            <a:avLst/>
          </a:prstGeom>
        </p:spPr>
      </p:pic>
      <p:pic>
        <p:nvPicPr>
          <p:cNvPr id="6" name="Picture 5">
            <a:extLst>
              <a:ext uri="{FF2B5EF4-FFF2-40B4-BE49-F238E27FC236}">
                <a16:creationId xmlns:a16="http://schemas.microsoft.com/office/drawing/2014/main" id="{0E551F32-9917-43CE-2B1D-C97FB0E818DA}"/>
              </a:ext>
            </a:extLst>
          </p:cNvPr>
          <p:cNvPicPr>
            <a:picLocks noChangeAspect="1"/>
          </p:cNvPicPr>
          <p:nvPr/>
        </p:nvPicPr>
        <p:blipFill>
          <a:blip r:embed="rId3"/>
          <a:stretch>
            <a:fillRect/>
          </a:stretch>
        </p:blipFill>
        <p:spPr>
          <a:xfrm>
            <a:off x="181004" y="1194582"/>
            <a:ext cx="5700663" cy="1374448"/>
          </a:xfrm>
          <a:prstGeom prst="rect">
            <a:avLst/>
          </a:prstGeom>
        </p:spPr>
      </p:pic>
    </p:spTree>
    <p:extLst>
      <p:ext uri="{BB962C8B-B14F-4D97-AF65-F5344CB8AC3E}">
        <p14:creationId xmlns:p14="http://schemas.microsoft.com/office/powerpoint/2010/main" val="13866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16E31B-6D4E-023C-9047-63B557D3410C}"/>
              </a:ext>
            </a:extLst>
          </p:cNvPr>
          <p:cNvSpPr txBox="1"/>
          <p:nvPr/>
        </p:nvSpPr>
        <p:spPr>
          <a:xfrm>
            <a:off x="689317" y="460048"/>
            <a:ext cx="11015003" cy="1754326"/>
          </a:xfrm>
          <a:prstGeom prst="rect">
            <a:avLst/>
          </a:prstGeom>
          <a:noFill/>
        </p:spPr>
        <p:txBody>
          <a:bodyPr wrap="square" rtlCol="0">
            <a:spAutoFit/>
          </a:bodyPr>
          <a:lstStyle/>
          <a:p>
            <a:pPr algn="just"/>
            <a:r>
              <a:rPr lang="vi-VN" sz="3600" b="1" dirty="0">
                <a:solidFill>
                  <a:srgbClr val="FF0000"/>
                </a:solidFill>
                <a:latin typeface="Cambria" panose="02040503050406030204" pitchFamily="18" charset="0"/>
                <a:ea typeface="Cambria" panose="02040503050406030204" pitchFamily="18" charset="0"/>
              </a:rPr>
              <a:t>Tìm hiểu, chia sẻ về công việc và đóng góp của một người trưởng thành trong gia đình em đối với gia đình và xã hội.</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15A4471-5353-AAA4-AA33-E609DC632429}"/>
              </a:ext>
            </a:extLst>
          </p:cNvPr>
          <p:cNvSpPr txBox="1"/>
          <p:nvPr/>
        </p:nvSpPr>
        <p:spPr>
          <a:xfrm>
            <a:off x="1132448" y="3072284"/>
            <a:ext cx="10304586" cy="2862322"/>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Anh họ em là nhân viên ngân hàng Quân đội Việt Nam. Ở gia đình, vào thời gian rảnh anh thường nấu cơm, dọn dẹp nhà cửa, chơi với em, ... Anh là nhân viên có trách nhiệm, làm việc rất tốt, góp phần vào phát triển của ngân hàng.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51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C4A1B3-F232-EB8B-BB10-5279D846263C}"/>
              </a:ext>
            </a:extLst>
          </p:cNvPr>
          <p:cNvSpPr txBox="1"/>
          <p:nvPr/>
        </p:nvSpPr>
        <p:spPr>
          <a:xfrm>
            <a:off x="2425169" y="1181244"/>
            <a:ext cx="9906000"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Quan sát hình 5, đọc thông tin và cho biết:</a:t>
            </a:r>
          </a:p>
          <a:p>
            <a:pPr lvl="0" algn="just"/>
            <a:r>
              <a:rPr lang="vi-VN" sz="3200" b="1" dirty="0">
                <a:solidFill>
                  <a:srgbClr val="002060"/>
                </a:solidFill>
                <a:latin typeface="Cambria" panose="02040503050406030204" pitchFamily="18" charset="0"/>
                <a:ea typeface="Cambria" panose="02040503050406030204" pitchFamily="18" charset="0"/>
              </a:rPr>
              <a:t>- Một số đặc điểm nổi bật của con người ở tuổi già.</a:t>
            </a:r>
          </a:p>
          <a:p>
            <a:pPr lvl="0" algn="just"/>
            <a:r>
              <a:rPr lang="vi-VN" sz="3200" b="1" dirty="0">
                <a:solidFill>
                  <a:srgbClr val="002060"/>
                </a:solidFill>
                <a:latin typeface="Cambria" panose="02040503050406030204" pitchFamily="18" charset="0"/>
                <a:ea typeface="Cambria" panose="02040503050406030204" pitchFamily="18" charset="0"/>
              </a:rPr>
              <a:t>- Vai trò của người già trong gia đình và xã hội.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968DB57-A65D-A61C-97B1-52677CDA3A75}"/>
              </a:ext>
            </a:extLst>
          </p:cNvPr>
          <p:cNvPicPr>
            <a:picLocks noChangeAspect="1"/>
          </p:cNvPicPr>
          <p:nvPr/>
        </p:nvPicPr>
        <p:blipFill>
          <a:blip r:embed="rId2"/>
          <a:stretch>
            <a:fillRect/>
          </a:stretch>
        </p:blipFill>
        <p:spPr>
          <a:xfrm>
            <a:off x="1580845" y="3165701"/>
            <a:ext cx="10282239" cy="3369260"/>
          </a:xfrm>
          <a:prstGeom prst="rect">
            <a:avLst/>
          </a:prstGeom>
        </p:spPr>
      </p:pic>
      <p:sp>
        <p:nvSpPr>
          <p:cNvPr id="6" name="TextBox 5">
            <a:extLst>
              <a:ext uri="{FF2B5EF4-FFF2-40B4-BE49-F238E27FC236}">
                <a16:creationId xmlns:a16="http://schemas.microsoft.com/office/drawing/2014/main" id="{382F98D1-072B-888A-67E7-3547AC180458}"/>
              </a:ext>
            </a:extLst>
          </p:cNvPr>
          <p:cNvSpPr txBox="1"/>
          <p:nvPr/>
        </p:nvSpPr>
        <p:spPr>
          <a:xfrm>
            <a:off x="-128786" y="238115"/>
            <a:ext cx="5980946" cy="695960"/>
          </a:xfrm>
          <a:prstGeom prst="rect">
            <a:avLst/>
          </a:prstGeom>
          <a:noFill/>
        </p:spPr>
        <p:txBody>
          <a:bodyPr wrap="square" rtlCol="0">
            <a:spAutoFit/>
          </a:bodyPr>
          <a:lstStyle/>
          <a:p>
            <a:pPr marL="0" marR="0" algn="ctr">
              <a:lnSpc>
                <a:spcPct val="120000"/>
              </a:lnSpc>
              <a:spcBef>
                <a:spcPts val="0"/>
              </a:spcBef>
              <a:spcAft>
                <a:spcPts val="0"/>
              </a:spcAft>
            </a:pPr>
            <a:r>
              <a:rPr lang="en-US" sz="3600" b="1" dirty="0" err="1">
                <a:solidFill>
                  <a:srgbClr val="FF0000"/>
                </a:solidFill>
                <a:effectLst/>
                <a:latin typeface="Cambria" panose="02040503050406030204" pitchFamily="18" charset="0"/>
                <a:ea typeface="Cambria" panose="02040503050406030204" pitchFamily="18" charset="0"/>
              </a:rPr>
              <a:t>Hoạt</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động</a:t>
            </a:r>
            <a:r>
              <a:rPr lang="en-US" sz="3600" b="1" dirty="0">
                <a:solidFill>
                  <a:srgbClr val="FF0000"/>
                </a:solidFill>
                <a:effectLst/>
                <a:latin typeface="Cambria" panose="02040503050406030204" pitchFamily="18" charset="0"/>
                <a:ea typeface="Cambria" panose="02040503050406030204" pitchFamily="18" charset="0"/>
              </a:rPr>
              <a:t> 2: </a:t>
            </a:r>
            <a:r>
              <a:rPr lang="en-US" sz="3600" b="1" dirty="0" err="1">
                <a:solidFill>
                  <a:srgbClr val="FF0000"/>
                </a:solidFill>
                <a:effectLst/>
                <a:latin typeface="Cambria" panose="02040503050406030204" pitchFamily="18" charset="0"/>
                <a:ea typeface="Cambria" panose="02040503050406030204" pitchFamily="18" charset="0"/>
              </a:rPr>
              <a:t>Tuổi</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già</a:t>
            </a:r>
            <a:endParaRPr lang="en-US" sz="36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680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 Phim Hoạt Hình Ngày Của ông Bà PNG , Ngày ông Bà, Tôn Trọng Ngày  Già, Người Già PNG trong suốt và Vector để tải xuống miễn phí">
            <a:extLst>
              <a:ext uri="{FF2B5EF4-FFF2-40B4-BE49-F238E27FC236}">
                <a16:creationId xmlns:a16="http://schemas.microsoft.com/office/drawing/2014/main" id="{EEDF69CB-4B13-35E6-77E4-F32E455A99F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688" b="94688" l="10000" r="90000">
                        <a14:foregroundMark x1="51250" y1="8594" x2="67188" y2="9531"/>
                        <a14:foregroundMark x1="55000" y1="4688" x2="61406" y2="5781"/>
                        <a14:foregroundMark x1="69219" y1="84219" x2="70000" y2="93750"/>
                        <a14:foregroundMark x1="70000" y1="93750" x2="72500" y2="94688"/>
                      </a14:backgroundRemoval>
                    </a14:imgEffect>
                  </a14:imgLayer>
                </a14:imgProps>
              </a:ext>
              <a:ext uri="{28A0092B-C50C-407E-A947-70E740481C1C}">
                <a14:useLocalDpi xmlns:a14="http://schemas.microsoft.com/office/drawing/2010/main" val="0"/>
              </a:ext>
            </a:extLst>
          </a:blip>
          <a:srcRect/>
          <a:stretch>
            <a:fillRect/>
          </a:stretch>
        </p:blipFill>
        <p:spPr bwMode="auto">
          <a:xfrm>
            <a:off x="326572" y="1719942"/>
            <a:ext cx="4539343" cy="4539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B4718D5-4048-2643-827B-C0100B7E254A}"/>
              </a:ext>
            </a:extLst>
          </p:cNvPr>
          <p:cNvSpPr/>
          <p:nvPr/>
        </p:nvSpPr>
        <p:spPr>
          <a:xfrm>
            <a:off x="4767943" y="1643742"/>
            <a:ext cx="6738257" cy="3679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 Đặc điểm: </a:t>
            </a:r>
            <a:r>
              <a:rPr lang="vi-VN" sz="3600" dirty="0">
                <a:solidFill>
                  <a:srgbClr val="002060"/>
                </a:solidFill>
                <a:latin typeface="Cambria" panose="02040503050406030204" pitchFamily="18" charset="0"/>
                <a:ea typeface="Cambria" panose="02040503050406030204" pitchFamily="18" charset="0"/>
              </a:rPr>
              <a:t>không được nhanh, mắt nhìn kém hơn, nói to,... </a:t>
            </a:r>
            <a:endParaRPr lang="en-US" sz="3600"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 Vai trò: </a:t>
            </a:r>
            <a:r>
              <a:rPr lang="vi-VN" sz="3600" dirty="0">
                <a:solidFill>
                  <a:srgbClr val="002060"/>
                </a:solidFill>
                <a:latin typeface="Cambria" panose="02040503050406030204" pitchFamily="18" charset="0"/>
                <a:ea typeface="Cambria" panose="02040503050406030204" pitchFamily="18" charset="0"/>
              </a:rPr>
              <a:t>gương mẫu trong gia đình,</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trồng cây, giữ sạch đường làng ngõ xóm, giúp đỡ con cháu nấu cơm, đón cháu,... </a:t>
            </a:r>
          </a:p>
        </p:txBody>
      </p:sp>
    </p:spTree>
    <p:extLst>
      <p:ext uri="{BB962C8B-B14F-4D97-AF65-F5344CB8AC3E}">
        <p14:creationId xmlns:p14="http://schemas.microsoft.com/office/powerpoint/2010/main" val="358323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561A4C-5B83-AE97-BC42-AA7285367CC1}"/>
              </a:ext>
            </a:extLst>
          </p:cNvPr>
          <p:cNvSpPr/>
          <p:nvPr/>
        </p:nvSpPr>
        <p:spPr>
          <a:xfrm>
            <a:off x="1328058" y="381000"/>
            <a:ext cx="9742714" cy="19376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Cambria" panose="02040503050406030204" pitchFamily="18" charset="0"/>
                <a:ea typeface="Cambria" panose="02040503050406030204" pitchFamily="18" charset="0"/>
              </a:rPr>
              <a:t>2. </a:t>
            </a:r>
            <a:r>
              <a:rPr lang="vi-VN" sz="3600" b="1" dirty="0">
                <a:solidFill>
                  <a:srgbClr val="002060"/>
                </a:solidFill>
                <a:latin typeface="Cambria" panose="02040503050406030204" pitchFamily="18" charset="0"/>
                <a:ea typeface="Cambria" panose="02040503050406030204" pitchFamily="18" charset="0"/>
              </a:rPr>
              <a:t>Chia sẻ một số việc em có thể làm để thể hiện sự quan tâm, chăm sóc với những thành viên trong gia đình (hình 6).</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F14C4680-24DB-1B37-5A30-A4ED8106AF70}"/>
              </a:ext>
            </a:extLst>
          </p:cNvPr>
          <p:cNvPicPr>
            <a:picLocks noChangeAspect="1"/>
          </p:cNvPicPr>
          <p:nvPr/>
        </p:nvPicPr>
        <p:blipFill>
          <a:blip r:embed="rId2"/>
          <a:stretch>
            <a:fillRect/>
          </a:stretch>
        </p:blipFill>
        <p:spPr>
          <a:xfrm>
            <a:off x="823912" y="3102427"/>
            <a:ext cx="10914189" cy="2438401"/>
          </a:xfrm>
          <a:prstGeom prst="rect">
            <a:avLst/>
          </a:prstGeom>
        </p:spPr>
      </p:pic>
    </p:spTree>
    <p:extLst>
      <p:ext uri="{BB962C8B-B14F-4D97-AF65-F5344CB8AC3E}">
        <p14:creationId xmlns:p14="http://schemas.microsoft.com/office/powerpoint/2010/main" val="18541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F672E35-1330-3B87-C73F-26BBFCA9CDC3}"/>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F74A3404-DAA8-969D-F0BF-E61A28A32899}"/>
              </a:ext>
            </a:extLst>
          </p:cNvPr>
          <p:cNvSpPr/>
          <p:nvPr/>
        </p:nvSpPr>
        <p:spPr>
          <a:xfrm>
            <a:off x="4136571" y="511629"/>
            <a:ext cx="7445829" cy="25037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Các giai đoạn phát triển chính của con người bao gồm tuổi ấu thơ, tuổi vị thành niên, tuổi trưởng thành và tuổi già.</a:t>
            </a:r>
            <a:endParaRPr lang="en-US" sz="3200" dirty="0">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2EE6D6F2-2F76-D8DA-CF6D-E00FC96E1628}"/>
              </a:ext>
            </a:extLst>
          </p:cNvPr>
          <p:cNvCxnSpPr>
            <a:cxnSpLocks/>
          </p:cNvCxnSpPr>
          <p:nvPr/>
        </p:nvCxnSpPr>
        <p:spPr>
          <a:xfrm>
            <a:off x="3429000" y="3385457"/>
            <a:ext cx="805544" cy="13062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88554742-3614-DCDE-FA4E-CEE6540AB547}"/>
              </a:ext>
            </a:extLst>
          </p:cNvPr>
          <p:cNvSpPr/>
          <p:nvPr/>
        </p:nvSpPr>
        <p:spPr>
          <a:xfrm>
            <a:off x="4245429" y="3842657"/>
            <a:ext cx="7445829" cy="23730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Con người ở mỗi giai đoạn có những đặc điểm phát triển đặc trưng về thể chất, tâm lí và có vai trò, trách nhiệm khác nhau đối với gia đình và xã hội.</a:t>
            </a:r>
          </a:p>
        </p:txBody>
      </p:sp>
      <p:cxnSp>
        <p:nvCxnSpPr>
          <p:cNvPr id="8" name="Straight Connector 7">
            <a:extLst>
              <a:ext uri="{FF2B5EF4-FFF2-40B4-BE49-F238E27FC236}">
                <a16:creationId xmlns:a16="http://schemas.microsoft.com/office/drawing/2014/main" id="{2200B828-1024-5D70-F60A-106CB6697BA4}"/>
              </a:ext>
            </a:extLst>
          </p:cNvPr>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9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hool Children PNG Transparent Images Free Download | Vector Files |  Pngtree">
            <a:extLst>
              <a:ext uri="{FF2B5EF4-FFF2-40B4-BE49-F238E27FC236}">
                <a16:creationId xmlns:a16="http://schemas.microsoft.com/office/drawing/2014/main" id="{E1A31C8C-9C2F-B82E-F39C-9A2554A01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814" y="985157"/>
            <a:ext cx="6428014" cy="6428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2A36CB-31C3-8AFB-CF9B-D9213FFD305D}"/>
              </a:ext>
            </a:extLst>
          </p:cNvPr>
          <p:cNvPicPr>
            <a:picLocks noChangeAspect="1"/>
          </p:cNvPicPr>
          <p:nvPr/>
        </p:nvPicPr>
        <p:blipFill>
          <a:blip r:embed="rId3"/>
          <a:stretch>
            <a:fillRect/>
          </a:stretch>
        </p:blipFill>
        <p:spPr>
          <a:xfrm>
            <a:off x="1198320" y="616044"/>
            <a:ext cx="9577646" cy="2011854"/>
          </a:xfrm>
          <a:prstGeom prst="rect">
            <a:avLst/>
          </a:prstGeom>
        </p:spPr>
      </p:pic>
    </p:spTree>
    <p:extLst>
      <p:ext uri="{BB962C8B-B14F-4D97-AF65-F5344CB8AC3E}">
        <p14:creationId xmlns:p14="http://schemas.microsoft.com/office/powerpoint/2010/main" val="8464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14DFAF-5E17-8648-DB2E-C387EC7D9614}"/>
              </a:ext>
            </a:extLst>
          </p:cNvPr>
          <p:cNvGrpSpPr/>
          <p:nvPr/>
        </p:nvGrpSpPr>
        <p:grpSpPr>
          <a:xfrm>
            <a:off x="2061225" y="445969"/>
            <a:ext cx="9651804" cy="2667346"/>
            <a:chOff x="2061225" y="445969"/>
            <a:chExt cx="7785663" cy="2667346"/>
          </a:xfrm>
        </p:grpSpPr>
        <p:grpSp>
          <p:nvGrpSpPr>
            <p:cNvPr id="5" name="Google Shape;716;p39">
              <a:extLst>
                <a:ext uri="{FF2B5EF4-FFF2-40B4-BE49-F238E27FC236}">
                  <a16:creationId xmlns:a16="http://schemas.microsoft.com/office/drawing/2014/main" id="{08613E0B-29E6-57D5-FB86-F783DBA18B03}"/>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A91C5398-D640-4E2C-141F-D96E46349DFE}"/>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CD6242AD-4027-A260-4731-D363FB614876}"/>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C4AF02E0-9F0A-5394-3094-BF182CE12CA8}"/>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gái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34CF212B-4957-1DDA-EAC2-34BF61A5E8FA}"/>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10 -</a:t>
            </a:r>
            <a:r>
              <a:rPr lang="en-US" sz="5400" b="1" dirty="0">
                <a:solidFill>
                  <a:srgbClr val="FF0000"/>
                </a:solidFill>
                <a:latin typeface="Calibri" panose="020F0502020204030204"/>
              </a:rPr>
              <a:t> </a:t>
            </a:r>
            <a:r>
              <a:rPr lang="vi-VN" sz="5400" b="1" dirty="0">
                <a:solidFill>
                  <a:srgbClr val="FF0000"/>
                </a:solidFill>
                <a:latin typeface="Calibri" panose="020F0502020204030204"/>
              </a:rPr>
              <a:t>15 tuổi.</a:t>
            </a:r>
            <a:endParaRPr kumimoji="0" lang="vi-VN" sz="540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6632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C46E68-A8FA-E2CF-3EA2-28F8550B2644}"/>
              </a:ext>
            </a:extLst>
          </p:cNvPr>
          <p:cNvGrpSpPr/>
          <p:nvPr/>
        </p:nvGrpSpPr>
        <p:grpSpPr>
          <a:xfrm>
            <a:off x="2061225" y="445969"/>
            <a:ext cx="9651804" cy="2667346"/>
            <a:chOff x="2061225" y="445969"/>
            <a:chExt cx="7785663" cy="2667346"/>
          </a:xfrm>
        </p:grpSpPr>
        <p:grpSp>
          <p:nvGrpSpPr>
            <p:cNvPr id="5" name="Google Shape;716;p39">
              <a:extLst>
                <a:ext uri="{FF2B5EF4-FFF2-40B4-BE49-F238E27FC236}">
                  <a16:creationId xmlns:a16="http://schemas.microsoft.com/office/drawing/2014/main" id="{B80C5C89-15D7-F54A-00C6-DEFBFF86630A}"/>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7353AA2A-3026-31EF-672C-BCAE7996431B}"/>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1F5FDB5E-E237-66A7-AA39-61581D257D5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17425F26-3BDA-2F53-5D4B-E8C8903D10C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trai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247BD06D-BBE0-F3DD-EA7D-2C0C7251669C}"/>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13</a:t>
            </a:r>
            <a:r>
              <a:rPr lang="en-US" sz="5400" b="1" dirty="0">
                <a:solidFill>
                  <a:srgbClr val="FF0000"/>
                </a:solidFill>
                <a:latin typeface="Calibri" panose="020F0502020204030204"/>
              </a:rPr>
              <a:t> </a:t>
            </a:r>
            <a:r>
              <a:rPr lang="vi-VN" sz="5400" b="1" dirty="0">
                <a:solidFill>
                  <a:srgbClr val="FF0000"/>
                </a:solidFill>
                <a:latin typeface="Calibri" panose="020F0502020204030204"/>
              </a:rPr>
              <a:t>-</a:t>
            </a:r>
            <a:r>
              <a:rPr lang="en-US" sz="5400" b="1" dirty="0">
                <a:solidFill>
                  <a:srgbClr val="FF0000"/>
                </a:solidFill>
                <a:latin typeface="Calibri" panose="020F0502020204030204"/>
              </a:rPr>
              <a:t> </a:t>
            </a:r>
            <a:r>
              <a:rPr lang="vi-VN" sz="5400" b="1" dirty="0">
                <a:solidFill>
                  <a:srgbClr val="FF0000"/>
                </a:solidFill>
                <a:latin typeface="Calibri" panose="020F0502020204030204"/>
              </a:rPr>
              <a:t>17 tuổi</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7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995B32-B2CD-1749-9EF1-F83E3F272BCA}"/>
              </a:ext>
            </a:extLst>
          </p:cNvPr>
          <p:cNvGrpSpPr/>
          <p:nvPr/>
        </p:nvGrpSpPr>
        <p:grpSpPr>
          <a:xfrm>
            <a:off x="2061225" y="445969"/>
            <a:ext cx="9651804" cy="2667346"/>
            <a:chOff x="2061225" y="445969"/>
            <a:chExt cx="7785663" cy="2667346"/>
          </a:xfrm>
        </p:grpSpPr>
        <p:grpSp>
          <p:nvGrpSpPr>
            <p:cNvPr id="5" name="Google Shape;716;p39">
              <a:extLst>
                <a:ext uri="{FF2B5EF4-FFF2-40B4-BE49-F238E27FC236}">
                  <a16:creationId xmlns:a16="http://schemas.microsoft.com/office/drawing/2014/main" id="{626854B9-BF1E-F082-F587-A90EAB37ED5E}"/>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DC87B225-2AAE-24ED-6472-D484FBB9162A}"/>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89BE9E72-2361-56C5-3ED1-D728C95B6DF1}"/>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7AA95439-547A-CF72-C180-E4A63EBAB453}"/>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gái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9A917BF9-4677-44CE-2243-C733BF12439E}"/>
              </a:ext>
            </a:extLst>
          </p:cNvPr>
          <p:cNvSpPr/>
          <p:nvPr/>
        </p:nvSpPr>
        <p:spPr>
          <a:xfrm>
            <a:off x="4887686" y="4267200"/>
            <a:ext cx="5279571"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kinh nguyệt.</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4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9B75216-CC81-3EEE-E636-BE8C4B140E2C}"/>
              </a:ext>
            </a:extLst>
          </p:cNvPr>
          <p:cNvGrpSpPr/>
          <p:nvPr/>
        </p:nvGrpSpPr>
        <p:grpSpPr>
          <a:xfrm>
            <a:off x="2061225" y="445969"/>
            <a:ext cx="9651804" cy="2667346"/>
            <a:chOff x="2061225" y="445969"/>
            <a:chExt cx="7785663" cy="2667346"/>
          </a:xfrm>
        </p:grpSpPr>
        <p:grpSp>
          <p:nvGrpSpPr>
            <p:cNvPr id="5" name="Google Shape;716;p39">
              <a:extLst>
                <a:ext uri="{FF2B5EF4-FFF2-40B4-BE49-F238E27FC236}">
                  <a16:creationId xmlns:a16="http://schemas.microsoft.com/office/drawing/2014/main" id="{1D43367A-E1E0-E8C5-B21C-DC468D2FF274}"/>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91EFD9EC-2D10-FD15-4593-FA4D3DDDD650}"/>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158D2B04-2AD2-FF19-7354-DBF5D7C956CA}"/>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FB79BEF-2DED-795B-1847-8277A0018909}"/>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trai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B6439B94-B095-A45A-0F67-CAACB1AFCB7D}"/>
              </a:ext>
            </a:extLst>
          </p:cNvPr>
          <p:cNvSpPr/>
          <p:nvPr/>
        </p:nvSpPr>
        <p:spPr>
          <a:xfrm>
            <a:off x="3886200" y="4223658"/>
            <a:ext cx="7434943"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hiện tượng xuất tinh.</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D4624C-0D81-BD95-8863-1DAD5518988E}"/>
              </a:ext>
            </a:extLst>
          </p:cNvPr>
          <p:cNvSpPr txBox="1"/>
          <p:nvPr/>
        </p:nvSpPr>
        <p:spPr>
          <a:xfrm>
            <a:off x="-306967" y="360810"/>
            <a:ext cx="7523693" cy="584775"/>
          </a:xfrm>
          <a:prstGeom prst="rect">
            <a:avLst/>
          </a:prstGeom>
          <a:noFill/>
        </p:spPr>
        <p:txBody>
          <a:bodyPr wrap="square" rtlCol="0">
            <a:spAutoFit/>
          </a:bodyPr>
          <a:lstStyle/>
          <a:p>
            <a:pPr marL="0" marR="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Hoạt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động</a:t>
            </a:r>
            <a:r>
              <a:rPr lang="en-US" sz="3200" b="1" dirty="0">
                <a:solidFill>
                  <a:srgbClr val="FF0000"/>
                </a:solidFill>
                <a:effectLst/>
                <a:latin typeface="Cambria" panose="02040503050406030204" pitchFamily="18" charset="0"/>
                <a:ea typeface="Cambria" panose="02040503050406030204" pitchFamily="18" charset="0"/>
              </a:rPr>
              <a:t> 1: </a:t>
            </a:r>
            <a:r>
              <a:rPr lang="en-US" sz="3200" b="1" dirty="0" err="1">
                <a:solidFill>
                  <a:srgbClr val="FF0000"/>
                </a:solidFill>
                <a:effectLst/>
                <a:latin typeface="Cambria" panose="02040503050406030204" pitchFamily="18" charset="0"/>
                <a:ea typeface="Cambria" panose="02040503050406030204" pitchFamily="18" charset="0"/>
              </a:rPr>
              <a:t>Tuổi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trưởng</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thành</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38CB20C4-C35D-CF2F-9FB1-751EF10B9596}"/>
              </a:ext>
            </a:extLst>
          </p:cNvPr>
          <p:cNvSpPr txBox="1"/>
          <p:nvPr/>
        </p:nvSpPr>
        <p:spPr>
          <a:xfrm>
            <a:off x="501297" y="1032210"/>
            <a:ext cx="10092125" cy="2862322"/>
          </a:xfrm>
          <a:prstGeom prst="rect">
            <a:avLst/>
          </a:prstGeom>
          <a:noFill/>
        </p:spPr>
        <p:txBody>
          <a:bodyPr wrap="square" rtlCol="0">
            <a:spAutoFit/>
          </a:bodyPr>
          <a:lstStyle/>
          <a:p>
            <a:pPr algn="just"/>
            <a:r>
              <a:rPr lang="vi-VN" sz="3600" b="1" dirty="0">
                <a:solidFill>
                  <a:srgbClr val="FF0000"/>
                </a:solidFill>
                <a:latin typeface="Cambria" panose="02040503050406030204" pitchFamily="18" charset="0"/>
                <a:ea typeface="Cambria" panose="02040503050406030204" pitchFamily="18" charset="0"/>
              </a:rPr>
              <a:t>Quan sát hình 4, đọc thông tin và cho biết:</a:t>
            </a:r>
          </a:p>
          <a:p>
            <a:pPr algn="just"/>
            <a:r>
              <a:rPr lang="vi-VN" sz="3600" dirty="0">
                <a:solidFill>
                  <a:srgbClr val="002060"/>
                </a:solidFill>
                <a:latin typeface="Cambria" panose="02040503050406030204" pitchFamily="18" charset="0"/>
                <a:ea typeface="Cambria" panose="02040503050406030204" pitchFamily="18" charset="0"/>
              </a:rPr>
              <a:t>- Một số đặc điểm nổi bật của con người ở tuổi trưởng thành.</a:t>
            </a:r>
          </a:p>
          <a:p>
            <a:pPr algn="just"/>
            <a:r>
              <a:rPr lang="vi-VN" sz="3600" dirty="0">
                <a:solidFill>
                  <a:srgbClr val="002060"/>
                </a:solidFill>
                <a:latin typeface="Cambria" panose="02040503050406030204" pitchFamily="18" charset="0"/>
                <a:ea typeface="Cambria" panose="02040503050406030204" pitchFamily="18" charset="0"/>
              </a:rPr>
              <a:t>- Vai trò của người trưởng thành trong gia đình và xã hội.</a:t>
            </a:r>
            <a:endParaRPr lang="en-US" sz="3600"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A07CEBE-07A6-15D1-3E1B-48555D97EC51}"/>
              </a:ext>
            </a:extLst>
          </p:cNvPr>
          <p:cNvPicPr>
            <a:picLocks noChangeAspect="1"/>
          </p:cNvPicPr>
          <p:nvPr/>
        </p:nvPicPr>
        <p:blipFill>
          <a:blip r:embed="rId2"/>
          <a:stretch>
            <a:fillRect/>
          </a:stretch>
        </p:blipFill>
        <p:spPr>
          <a:xfrm>
            <a:off x="3945042" y="3429000"/>
            <a:ext cx="8246958" cy="3225018"/>
          </a:xfrm>
          <a:prstGeom prst="rect">
            <a:avLst/>
          </a:prstGeom>
        </p:spPr>
      </p:pic>
    </p:spTree>
    <p:extLst>
      <p:ext uri="{BB962C8B-B14F-4D97-AF65-F5344CB8AC3E}">
        <p14:creationId xmlns:p14="http://schemas.microsoft.com/office/powerpoint/2010/main" val="415228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040737-7197-ED6D-261D-436C73707DC8}"/>
              </a:ext>
            </a:extLst>
          </p:cNvPr>
          <p:cNvGrpSpPr/>
          <p:nvPr/>
        </p:nvGrpSpPr>
        <p:grpSpPr>
          <a:xfrm>
            <a:off x="1821739" y="206827"/>
            <a:ext cx="9651804" cy="2133601"/>
            <a:chOff x="2061225" y="445969"/>
            <a:chExt cx="7785663" cy="2667346"/>
          </a:xfrm>
        </p:grpSpPr>
        <p:grpSp>
          <p:nvGrpSpPr>
            <p:cNvPr id="5" name="Google Shape;716;p39">
              <a:extLst>
                <a:ext uri="{FF2B5EF4-FFF2-40B4-BE49-F238E27FC236}">
                  <a16:creationId xmlns:a16="http://schemas.microsoft.com/office/drawing/2014/main" id="{09858C27-3672-DCA5-086B-012A5CADC63F}"/>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3CFC7510-6987-C377-3F90-AEE675F44324}"/>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FFAB9C10-B33C-ED07-722F-DA70CE27E855}"/>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8980976D-2F3A-66CF-50C9-BD76C21FBE4F}"/>
                </a:ext>
              </a:extLst>
            </p:cNvPr>
            <p:cNvSpPr txBox="1"/>
            <p:nvPr/>
          </p:nvSpPr>
          <p:spPr>
            <a:xfrm>
              <a:off x="2895239" y="786423"/>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Nêu một số điểm nổi bật của của con người ở tuổi trưởng thành?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2FC022F9-6F6B-C1F6-02E1-18A935078764}"/>
              </a:ext>
            </a:extLst>
          </p:cNvPr>
          <p:cNvSpPr/>
          <p:nvPr/>
        </p:nvSpPr>
        <p:spPr>
          <a:xfrm>
            <a:off x="3211286" y="2743201"/>
            <a:ext cx="8632371" cy="3668486"/>
          </a:xfrm>
          <a:prstGeom prst="roundRect">
            <a:avLst>
              <a:gd name="adj" fmla="val 258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Đặc điểm nổi bật của con người ở trưởng thành là: </a:t>
            </a:r>
            <a:r>
              <a:rPr lang="vi-VN" sz="4000" dirty="0">
                <a:solidFill>
                  <a:srgbClr val="FF0000"/>
                </a:solidFill>
                <a:latin typeface="Calibri" panose="020F0502020204030204"/>
              </a:rPr>
              <a:t>Cơ thể phát triển và hoàn thiện về thể chất và tâm lí. Ở lứa tuổi này, con người có thể lập gia đình, sinh con, chịu trách nhiệm với bản thân, gia đình và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10" name="Picture 2" descr="Hình ảnh Chàng Trai Trẻ Hạnh Phúc Chào đón Vẻ đẹp Trưởng Thành Hấp Dẫn  Vectơ PNG , Sắc đẹp, Vẻ đẹp, Người Lớn PNG và Vector với nền trong suốt để">
            <a:extLst>
              <a:ext uri="{FF2B5EF4-FFF2-40B4-BE49-F238E27FC236}">
                <a16:creationId xmlns:a16="http://schemas.microsoft.com/office/drawing/2014/main" id="{842835C8-5127-69A9-7751-AC8EF6D9A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79713"/>
            <a:ext cx="6074229"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66CF05-090A-1BE4-66B3-93D209DAFA89}"/>
              </a:ext>
            </a:extLst>
          </p:cNvPr>
          <p:cNvGrpSpPr/>
          <p:nvPr/>
        </p:nvGrpSpPr>
        <p:grpSpPr>
          <a:xfrm>
            <a:off x="1821739" y="206827"/>
            <a:ext cx="9651804" cy="2133601"/>
            <a:chOff x="2061225" y="445969"/>
            <a:chExt cx="7785663" cy="2667346"/>
          </a:xfrm>
        </p:grpSpPr>
        <p:grpSp>
          <p:nvGrpSpPr>
            <p:cNvPr id="5" name="Google Shape;716;p39">
              <a:extLst>
                <a:ext uri="{FF2B5EF4-FFF2-40B4-BE49-F238E27FC236}">
                  <a16:creationId xmlns:a16="http://schemas.microsoft.com/office/drawing/2014/main" id="{1BD67D3A-E79E-F0F9-5B17-20C6E23796F7}"/>
                </a:ext>
              </a:extLst>
            </p:cNvPr>
            <p:cNvGrpSpPr/>
            <p:nvPr/>
          </p:nvGrpSpPr>
          <p:grpSpPr>
            <a:xfrm>
              <a:off x="2061225" y="445969"/>
              <a:ext cx="7785663" cy="2667346"/>
              <a:chOff x="1013538" y="1429500"/>
              <a:chExt cx="2133732" cy="1479618"/>
            </a:xfrm>
            <a:solidFill>
              <a:srgbClr val="FEFDD0"/>
            </a:solidFill>
          </p:grpSpPr>
          <p:sp>
            <p:nvSpPr>
              <p:cNvPr id="7" name="Google Shape;717;p39">
                <a:extLst>
                  <a:ext uri="{FF2B5EF4-FFF2-40B4-BE49-F238E27FC236}">
                    <a16:creationId xmlns:a16="http://schemas.microsoft.com/office/drawing/2014/main" id="{5DED713E-83D3-B046-280E-7F5B5D0B09DB}"/>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18;p39">
                <a:extLst>
                  <a:ext uri="{FF2B5EF4-FFF2-40B4-BE49-F238E27FC236}">
                    <a16:creationId xmlns:a16="http://schemas.microsoft.com/office/drawing/2014/main" id="{F757EC2D-2C78-D0AD-60ED-9C4E551E3061}"/>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F8B089F6-B904-EE7D-AE99-BE97E1FA38F7}"/>
                </a:ext>
              </a:extLst>
            </p:cNvPr>
            <p:cNvSpPr txBox="1"/>
            <p:nvPr/>
          </p:nvSpPr>
          <p:spPr>
            <a:xfrm>
              <a:off x="2895239" y="895295"/>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người trưởng thành đối với gia đình và xã hội?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 name="Rectangle: Rounded Corners 8">
            <a:extLst>
              <a:ext uri="{FF2B5EF4-FFF2-40B4-BE49-F238E27FC236}">
                <a16:creationId xmlns:a16="http://schemas.microsoft.com/office/drawing/2014/main" id="{2B622E15-4373-D15A-D155-FAEB59621A2C}"/>
              </a:ext>
            </a:extLst>
          </p:cNvPr>
          <p:cNvSpPr/>
          <p:nvPr/>
        </p:nvSpPr>
        <p:spPr>
          <a:xfrm>
            <a:off x="3483429" y="2743201"/>
            <a:ext cx="8360228" cy="3668486"/>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Vai trò của người trưởng thành đối với gia đình và xã hội: </a:t>
            </a:r>
            <a:r>
              <a:rPr lang="vi-VN" sz="4000" dirty="0">
                <a:solidFill>
                  <a:srgbClr val="FF0000"/>
                </a:solidFill>
                <a:latin typeface="Calibri" panose="020F0502020204030204"/>
              </a:rPr>
              <a:t>Là lực lượng chủ yếu tham gia vào các hoạt động lao động, sản xuất trong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10" name="Picture 2" descr="Hình ảnh Phim Hoạt Hình Người Phụ Nữ Trẻ Trưởng Thành PNG , Người Phụ Nữ  Trẻ Tuổi, Phụ Nữ Trưởng Thành, Người Phụ Nữ Hoạt Hình PNG trong suốt và  Vector">
            <a:extLst>
              <a:ext uri="{FF2B5EF4-FFF2-40B4-BE49-F238E27FC236}">
                <a16:creationId xmlns:a16="http://schemas.microsoft.com/office/drawing/2014/main" id="{B39C1773-975C-D635-6FF3-6DB67089B51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4" b="95000" l="10000" r="90000">
                        <a14:foregroundMark x1="43438" y1="5156" x2="55469" y2="7656"/>
                        <a14:foregroundMark x1="55469" y1="7656" x2="56250" y2="11250"/>
                        <a14:foregroundMark x1="44219" y1="6250" x2="55313" y2="3906"/>
                        <a14:foregroundMark x1="55313" y1="3906" x2="55469" y2="3594"/>
                        <a14:foregroundMark x1="40000" y1="78594" x2="36719" y2="89531"/>
                        <a14:foregroundMark x1="36719" y1="89531" x2="30000" y2="94688"/>
                        <a14:foregroundMark x1="30000" y1="94688" x2="28750" y2="95000"/>
                        <a14:foregroundMark x1="54219" y1="31563" x2="61406" y2="42813"/>
                        <a14:foregroundMark x1="44219" y1="33594" x2="54688" y2="41094"/>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1219201"/>
            <a:ext cx="6096000"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9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570</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MAIHUNG</cp:lastModifiedBy>
  <cp:revision>3</cp:revision>
  <dcterms:created xsi:type="dcterms:W3CDTF">2025-04-13T11:35:00Z</dcterms:created>
  <dcterms:modified xsi:type="dcterms:W3CDTF">2025-04-21T19:56:27Z</dcterms:modified>
</cp:coreProperties>
</file>