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289" r:id="rId4"/>
    <p:sldId id="258" r:id="rId5"/>
    <p:sldId id="290" r:id="rId6"/>
    <p:sldId id="257" r:id="rId7"/>
    <p:sldId id="256" r:id="rId8"/>
    <p:sldId id="273" r:id="rId9"/>
    <p:sldId id="261" r:id="rId10"/>
    <p:sldId id="259" r:id="rId11"/>
    <p:sldId id="274" r:id="rId12"/>
    <p:sldId id="283" r:id="rId13"/>
    <p:sldId id="278" r:id="rId14"/>
    <p:sldId id="284" r:id="rId15"/>
    <p:sldId id="276" r:id="rId16"/>
    <p:sldId id="279" r:id="rId17"/>
    <p:sldId id="280" r:id="rId18"/>
    <p:sldId id="281" r:id="rId19"/>
    <p:sldId id="285" r:id="rId20"/>
    <p:sldId id="286" r:id="rId21"/>
    <p:sldId id="271" r:id="rId22"/>
    <p:sldId id="277" r:id="rId23"/>
    <p:sldId id="287" r:id="rId24"/>
    <p:sldId id="275" r:id="rId2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B2E4"/>
    <a:srgbClr val="DF5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2"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EDB37-A133-4D8A-8588-6441D0A7BDC8}"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D07A8-F523-4D3D-A447-C6D8C1603573}" type="slidenum">
              <a:rPr lang="en-US" smtClean="0"/>
              <a:t>‹#›</a:t>
            </a:fld>
            <a:endParaRPr lang="en-US"/>
          </a:p>
        </p:txBody>
      </p:sp>
    </p:spTree>
    <p:extLst>
      <p:ext uri="{BB962C8B-B14F-4D97-AF65-F5344CB8AC3E}">
        <p14:creationId xmlns:p14="http://schemas.microsoft.com/office/powerpoint/2010/main" val="268257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D07A8-F523-4D3D-A447-C6D8C1603573}" type="slidenum">
              <a:rPr lang="en-US" smtClean="0"/>
              <a:t>8</a:t>
            </a:fld>
            <a:endParaRPr lang="en-US"/>
          </a:p>
        </p:txBody>
      </p:sp>
    </p:spTree>
    <p:extLst>
      <p:ext uri="{BB962C8B-B14F-4D97-AF65-F5344CB8AC3E}">
        <p14:creationId xmlns:p14="http://schemas.microsoft.com/office/powerpoint/2010/main" val="1529856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867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35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04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048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47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24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560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5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10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834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686B-5786-7B92-F7EC-67E5CE54E2A3}"/>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42EEA07E-68DC-7D64-3EFB-D53149F39918}"/>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E7B92E7-D55F-9B7F-3753-306F355EAE56}"/>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5" name="Footer Placeholder 4">
            <a:extLst>
              <a:ext uri="{FF2B5EF4-FFF2-40B4-BE49-F238E27FC236}">
                <a16:creationId xmlns:a16="http://schemas.microsoft.com/office/drawing/2014/main" id="{92EADA3D-8D41-60CB-CE94-358FC7869DC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0963BE-FC3D-AF09-ADBB-1694042713C0}"/>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486400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A2EAE-473E-C3A9-2DE9-2C7A50C73653}"/>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DF90D1C-9DE3-1FE7-A212-7572237DE2DC}"/>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85186-265A-90FD-FD91-707F9F888326}"/>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5" name="Footer Placeholder 4">
            <a:extLst>
              <a:ext uri="{FF2B5EF4-FFF2-40B4-BE49-F238E27FC236}">
                <a16:creationId xmlns:a16="http://schemas.microsoft.com/office/drawing/2014/main" id="{9D074177-ACB1-4E37-B23D-88A1419CB31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B4C6BC-1D39-89E7-FD62-5CC60CE2D4AF}"/>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3748431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743C-B0FE-E570-27B2-F3639A00A2E3}"/>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2746F25C-BC84-026C-20CB-2026EAAE4421}"/>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7646DA-D8A3-733F-DCD4-432111E66B04}"/>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5" name="Footer Placeholder 4">
            <a:extLst>
              <a:ext uri="{FF2B5EF4-FFF2-40B4-BE49-F238E27FC236}">
                <a16:creationId xmlns:a16="http://schemas.microsoft.com/office/drawing/2014/main" id="{5E64C6EE-C763-18F3-72E1-1C8473C4A43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9423E5-2FBC-DBC0-2FFB-47680C205BD5}"/>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1600953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A79A-C4ED-E4BC-0D0F-1009A291F19C}"/>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D02F63-5137-B24B-3694-7D9F83C2540E}"/>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745333-7AD3-5E10-C898-30972509F307}"/>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1B21F-24C6-DE78-C911-FC7D122660C0}"/>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6" name="Footer Placeholder 5">
            <a:extLst>
              <a:ext uri="{FF2B5EF4-FFF2-40B4-BE49-F238E27FC236}">
                <a16:creationId xmlns:a16="http://schemas.microsoft.com/office/drawing/2014/main" id="{F0DF68A8-622C-0BE8-ED20-43C5F941158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841757-8DAB-ACA4-6812-DB0942F72F3B}"/>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206818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7E71-4FB7-985F-19A3-71C3ABBFE136}"/>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A200615-5A13-2D14-7BF2-A68F632812F7}"/>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F8CF8-7F34-858A-79ED-F325101C0E6A}"/>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407970-D250-5F3C-7A74-5DAE2A92AFB5}"/>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09166-633E-F0A2-A5CF-8C73BB104E1C}"/>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15C6AB-BFF6-0000-B761-FD2612ADF14F}"/>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8" name="Footer Placeholder 7">
            <a:extLst>
              <a:ext uri="{FF2B5EF4-FFF2-40B4-BE49-F238E27FC236}">
                <a16:creationId xmlns:a16="http://schemas.microsoft.com/office/drawing/2014/main" id="{FCF232CE-8C10-3096-E249-5DB290216EB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4219253-C94D-86CF-A600-DCFA71CDF8B0}"/>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1559623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3572-55B5-F38F-0002-DD1E2EE6710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3C26D8-FF42-B21A-60F4-81375A32EF0D}"/>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4" name="Footer Placeholder 3">
            <a:extLst>
              <a:ext uri="{FF2B5EF4-FFF2-40B4-BE49-F238E27FC236}">
                <a16:creationId xmlns:a16="http://schemas.microsoft.com/office/drawing/2014/main" id="{FE658AAF-B40A-81E4-09FA-9A8D3E9FBF1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5C4EFDA-9359-F618-1AA6-C69B4F82C894}"/>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830373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97E4A3-F988-E811-DB34-99E17614ECA6}"/>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3" name="Footer Placeholder 2">
            <a:extLst>
              <a:ext uri="{FF2B5EF4-FFF2-40B4-BE49-F238E27FC236}">
                <a16:creationId xmlns:a16="http://schemas.microsoft.com/office/drawing/2014/main" id="{F54ADF84-919B-5FB4-CC05-79E8B0D4A5E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0DBDE25-5EF5-B678-114C-4F46D81B9534}"/>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368517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4E56-59AD-EB3A-F48D-842DC2F8247C}"/>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D054EEA-740A-5793-A109-01EF015A5592}"/>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BDC0C0-E529-642C-9804-97A2762E9370}"/>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C10BB3DB-1A26-B14F-A43E-929C088D7084}"/>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6" name="Footer Placeholder 5">
            <a:extLst>
              <a:ext uri="{FF2B5EF4-FFF2-40B4-BE49-F238E27FC236}">
                <a16:creationId xmlns:a16="http://schemas.microsoft.com/office/drawing/2014/main" id="{1BB4A7A2-01E1-08B2-76F4-E8A5EED4588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E5B669-686C-DB14-C61E-B5346305A7E9}"/>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350054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EF27-1160-C9EA-58CC-E6E909BE754F}"/>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B7A811D7-D164-E20C-34E5-9D7CDDAF93BE}"/>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C85FCD28-DF6C-006C-20B2-3B677CFF78D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76D7D354-45C8-67AD-A806-5F612DA2BA45}"/>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6" name="Footer Placeholder 5">
            <a:extLst>
              <a:ext uri="{FF2B5EF4-FFF2-40B4-BE49-F238E27FC236}">
                <a16:creationId xmlns:a16="http://schemas.microsoft.com/office/drawing/2014/main" id="{8191702A-73EA-4135-C206-E54B75156E9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3B09408-800B-DA67-0007-7249B16B2564}"/>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1619740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51F-E265-6723-F295-19221A9DE5C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DDCCD0-99EB-FBE3-A00B-E5BDE87D00E0}"/>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D4A90-79F3-077C-4850-3DDCB999DB82}"/>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5" name="Footer Placeholder 4">
            <a:extLst>
              <a:ext uri="{FF2B5EF4-FFF2-40B4-BE49-F238E27FC236}">
                <a16:creationId xmlns:a16="http://schemas.microsoft.com/office/drawing/2014/main" id="{914DC79D-8C1A-AB3B-5326-86624454843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A7AB84-EC9A-8709-CE82-C32889D30F07}"/>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48759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CA19E9-FB70-9A65-EA63-315C4B838A8B}"/>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C40BB3-CA4A-263A-DFC9-1C871FD974F0}"/>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FE5B4-3376-FF99-AB57-B0423B940DA7}"/>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4/22/2025</a:t>
            </a:fld>
            <a:endParaRPr lang="en-US"/>
          </a:p>
        </p:txBody>
      </p:sp>
      <p:sp>
        <p:nvSpPr>
          <p:cNvPr id="5" name="Footer Placeholder 4">
            <a:extLst>
              <a:ext uri="{FF2B5EF4-FFF2-40B4-BE49-F238E27FC236}">
                <a16:creationId xmlns:a16="http://schemas.microsoft.com/office/drawing/2014/main" id="{0AFC1C0F-F7E9-2EE7-2D33-E0DB9A0E129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83323D-BCE0-EBFE-EB40-EFC741909007}"/>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410464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93305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Rectangle 1"/>
          <p:cNvSpPr/>
          <p:nvPr userDrawn="1"/>
        </p:nvSpPr>
        <p:spPr>
          <a:xfrm>
            <a:off x="347730" y="309092"/>
            <a:ext cx="17618298" cy="9736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14891440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B61C277-1607-FE47-7E81-56B51B57C6CD}"/>
              </a:ext>
            </a:extLst>
          </p:cNvPr>
          <p:cNvGrpSpPr/>
          <p:nvPr userDrawn="1"/>
        </p:nvGrpSpPr>
        <p:grpSpPr>
          <a:xfrm>
            <a:off x="-277378" y="-467943"/>
            <a:ext cx="18565379" cy="10754943"/>
            <a:chOff x="-184919" y="-311962"/>
            <a:chExt cx="12376919" cy="7169962"/>
          </a:xfrm>
        </p:grpSpPr>
        <p:grpSp>
          <p:nvGrpSpPr>
            <p:cNvPr id="4" name="Group 3">
              <a:extLst>
                <a:ext uri="{FF2B5EF4-FFF2-40B4-BE49-F238E27FC236}">
                  <a16:creationId xmlns:a16="http://schemas.microsoft.com/office/drawing/2014/main" id="{E46863C7-F879-78B5-D334-7E2B18E3A42D}"/>
                </a:ext>
              </a:extLst>
            </p:cNvPr>
            <p:cNvGrpSpPr/>
            <p:nvPr/>
          </p:nvGrpSpPr>
          <p:grpSpPr>
            <a:xfrm>
              <a:off x="0" y="-311962"/>
              <a:ext cx="12192000" cy="7169962"/>
              <a:chOff x="0" y="-311962"/>
              <a:chExt cx="12192000" cy="7169962"/>
            </a:xfrm>
          </p:grpSpPr>
          <p:pic>
            <p:nvPicPr>
              <p:cNvPr id="6" name="图片 17" descr="图片包含 游戏机, 食物&#10;&#10;描述已自动生成">
                <a:extLst>
                  <a:ext uri="{FF2B5EF4-FFF2-40B4-BE49-F238E27FC236}">
                    <a16:creationId xmlns:a16="http://schemas.microsoft.com/office/drawing/2014/main" id="{4B23ACD5-5BCC-F21B-3DA3-32AB1A8BE7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69DA6E63-059C-27C6-01EB-53A7603214A1}"/>
                  </a:ext>
                </a:extLst>
              </p:cNvPr>
              <p:cNvSpPr/>
              <p:nvPr/>
            </p:nvSpPr>
            <p:spPr>
              <a:xfrm>
                <a:off x="595086" y="551542"/>
                <a:ext cx="11190514" cy="5863771"/>
              </a:xfrm>
              <a:prstGeom prst="roundRect">
                <a:avLst/>
              </a:prstGeom>
              <a:solidFill>
                <a:schemeClr val="bg1"/>
              </a:solidFill>
              <a:ln w="57150">
                <a:solidFill>
                  <a:srgbClr val="E08FC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8" name="图片 52" descr="徽标&#10;&#10;描述已自动生成">
                <a:extLst>
                  <a:ext uri="{FF2B5EF4-FFF2-40B4-BE49-F238E27FC236}">
                    <a16:creationId xmlns:a16="http://schemas.microsoft.com/office/drawing/2014/main" id="{E15A0024-27F4-5B4A-2DF1-428333DFFB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1962"/>
                <a:ext cx="2007668" cy="2007668"/>
              </a:xfrm>
              <a:prstGeom prst="rect">
                <a:avLst/>
              </a:prstGeom>
            </p:spPr>
          </p:pic>
        </p:grpSp>
        <p:pic>
          <p:nvPicPr>
            <p:cNvPr id="5" name="Picture 4">
              <a:extLst>
                <a:ext uri="{FF2B5EF4-FFF2-40B4-BE49-F238E27FC236}">
                  <a16:creationId xmlns:a16="http://schemas.microsoft.com/office/drawing/2014/main" id="{EE497477-A99B-BDFF-EFCF-FDDA5211F9C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2756" b="99911" l="9750" r="32950">
                          <a14:foregroundMark x1="12850" y1="96533" x2="18400" y2="95467"/>
                          <a14:foregroundMark x1="18650" y1="90667" x2="29250" y2="98222"/>
                          <a14:foregroundMark x1="31850" y1="95111" x2="31850" y2="97600"/>
                          <a14:foregroundMark x1="32850" y1="94311" x2="32950" y2="97333"/>
                          <a14:foregroundMark x1="30250" y1="98489" x2="30700" y2="99378"/>
                          <a14:foregroundMark x1="27850" y1="92622" x2="25350" y2="98844"/>
                          <a14:foregroundMark x1="25350" y1="98844" x2="25250" y2="98933"/>
                          <a14:foregroundMark x1="22450" y1="98844" x2="24450" y2="99822"/>
                          <a14:foregroundMark x1="10600" y1="90489" x2="11600" y2="98844"/>
                          <a14:foregroundMark x1="9750" y1="90489" x2="9750" y2="95200"/>
                          <a14:foregroundMark x1="11450" y1="99911" x2="13550" y2="99822"/>
                        </a14:backgroundRemoval>
                      </a14:imgEffect>
                    </a14:imgLayer>
                  </a14:imgProps>
                </a:ext>
              </a:extLst>
            </a:blip>
            <a:srcRect l="8703" t="58836" r="66535"/>
            <a:stretch/>
          </p:blipFill>
          <p:spPr>
            <a:xfrm>
              <a:off x="-184919" y="2605157"/>
              <a:ext cx="4548026" cy="4252843"/>
            </a:xfrm>
            <a:prstGeom prst="rect">
              <a:avLst/>
            </a:prstGeom>
          </p:spPr>
        </p:pic>
      </p:grpSp>
    </p:spTree>
    <p:extLst>
      <p:ext uri="{BB962C8B-B14F-4D97-AF65-F5344CB8AC3E}">
        <p14:creationId xmlns:p14="http://schemas.microsoft.com/office/powerpoint/2010/main" val="365795735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EDE93710-588F-B903-CFF3-EBBB807C653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90800" y="0"/>
            <a:ext cx="2457153" cy="24571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877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1AD81659-9FF7-9FC5-AA7B-F8ACE995A83B}"/>
              </a:ext>
            </a:extLst>
          </p:cNvPr>
          <p:cNvGrpSpPr/>
          <p:nvPr userDrawn="1"/>
        </p:nvGrpSpPr>
        <p:grpSpPr>
          <a:xfrm>
            <a:off x="0" y="0"/>
            <a:ext cx="18288000" cy="10287000"/>
            <a:chOff x="0" y="0"/>
            <a:chExt cx="12192000" cy="6858000"/>
          </a:xfrm>
        </p:grpSpPr>
        <p:pic>
          <p:nvPicPr>
            <p:cNvPr id="8" name="图片 7" descr="图片包含 游戏机, 食物&#10;&#10;描述已自动生成">
              <a:extLst>
                <a:ext uri="{FF2B5EF4-FFF2-40B4-BE49-F238E27FC236}">
                  <a16:creationId xmlns:a16="http://schemas.microsoft.com/office/drawing/2014/main" id="{85F2B219-726F-05FF-D459-95812F73B1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游戏机, 食物, 房间&#10;&#10;描述已自动生成">
              <a:extLst>
                <a:ext uri="{FF2B5EF4-FFF2-40B4-BE49-F238E27FC236}">
                  <a16:creationId xmlns:a16="http://schemas.microsoft.com/office/drawing/2014/main" id="{D5EA4AD2-344B-F4B8-8330-B2CD73385B7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0" y="725"/>
              <a:ext cx="12192000" cy="6856549"/>
            </a:xfrm>
            <a:custGeom>
              <a:avLst/>
              <a:gdLst>
                <a:gd name="connsiteX0" fmla="*/ 9506858 w 12192000"/>
                <a:gd name="connsiteY0" fmla="*/ 264160 h 6856549"/>
                <a:gd name="connsiteX1" fmla="*/ 7924801 w 12192000"/>
                <a:gd name="connsiteY1" fmla="*/ 1846217 h 6856549"/>
                <a:gd name="connsiteX2" fmla="*/ 9506858 w 12192000"/>
                <a:gd name="connsiteY2" fmla="*/ 3428274 h 6856549"/>
                <a:gd name="connsiteX3" fmla="*/ 11088915 w 12192000"/>
                <a:gd name="connsiteY3" fmla="*/ 1846217 h 6856549"/>
                <a:gd name="connsiteX4" fmla="*/ 9506858 w 12192000"/>
                <a:gd name="connsiteY4" fmla="*/ 264160 h 6856549"/>
                <a:gd name="connsiteX5" fmla="*/ 0 w 12192000"/>
                <a:gd name="connsiteY5" fmla="*/ 0 h 6856549"/>
                <a:gd name="connsiteX6" fmla="*/ 12192000 w 12192000"/>
                <a:gd name="connsiteY6" fmla="*/ 0 h 6856549"/>
                <a:gd name="connsiteX7" fmla="*/ 12192000 w 12192000"/>
                <a:gd name="connsiteY7" fmla="*/ 6856549 h 6856549"/>
                <a:gd name="connsiteX8" fmla="*/ 0 w 12192000"/>
                <a:gd name="connsiteY8" fmla="*/ 6856549 h 685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6549">
                  <a:moveTo>
                    <a:pt x="9506858" y="264160"/>
                  </a:moveTo>
                  <a:cubicBezTo>
                    <a:pt x="8633112" y="264160"/>
                    <a:pt x="7924801" y="972471"/>
                    <a:pt x="7924801" y="1846217"/>
                  </a:cubicBezTo>
                  <a:cubicBezTo>
                    <a:pt x="7924801" y="2719963"/>
                    <a:pt x="8633112" y="3428274"/>
                    <a:pt x="9506858" y="3428274"/>
                  </a:cubicBezTo>
                  <a:cubicBezTo>
                    <a:pt x="10380604" y="3428274"/>
                    <a:pt x="11088915" y="2719963"/>
                    <a:pt x="11088915" y="1846217"/>
                  </a:cubicBezTo>
                  <a:cubicBezTo>
                    <a:pt x="11088915" y="972471"/>
                    <a:pt x="10380604" y="264160"/>
                    <a:pt x="9506858" y="264160"/>
                  </a:cubicBezTo>
                  <a:close/>
                  <a:moveTo>
                    <a:pt x="0" y="0"/>
                  </a:moveTo>
                  <a:lnTo>
                    <a:pt x="12192000" y="0"/>
                  </a:lnTo>
                  <a:lnTo>
                    <a:pt x="12192000" y="6856549"/>
                  </a:lnTo>
                  <a:lnTo>
                    <a:pt x="0" y="6856549"/>
                  </a:lnTo>
                  <a:close/>
                </a:path>
              </a:pathLst>
            </a:custGeom>
          </p:spPr>
        </p:pic>
        <p:pic>
          <p:nvPicPr>
            <p:cNvPr id="10" name="图片 9" descr="房间的摆设布局&#10;&#10;低可信度描述已自动生成">
              <a:extLst>
                <a:ext uri="{FF2B5EF4-FFF2-40B4-BE49-F238E27FC236}">
                  <a16:creationId xmlns:a16="http://schemas.microsoft.com/office/drawing/2014/main" id="{401D4304-61ED-95E1-4A1F-C46114CB5352}"/>
                </a:ext>
              </a:extLst>
            </p:cNvPr>
            <p:cNvPicPr>
              <a:picLocks noChangeAspect="1"/>
            </p:cNvPicPr>
            <p:nvPr/>
          </p:nvPicPr>
          <p:blipFill rotWithShape="1">
            <a:blip r:embed="rId7">
              <a:extLst>
                <a:ext uri="{28A0092B-C50C-407E-A947-70E740481C1C}">
                  <a14:useLocalDpi xmlns:a14="http://schemas.microsoft.com/office/drawing/2010/main" val="0"/>
                </a:ext>
              </a:extLst>
            </a:blip>
            <a:srcRect l="5343" t="10453" r="4592" b="9598"/>
            <a:stretch/>
          </p:blipFill>
          <p:spPr>
            <a:xfrm>
              <a:off x="0" y="0"/>
              <a:ext cx="12177486" cy="6783978"/>
            </a:xfrm>
            <a:custGeom>
              <a:avLst/>
              <a:gdLst>
                <a:gd name="connsiteX0" fmla="*/ 0 w 12177486"/>
                <a:gd name="connsiteY0" fmla="*/ 0 h 6783978"/>
                <a:gd name="connsiteX1" fmla="*/ 12177486 w 12177486"/>
                <a:gd name="connsiteY1" fmla="*/ 0 h 6783978"/>
                <a:gd name="connsiteX2" fmla="*/ 12177486 w 12177486"/>
                <a:gd name="connsiteY2" fmla="*/ 6783978 h 6783978"/>
                <a:gd name="connsiteX3" fmla="*/ 0 w 12177486"/>
                <a:gd name="connsiteY3" fmla="*/ 6783978 h 6783978"/>
              </a:gdLst>
              <a:ahLst/>
              <a:cxnLst>
                <a:cxn ang="0">
                  <a:pos x="connsiteX0" y="connsiteY0"/>
                </a:cxn>
                <a:cxn ang="0">
                  <a:pos x="connsiteX1" y="connsiteY1"/>
                </a:cxn>
                <a:cxn ang="0">
                  <a:pos x="connsiteX2" y="connsiteY2"/>
                </a:cxn>
                <a:cxn ang="0">
                  <a:pos x="connsiteX3" y="connsiteY3"/>
                </a:cxn>
              </a:cxnLst>
              <a:rect l="l" t="t" r="r" b="b"/>
              <a:pathLst>
                <a:path w="12177486" h="6783978">
                  <a:moveTo>
                    <a:pt x="0" y="0"/>
                  </a:moveTo>
                  <a:lnTo>
                    <a:pt x="12177486" y="0"/>
                  </a:lnTo>
                  <a:lnTo>
                    <a:pt x="12177486" y="6783978"/>
                  </a:lnTo>
                  <a:lnTo>
                    <a:pt x="0" y="6783978"/>
                  </a:lnTo>
                  <a:close/>
                </a:path>
              </a:pathLst>
            </a:custGeom>
          </p:spPr>
        </p:pic>
      </p:grpSp>
    </p:spTree>
    <p:extLst>
      <p:ext uri="{BB962C8B-B14F-4D97-AF65-F5344CB8AC3E}">
        <p14:creationId xmlns:p14="http://schemas.microsoft.com/office/powerpoint/2010/main" val="3448818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slow">
    <p:push dir="u"/>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42.sv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sv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1485900"/>
            <a:ext cx="7772400" cy="1470025"/>
          </a:xfrm>
        </p:spPr>
        <p:txBody>
          <a:bodyPr/>
          <a:lstStyle/>
          <a:p>
            <a:r>
              <a:rPr lang="en-US" dirty="0"/>
              <a:t>TRƯỜNG TIỂU HỌC HÒA NGHĨA</a:t>
            </a:r>
          </a:p>
        </p:txBody>
      </p:sp>
      <p:sp>
        <p:nvSpPr>
          <p:cNvPr id="3" name="Subtitle 2"/>
          <p:cNvSpPr>
            <a:spLocks noGrp="1"/>
          </p:cNvSpPr>
          <p:nvPr>
            <p:ph type="subTitle" idx="1"/>
          </p:nvPr>
        </p:nvSpPr>
        <p:spPr>
          <a:xfrm>
            <a:off x="1371600" y="3886200"/>
            <a:ext cx="13335000" cy="1752600"/>
          </a:xfrm>
        </p:spPr>
        <p:txBody>
          <a:bodyPr>
            <a:normAutofit/>
          </a:bodyPr>
          <a:lstStyle/>
          <a:p>
            <a:pPr algn="r"/>
            <a:r>
              <a:rPr lang="en-US" sz="6000" i="1" dirty="0" err="1">
                <a:solidFill>
                  <a:srgbClr val="FF0000"/>
                </a:solidFill>
              </a:rPr>
              <a:t>Giáo</a:t>
            </a:r>
            <a:r>
              <a:rPr lang="en-US" sz="6000" i="1" dirty="0">
                <a:solidFill>
                  <a:srgbClr val="FF0000"/>
                </a:solidFill>
              </a:rPr>
              <a:t> </a:t>
            </a:r>
            <a:r>
              <a:rPr lang="en-US" sz="6000" i="1" dirty="0" err="1">
                <a:solidFill>
                  <a:srgbClr val="FF0000"/>
                </a:solidFill>
              </a:rPr>
              <a:t>viên</a:t>
            </a:r>
            <a:r>
              <a:rPr lang="en-US" sz="6000" i="1" dirty="0">
                <a:solidFill>
                  <a:srgbClr val="FF0000"/>
                </a:solidFill>
              </a:rPr>
              <a:t>: </a:t>
            </a:r>
            <a:r>
              <a:rPr lang="en-US" sz="6000" i="1" dirty="0" err="1">
                <a:solidFill>
                  <a:srgbClr val="FF0000"/>
                </a:solidFill>
              </a:rPr>
              <a:t>Nguyễn</a:t>
            </a:r>
            <a:r>
              <a:rPr lang="en-US" sz="6000" i="1" dirty="0">
                <a:solidFill>
                  <a:srgbClr val="FF0000"/>
                </a:solidFill>
              </a:rPr>
              <a:t> </a:t>
            </a:r>
            <a:r>
              <a:rPr lang="en-US" sz="6000" i="1" dirty="0" err="1">
                <a:solidFill>
                  <a:srgbClr val="FF0000"/>
                </a:solidFill>
              </a:rPr>
              <a:t>Thị</a:t>
            </a:r>
            <a:r>
              <a:rPr lang="en-US" sz="6000" i="1" dirty="0">
                <a:solidFill>
                  <a:srgbClr val="FF0000"/>
                </a:solidFill>
              </a:rPr>
              <a:t> </a:t>
            </a:r>
            <a:r>
              <a:rPr lang="en-US" sz="6000" i="1" dirty="0" err="1">
                <a:solidFill>
                  <a:srgbClr val="FF0000"/>
                </a:solidFill>
              </a:rPr>
              <a:t>Quế</a:t>
            </a:r>
            <a:r>
              <a:rPr lang="en-US" sz="6000" i="1" dirty="0">
                <a:solidFill>
                  <a:srgbClr val="FF0000"/>
                </a:solidFill>
              </a:rPr>
              <a:t> </a:t>
            </a:r>
            <a:r>
              <a:rPr lang="en-US" sz="6000" i="1" dirty="0" err="1">
                <a:solidFill>
                  <a:srgbClr val="FF0000"/>
                </a:solidFill>
              </a:rPr>
              <a:t>Anh</a:t>
            </a:r>
            <a:r>
              <a:rPr lang="en-US" sz="6000" i="1" dirty="0">
                <a:solidFill>
                  <a:srgbClr val="FF0000"/>
                </a:solidFill>
              </a:rPr>
              <a:t> </a:t>
            </a:r>
            <a:r>
              <a:rPr lang="en-US" sz="6000" i="1" dirty="0" err="1">
                <a:solidFill>
                  <a:srgbClr val="FF0000"/>
                </a:solidFill>
              </a:rPr>
              <a:t>lớp</a:t>
            </a:r>
            <a:r>
              <a:rPr lang="en-US" sz="6000" i="1" dirty="0">
                <a:solidFill>
                  <a:srgbClr val="FF0000"/>
                </a:solidFill>
              </a:rPr>
              <a:t> 5D</a:t>
            </a:r>
          </a:p>
          <a:p>
            <a:pPr algn="r"/>
            <a:endParaRPr lang="en-US" dirty="0"/>
          </a:p>
        </p:txBody>
      </p:sp>
    </p:spTree>
    <p:extLst>
      <p:ext uri="{BB962C8B-B14F-4D97-AF65-F5344CB8AC3E}">
        <p14:creationId xmlns:p14="http://schemas.microsoft.com/office/powerpoint/2010/main" val="182582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3">
            <a:extLst>
              <a:ext uri="{FF2B5EF4-FFF2-40B4-BE49-F238E27FC236}">
                <a16:creationId xmlns:a16="http://schemas.microsoft.com/office/drawing/2014/main" id="{753462FF-2A25-731E-D489-A455B32A20A2}"/>
              </a:ext>
            </a:extLst>
          </p:cNvPr>
          <p:cNvGrpSpPr/>
          <p:nvPr/>
        </p:nvGrpSpPr>
        <p:grpSpPr>
          <a:xfrm>
            <a:off x="1205986" y="532280"/>
            <a:ext cx="16320013" cy="2401420"/>
            <a:chOff x="-355207" y="-162001"/>
            <a:chExt cx="3373308" cy="974801"/>
          </a:xfrm>
        </p:grpSpPr>
        <p:sp>
          <p:nvSpPr>
            <p:cNvPr id="18" name="Freeform 4">
              <a:extLst>
                <a:ext uri="{FF2B5EF4-FFF2-40B4-BE49-F238E27FC236}">
                  <a16:creationId xmlns:a16="http://schemas.microsoft.com/office/drawing/2014/main" id="{F18A1F3E-B5CF-B519-7E83-F1DEE250C29E}"/>
                </a:ext>
              </a:extLst>
            </p:cNvPr>
            <p:cNvSpPr/>
            <p:nvPr/>
          </p:nvSpPr>
          <p:spPr>
            <a:xfrm>
              <a:off x="-355207" y="-162001"/>
              <a:ext cx="3335372" cy="665485"/>
            </a:xfrm>
            <a:custGeom>
              <a:avLst/>
              <a:gdLst/>
              <a:ahLst/>
              <a:cxnLst/>
              <a:rect l="l" t="t" r="r" b="b"/>
              <a:pathLst>
                <a:path w="3018101" h="812800">
                  <a:moveTo>
                    <a:pt x="34456" y="0"/>
                  </a:moveTo>
                  <a:lnTo>
                    <a:pt x="2983646" y="0"/>
                  </a:lnTo>
                  <a:cubicBezTo>
                    <a:pt x="2992784" y="0"/>
                    <a:pt x="3001548" y="3630"/>
                    <a:pt x="3008009" y="10092"/>
                  </a:cubicBezTo>
                  <a:cubicBezTo>
                    <a:pt x="3014471" y="16553"/>
                    <a:pt x="3018101" y="25317"/>
                    <a:pt x="3018101" y="34456"/>
                  </a:cubicBezTo>
                  <a:lnTo>
                    <a:pt x="3018101" y="778344"/>
                  </a:lnTo>
                  <a:cubicBezTo>
                    <a:pt x="3018101" y="787483"/>
                    <a:pt x="3014471" y="796247"/>
                    <a:pt x="3008009" y="802708"/>
                  </a:cubicBezTo>
                  <a:cubicBezTo>
                    <a:pt x="3001548" y="809170"/>
                    <a:pt x="2992784" y="812800"/>
                    <a:pt x="2983646" y="812800"/>
                  </a:cubicBezTo>
                  <a:lnTo>
                    <a:pt x="34456" y="812800"/>
                  </a:lnTo>
                  <a:cubicBezTo>
                    <a:pt x="25317" y="812800"/>
                    <a:pt x="16553" y="809170"/>
                    <a:pt x="10092" y="802708"/>
                  </a:cubicBezTo>
                  <a:cubicBezTo>
                    <a:pt x="3630" y="796247"/>
                    <a:pt x="0" y="787483"/>
                    <a:pt x="0" y="778344"/>
                  </a:cubicBezTo>
                  <a:lnTo>
                    <a:pt x="0" y="34456"/>
                  </a:lnTo>
                  <a:cubicBezTo>
                    <a:pt x="0" y="25317"/>
                    <a:pt x="3630" y="16553"/>
                    <a:pt x="10092" y="10092"/>
                  </a:cubicBezTo>
                  <a:cubicBezTo>
                    <a:pt x="16553" y="3630"/>
                    <a:pt x="25317" y="0"/>
                    <a:pt x="34456" y="0"/>
                  </a:cubicBezTo>
                  <a:close/>
                </a:path>
              </a:pathLst>
            </a:custGeom>
            <a:solidFill>
              <a:srgbClr val="FC818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Hãy cho biết mỗi mô tả dưới đây nói về bộ phận nào của mô hình điện mặt trời trong Hình 3</a:t>
              </a:r>
              <a:endParaRPr kumimoji="0" lang="en-SG"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5">
              <a:extLst>
                <a:ext uri="{FF2B5EF4-FFF2-40B4-BE49-F238E27FC236}">
                  <a16:creationId xmlns:a16="http://schemas.microsoft.com/office/drawing/2014/main" id="{1898E6B0-5506-A8CB-F9B2-CB95D8479E83}"/>
                </a:ext>
              </a:extLst>
            </p:cNvPr>
            <p:cNvSpPr txBox="1"/>
            <p:nvPr/>
          </p:nvSpPr>
          <p:spPr>
            <a:xfrm>
              <a:off x="0" y="-47625"/>
              <a:ext cx="3018101" cy="860425"/>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id="{335B710C-1C65-344E-0D5A-D03F829428EA}"/>
              </a:ext>
            </a:extLst>
          </p:cNvPr>
          <p:cNvPicPr>
            <a:picLocks noChangeAspect="1"/>
          </p:cNvPicPr>
          <p:nvPr/>
        </p:nvPicPr>
        <p:blipFill>
          <a:blip r:embed="rId3"/>
          <a:stretch>
            <a:fillRect/>
          </a:stretch>
        </p:blipFill>
        <p:spPr>
          <a:xfrm>
            <a:off x="838200" y="3238500"/>
            <a:ext cx="13979195" cy="5257800"/>
          </a:xfrm>
          <a:prstGeom prst="rect">
            <a:avLst/>
          </a:prstGeom>
        </p:spPr>
      </p:pic>
      <p:sp>
        <p:nvSpPr>
          <p:cNvPr id="5" name="Rectangle: Rounded Corners 4">
            <a:extLst>
              <a:ext uri="{FF2B5EF4-FFF2-40B4-BE49-F238E27FC236}">
                <a16:creationId xmlns:a16="http://schemas.microsoft.com/office/drawing/2014/main" id="{5B1F98FD-F395-7BB5-C73B-D5369011498F}"/>
              </a:ext>
            </a:extLst>
          </p:cNvPr>
          <p:cNvSpPr/>
          <p:nvPr/>
        </p:nvSpPr>
        <p:spPr>
          <a:xfrm>
            <a:off x="13487400" y="3390900"/>
            <a:ext cx="3886200" cy="1066800"/>
          </a:xfrm>
          <a:prstGeom prst="round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a:solidFill>
                  <a:srgbClr val="FF0000"/>
                </a:solidFill>
              </a:rPr>
              <a:t>Khung</a:t>
            </a:r>
            <a:r>
              <a:rPr lang="en-US" sz="4800" dirty="0">
                <a:solidFill>
                  <a:srgbClr val="FF0000"/>
                </a:solidFill>
              </a:rPr>
              <a:t> </a:t>
            </a:r>
            <a:r>
              <a:rPr lang="en-US" sz="4800" dirty="0" err="1">
                <a:solidFill>
                  <a:srgbClr val="FF0000"/>
                </a:solidFill>
              </a:rPr>
              <a:t>giá</a:t>
            </a:r>
            <a:r>
              <a:rPr lang="en-US" sz="4800" dirty="0">
                <a:solidFill>
                  <a:srgbClr val="FF0000"/>
                </a:solidFill>
              </a:rPr>
              <a:t> </a:t>
            </a:r>
            <a:r>
              <a:rPr lang="en-US" sz="4800" dirty="0" err="1">
                <a:solidFill>
                  <a:srgbClr val="FF0000"/>
                </a:solidFill>
              </a:rPr>
              <a:t>đỡ</a:t>
            </a:r>
            <a:endParaRPr lang="en-US" sz="4800" dirty="0">
              <a:solidFill>
                <a:srgbClr val="FF0000"/>
              </a:solidFill>
            </a:endParaRPr>
          </a:p>
        </p:txBody>
      </p:sp>
      <p:sp>
        <p:nvSpPr>
          <p:cNvPr id="6" name="Rectangle: Rounded Corners 5">
            <a:extLst>
              <a:ext uri="{FF2B5EF4-FFF2-40B4-BE49-F238E27FC236}">
                <a16:creationId xmlns:a16="http://schemas.microsoft.com/office/drawing/2014/main" id="{F388FEFE-5DB7-B338-66C1-0536840C090F}"/>
              </a:ext>
            </a:extLst>
          </p:cNvPr>
          <p:cNvSpPr/>
          <p:nvPr/>
        </p:nvSpPr>
        <p:spPr>
          <a:xfrm>
            <a:off x="14249400" y="4838700"/>
            <a:ext cx="3886200" cy="838200"/>
          </a:xfrm>
          <a:prstGeom prst="round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solidFill>
                  <a:srgbClr val="FF0000"/>
                </a:solidFill>
              </a:rPr>
              <a:t>Tấm</a:t>
            </a:r>
            <a:r>
              <a:rPr lang="en-US" sz="4000" dirty="0">
                <a:solidFill>
                  <a:srgbClr val="FF0000"/>
                </a:solidFill>
              </a:rPr>
              <a:t> pin </a:t>
            </a:r>
            <a:r>
              <a:rPr lang="en-US" sz="4000" dirty="0" err="1">
                <a:solidFill>
                  <a:srgbClr val="FF0000"/>
                </a:solidFill>
              </a:rPr>
              <a:t>mặt</a:t>
            </a:r>
            <a:r>
              <a:rPr lang="en-US" sz="4000" dirty="0">
                <a:solidFill>
                  <a:srgbClr val="FF0000"/>
                </a:solidFill>
              </a:rPr>
              <a:t> </a:t>
            </a:r>
            <a:r>
              <a:rPr lang="en-US" sz="4000" dirty="0" err="1">
                <a:solidFill>
                  <a:srgbClr val="FF0000"/>
                </a:solidFill>
              </a:rPr>
              <a:t>trời</a:t>
            </a:r>
            <a:endParaRPr lang="en-US" sz="4000" dirty="0">
              <a:solidFill>
                <a:srgbClr val="FF0000"/>
              </a:solidFill>
            </a:endParaRPr>
          </a:p>
        </p:txBody>
      </p:sp>
      <p:sp>
        <p:nvSpPr>
          <p:cNvPr id="7" name="Rectangle: Rounded Corners 6">
            <a:extLst>
              <a:ext uri="{FF2B5EF4-FFF2-40B4-BE49-F238E27FC236}">
                <a16:creationId xmlns:a16="http://schemas.microsoft.com/office/drawing/2014/main" id="{029E9A74-3D96-5555-1C78-9FBCB97736F1}"/>
              </a:ext>
            </a:extLst>
          </p:cNvPr>
          <p:cNvSpPr/>
          <p:nvPr/>
        </p:nvSpPr>
        <p:spPr>
          <a:xfrm>
            <a:off x="7772400" y="5981700"/>
            <a:ext cx="2895600" cy="1066800"/>
          </a:xfrm>
          <a:prstGeom prst="round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a:solidFill>
                  <a:srgbClr val="FF0000"/>
                </a:solidFill>
              </a:rPr>
              <a:t>Đèn LED</a:t>
            </a:r>
            <a:endParaRPr lang="en-US" sz="4800" dirty="0">
              <a:solidFill>
                <a:srgbClr val="FF0000"/>
              </a:solidFill>
            </a:endParaRPr>
          </a:p>
        </p:txBody>
      </p:sp>
      <p:sp>
        <p:nvSpPr>
          <p:cNvPr id="8" name="Rectangle: Rounded Corners 7">
            <a:extLst>
              <a:ext uri="{FF2B5EF4-FFF2-40B4-BE49-F238E27FC236}">
                <a16:creationId xmlns:a16="http://schemas.microsoft.com/office/drawing/2014/main" id="{5372F6E2-6BD0-4483-33E1-D8725818EAD9}"/>
              </a:ext>
            </a:extLst>
          </p:cNvPr>
          <p:cNvSpPr/>
          <p:nvPr/>
        </p:nvSpPr>
        <p:spPr>
          <a:xfrm>
            <a:off x="12192000" y="7353300"/>
            <a:ext cx="4191000" cy="1066800"/>
          </a:xfrm>
          <a:prstGeom prst="round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a:solidFill>
                  <a:srgbClr val="FF0000"/>
                </a:solidFill>
              </a:rPr>
              <a:t>Dây dẫn điện</a:t>
            </a:r>
            <a:endParaRPr lang="en-US" sz="4800" dirty="0">
              <a:solidFill>
                <a:srgbClr val="FF0000"/>
              </a:solidFill>
            </a:endParaRPr>
          </a:p>
        </p:txBody>
      </p:sp>
    </p:spTree>
    <p:extLst>
      <p:ext uri="{BB962C8B-B14F-4D97-AF65-F5344CB8AC3E}">
        <p14:creationId xmlns:p14="http://schemas.microsoft.com/office/powerpoint/2010/main" val="764488346"/>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a:extLst>
              <a:ext uri="{FF2B5EF4-FFF2-40B4-BE49-F238E27FC236}">
                <a16:creationId xmlns:a16="http://schemas.microsoft.com/office/drawing/2014/main" id="{309DF2BB-B7EB-CD68-712C-0B90150E5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89"/>
          <a:stretch/>
        </p:blipFill>
        <p:spPr>
          <a:xfrm flipH="1">
            <a:off x="304800" y="3771900"/>
            <a:ext cx="2590800" cy="6763245"/>
          </a:xfrm>
          <a:prstGeom prst="rect">
            <a:avLst/>
          </a:prstGeom>
        </p:spPr>
      </p:pic>
      <p:sp>
        <p:nvSpPr>
          <p:cNvPr id="3" name="TextBox 13">
            <a:extLst>
              <a:ext uri="{FF2B5EF4-FFF2-40B4-BE49-F238E27FC236}">
                <a16:creationId xmlns:a16="http://schemas.microsoft.com/office/drawing/2014/main" id="{D26BF9F1-467A-47D2-D516-D1F27F8DBE70}"/>
              </a:ext>
            </a:extLst>
          </p:cNvPr>
          <p:cNvSpPr txBox="1"/>
          <p:nvPr/>
        </p:nvSpPr>
        <p:spPr>
          <a:xfrm>
            <a:off x="2819400" y="1104900"/>
            <a:ext cx="14935200" cy="6324898"/>
          </a:xfrm>
          <a:prstGeom prst="cloudCallout">
            <a:avLst>
              <a:gd name="adj1" fmla="val -53040"/>
              <a:gd name="adj2" fmla="val 29843"/>
            </a:avLst>
          </a:prstGeom>
          <a:solidFill>
            <a:schemeClr val="bg1"/>
          </a:solidFill>
          <a:ln>
            <a:solidFill>
              <a:schemeClr val="tx1"/>
            </a:solidFill>
          </a:ln>
        </p:spPr>
        <p:txBody>
          <a:bodyPr wrap="square" lIns="0" tIns="0" rIns="0" bIns="0" rtlCol="0" anchor="t">
            <a:spAutoFit/>
          </a:bodyPr>
          <a:lstStyle/>
          <a:p>
            <a:pPr algn="ctr">
              <a:spcBef>
                <a:spcPct val="0"/>
              </a:spcBef>
            </a:pPr>
            <a:r>
              <a:rPr lang="vi-VN" sz="5400" b="1" dirty="0">
                <a:solidFill>
                  <a:srgbClr val="FF0000"/>
                </a:solidFill>
                <a:latin typeface="Cambria" panose="02040503050406030204" pitchFamily="18" charset="0"/>
                <a:ea typeface="Cambria" panose="02040503050406030204" pitchFamily="18" charset="0"/>
                <a:cs typeface="Open Sans Bold"/>
                <a:sym typeface="Open Sans Bold"/>
              </a:rPr>
              <a:t>Mô hình điện mặt trời gồm có các bộ phận chính như: </a:t>
            </a:r>
            <a:r>
              <a:rPr lang="vi-VN" sz="5400" dirty="0">
                <a:solidFill>
                  <a:srgbClr val="FF0000"/>
                </a:solidFill>
                <a:latin typeface="Cambria" panose="02040503050406030204" pitchFamily="18" charset="0"/>
                <a:ea typeface="Cambria" panose="02040503050406030204" pitchFamily="18" charset="0"/>
                <a:cs typeface="Open Sans Bold"/>
                <a:sym typeface="Open Sans Bold"/>
              </a:rPr>
              <a:t>tấm pin mặt trời, khung giá đỡ, dây dẫn điện và thiết bị tiêu thụ năng lượng điện.</a:t>
            </a:r>
          </a:p>
        </p:txBody>
      </p:sp>
    </p:spTree>
    <p:extLst>
      <p:ext uri="{BB962C8B-B14F-4D97-AF65-F5344CB8AC3E}">
        <p14:creationId xmlns:p14="http://schemas.microsoft.com/office/powerpoint/2010/main" val="311485267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3">
            <a:extLst>
              <a:ext uri="{FF2B5EF4-FFF2-40B4-BE49-F238E27FC236}">
                <a16:creationId xmlns:a16="http://schemas.microsoft.com/office/drawing/2014/main" id="{753462FF-2A25-731E-D489-A455B32A20A2}"/>
              </a:ext>
            </a:extLst>
          </p:cNvPr>
          <p:cNvGrpSpPr/>
          <p:nvPr/>
        </p:nvGrpSpPr>
        <p:grpSpPr>
          <a:xfrm>
            <a:off x="1205986" y="532280"/>
            <a:ext cx="16320013" cy="2401420"/>
            <a:chOff x="-355207" y="-162001"/>
            <a:chExt cx="3373308" cy="974801"/>
          </a:xfrm>
        </p:grpSpPr>
        <p:sp>
          <p:nvSpPr>
            <p:cNvPr id="18" name="Freeform 4">
              <a:extLst>
                <a:ext uri="{FF2B5EF4-FFF2-40B4-BE49-F238E27FC236}">
                  <a16:creationId xmlns:a16="http://schemas.microsoft.com/office/drawing/2014/main" id="{F18A1F3E-B5CF-B519-7E83-F1DEE250C29E}"/>
                </a:ext>
              </a:extLst>
            </p:cNvPr>
            <p:cNvSpPr/>
            <p:nvPr/>
          </p:nvSpPr>
          <p:spPr>
            <a:xfrm>
              <a:off x="-355207" y="-162001"/>
              <a:ext cx="3335372" cy="851074"/>
            </a:xfrm>
            <a:custGeom>
              <a:avLst/>
              <a:gdLst/>
              <a:ahLst/>
              <a:cxnLst/>
              <a:rect l="l" t="t" r="r" b="b"/>
              <a:pathLst>
                <a:path w="3018101" h="812800">
                  <a:moveTo>
                    <a:pt x="34456" y="0"/>
                  </a:moveTo>
                  <a:lnTo>
                    <a:pt x="2983646" y="0"/>
                  </a:lnTo>
                  <a:cubicBezTo>
                    <a:pt x="2992784" y="0"/>
                    <a:pt x="3001548" y="3630"/>
                    <a:pt x="3008009" y="10092"/>
                  </a:cubicBezTo>
                  <a:cubicBezTo>
                    <a:pt x="3014471" y="16553"/>
                    <a:pt x="3018101" y="25317"/>
                    <a:pt x="3018101" y="34456"/>
                  </a:cubicBezTo>
                  <a:lnTo>
                    <a:pt x="3018101" y="778344"/>
                  </a:lnTo>
                  <a:cubicBezTo>
                    <a:pt x="3018101" y="787483"/>
                    <a:pt x="3014471" y="796247"/>
                    <a:pt x="3008009" y="802708"/>
                  </a:cubicBezTo>
                  <a:cubicBezTo>
                    <a:pt x="3001548" y="809170"/>
                    <a:pt x="2992784" y="812800"/>
                    <a:pt x="2983646" y="812800"/>
                  </a:cubicBezTo>
                  <a:lnTo>
                    <a:pt x="34456" y="812800"/>
                  </a:lnTo>
                  <a:cubicBezTo>
                    <a:pt x="25317" y="812800"/>
                    <a:pt x="16553" y="809170"/>
                    <a:pt x="10092" y="802708"/>
                  </a:cubicBezTo>
                  <a:cubicBezTo>
                    <a:pt x="3630" y="796247"/>
                    <a:pt x="0" y="787483"/>
                    <a:pt x="0" y="778344"/>
                  </a:cubicBezTo>
                  <a:lnTo>
                    <a:pt x="0" y="34456"/>
                  </a:lnTo>
                  <a:cubicBezTo>
                    <a:pt x="0" y="25317"/>
                    <a:pt x="3630" y="16553"/>
                    <a:pt x="10092" y="10092"/>
                  </a:cubicBezTo>
                  <a:cubicBezTo>
                    <a:pt x="16553" y="3630"/>
                    <a:pt x="25317" y="0"/>
                    <a:pt x="34456" y="0"/>
                  </a:cubicBezTo>
                  <a:close/>
                </a:path>
              </a:pathLst>
            </a:custGeom>
            <a:solidFill>
              <a:srgbClr val="FC818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Em hãy lựa chọn đúng số lượng các chi tiết, vật liệu và dụng cụ trong bộ lắp ghép mô hình kĩ thuật để lắp mô hình điện mặt trời trong Hình 3 theo bảng gợi ý dưới đây.</a:t>
              </a:r>
              <a:endParaRPr kumimoji="0" lang="en-SG"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5">
              <a:extLst>
                <a:ext uri="{FF2B5EF4-FFF2-40B4-BE49-F238E27FC236}">
                  <a16:creationId xmlns:a16="http://schemas.microsoft.com/office/drawing/2014/main" id="{1898E6B0-5506-A8CB-F9B2-CB95D8479E83}"/>
                </a:ext>
              </a:extLst>
            </p:cNvPr>
            <p:cNvSpPr txBox="1"/>
            <p:nvPr/>
          </p:nvSpPr>
          <p:spPr>
            <a:xfrm>
              <a:off x="0" y="-47625"/>
              <a:ext cx="3018101" cy="860425"/>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id="{B7D19A2E-70CD-73BD-40CB-E1B3AF151952}"/>
              </a:ext>
            </a:extLst>
          </p:cNvPr>
          <p:cNvPicPr>
            <a:picLocks noChangeAspect="1"/>
          </p:cNvPicPr>
          <p:nvPr/>
        </p:nvPicPr>
        <p:blipFill>
          <a:blip r:embed="rId3"/>
          <a:stretch>
            <a:fillRect/>
          </a:stretch>
        </p:blipFill>
        <p:spPr>
          <a:xfrm>
            <a:off x="1295400" y="3238500"/>
            <a:ext cx="8086725" cy="4772025"/>
          </a:xfrm>
          <a:prstGeom prst="rect">
            <a:avLst/>
          </a:prstGeom>
        </p:spPr>
      </p:pic>
      <p:pic>
        <p:nvPicPr>
          <p:cNvPr id="6" name="Picture 5">
            <a:extLst>
              <a:ext uri="{FF2B5EF4-FFF2-40B4-BE49-F238E27FC236}">
                <a16:creationId xmlns:a16="http://schemas.microsoft.com/office/drawing/2014/main" id="{EB62CB1A-CD28-8A79-6BB0-DAD6CD313135}"/>
              </a:ext>
            </a:extLst>
          </p:cNvPr>
          <p:cNvPicPr>
            <a:picLocks noChangeAspect="1"/>
          </p:cNvPicPr>
          <p:nvPr/>
        </p:nvPicPr>
        <p:blipFill>
          <a:blip r:embed="rId4"/>
          <a:stretch>
            <a:fillRect/>
          </a:stretch>
        </p:blipFill>
        <p:spPr>
          <a:xfrm>
            <a:off x="9753600" y="2857499"/>
            <a:ext cx="6477000" cy="7203785"/>
          </a:xfrm>
          <a:prstGeom prst="rect">
            <a:avLst/>
          </a:prstGeom>
        </p:spPr>
      </p:pic>
    </p:spTree>
    <p:extLst>
      <p:ext uri="{BB962C8B-B14F-4D97-AF65-F5344CB8AC3E}">
        <p14:creationId xmlns:p14="http://schemas.microsoft.com/office/powerpoint/2010/main" val="64104096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endParaRPr lang="en-US"/>
            </a:p>
          </p:txBody>
        </p:sp>
        <p:sp>
          <p:nvSpPr>
            <p:cNvPr id="10" name="TextBox 10"/>
            <p:cNvSpPr txBox="1"/>
            <p:nvPr/>
          </p:nvSpPr>
          <p:spPr>
            <a:xfrm>
              <a:off x="0" y="-19050"/>
              <a:ext cx="4941030" cy="772555"/>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8">
            <a:extLst>
              <a:ext uri="{FF2B5EF4-FFF2-40B4-BE49-F238E27FC236}">
                <a16:creationId xmlns:a16="http://schemas.microsoft.com/office/drawing/2014/main" id="{235A1C44-B2CB-5E40-667A-5EB28745E361}"/>
              </a:ext>
            </a:extLst>
          </p:cNvPr>
          <p:cNvGrpSpPr/>
          <p:nvPr/>
        </p:nvGrpSpPr>
        <p:grpSpPr>
          <a:xfrm>
            <a:off x="3429000" y="1028700"/>
            <a:ext cx="9267429" cy="7646452"/>
            <a:chOff x="0" y="0"/>
            <a:chExt cx="4274726" cy="1678385"/>
          </a:xfrm>
        </p:grpSpPr>
        <p:sp>
          <p:nvSpPr>
            <p:cNvPr id="18" name="Freeform 9">
              <a:extLst>
                <a:ext uri="{FF2B5EF4-FFF2-40B4-BE49-F238E27FC236}">
                  <a16:creationId xmlns:a16="http://schemas.microsoft.com/office/drawing/2014/main" id="{77AA29FA-C9F0-9D6E-37D7-1C56B25406CB}"/>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0">
              <a:extLst>
                <a:ext uri="{FF2B5EF4-FFF2-40B4-BE49-F238E27FC236}">
                  <a16:creationId xmlns:a16="http://schemas.microsoft.com/office/drawing/2014/main" id="{AECDC565-64C4-DC1A-0CD3-B7EE586E16E2}"/>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 name="Picture 3" descr="A logo with a black background&#10;&#10;Description automatically generated">
            <a:extLst>
              <a:ext uri="{FF2B5EF4-FFF2-40B4-BE49-F238E27FC236}">
                <a16:creationId xmlns:a16="http://schemas.microsoft.com/office/drawing/2014/main" id="{D57EF2DB-FCA1-84F9-A387-981881857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400300"/>
            <a:ext cx="9794842" cy="7568741"/>
          </a:xfrm>
          <a:prstGeom prst="rect">
            <a:avLst/>
          </a:prstGeom>
        </p:spPr>
      </p:pic>
    </p:spTree>
    <p:extLst>
      <p:ext uri="{BB962C8B-B14F-4D97-AF65-F5344CB8AC3E}">
        <p14:creationId xmlns:p14="http://schemas.microsoft.com/office/powerpoint/2010/main" val="3963721043"/>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9BA2CA05-DB5F-99B7-E7E9-B333630E2DE9}"/>
              </a:ext>
            </a:extLst>
          </p:cNvPr>
          <p:cNvPicPr>
            <a:picLocks noChangeAspect="1"/>
          </p:cNvPicPr>
          <p:nvPr/>
        </p:nvPicPr>
        <p:blipFill>
          <a:blip r:embed="rId3"/>
          <a:stretch>
            <a:fillRect/>
          </a:stretch>
        </p:blipFill>
        <p:spPr>
          <a:xfrm>
            <a:off x="2362200" y="1028700"/>
            <a:ext cx="13613558" cy="8305800"/>
          </a:xfrm>
          <a:prstGeom prst="rect">
            <a:avLst/>
          </a:prstGeom>
        </p:spPr>
      </p:pic>
    </p:spTree>
    <p:extLst>
      <p:ext uri="{BB962C8B-B14F-4D97-AF65-F5344CB8AC3E}">
        <p14:creationId xmlns:p14="http://schemas.microsoft.com/office/powerpoint/2010/main" val="124104489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 name="Picture 6">
            <a:extLst>
              <a:ext uri="{FF2B5EF4-FFF2-40B4-BE49-F238E27FC236}">
                <a16:creationId xmlns:a16="http://schemas.microsoft.com/office/drawing/2014/main" id="{404E2C76-7DD6-FE26-F87F-9E3D75D15655}"/>
              </a:ext>
            </a:extLst>
          </p:cNvPr>
          <p:cNvPicPr>
            <a:picLocks noChangeAspect="1"/>
          </p:cNvPicPr>
          <p:nvPr/>
        </p:nvPicPr>
        <p:blipFill>
          <a:blip r:embed="rId3"/>
          <a:stretch>
            <a:fillRect/>
          </a:stretch>
        </p:blipFill>
        <p:spPr>
          <a:xfrm>
            <a:off x="2895600" y="723900"/>
            <a:ext cx="12490804" cy="8839200"/>
          </a:xfrm>
          <a:prstGeom prst="rect">
            <a:avLst/>
          </a:prstGeom>
        </p:spPr>
      </p:pic>
    </p:spTree>
    <p:extLst>
      <p:ext uri="{BB962C8B-B14F-4D97-AF65-F5344CB8AC3E}">
        <p14:creationId xmlns:p14="http://schemas.microsoft.com/office/powerpoint/2010/main" val="3108595559"/>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a:extLst>
              <a:ext uri="{FF2B5EF4-FFF2-40B4-BE49-F238E27FC236}">
                <a16:creationId xmlns:a16="http://schemas.microsoft.com/office/drawing/2014/main" id="{AA0BB119-F1F8-DD51-6D92-174B3DB4BAA8}"/>
              </a:ext>
            </a:extLst>
          </p:cNvPr>
          <p:cNvPicPr>
            <a:picLocks noChangeAspect="1"/>
          </p:cNvPicPr>
          <p:nvPr/>
        </p:nvPicPr>
        <p:blipFill>
          <a:blip r:embed="rId3"/>
          <a:stretch>
            <a:fillRect/>
          </a:stretch>
        </p:blipFill>
        <p:spPr>
          <a:xfrm>
            <a:off x="1981200" y="800100"/>
            <a:ext cx="14071508" cy="8458200"/>
          </a:xfrm>
          <a:prstGeom prst="rect">
            <a:avLst/>
          </a:prstGeom>
        </p:spPr>
      </p:pic>
    </p:spTree>
    <p:extLst>
      <p:ext uri="{BB962C8B-B14F-4D97-AF65-F5344CB8AC3E}">
        <p14:creationId xmlns:p14="http://schemas.microsoft.com/office/powerpoint/2010/main" val="117030889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id="{8CEB2920-AB30-611C-2D0C-8ED52C8C11D8}"/>
              </a:ext>
            </a:extLst>
          </p:cNvPr>
          <p:cNvPicPr>
            <a:picLocks noChangeAspect="1"/>
          </p:cNvPicPr>
          <p:nvPr/>
        </p:nvPicPr>
        <p:blipFill>
          <a:blip r:embed="rId3"/>
          <a:stretch>
            <a:fillRect/>
          </a:stretch>
        </p:blipFill>
        <p:spPr>
          <a:xfrm>
            <a:off x="2667000" y="647700"/>
            <a:ext cx="12192000" cy="8891171"/>
          </a:xfrm>
          <a:prstGeom prst="rect">
            <a:avLst/>
          </a:prstGeom>
        </p:spPr>
      </p:pic>
    </p:spTree>
    <p:extLst>
      <p:ext uri="{BB962C8B-B14F-4D97-AF65-F5344CB8AC3E}">
        <p14:creationId xmlns:p14="http://schemas.microsoft.com/office/powerpoint/2010/main" val="706022078"/>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a:extLst>
              <a:ext uri="{FF2B5EF4-FFF2-40B4-BE49-F238E27FC236}">
                <a16:creationId xmlns:a16="http://schemas.microsoft.com/office/drawing/2014/main" id="{D253ACCD-6300-8491-6623-8993F8D1F557}"/>
              </a:ext>
            </a:extLst>
          </p:cNvPr>
          <p:cNvPicPr>
            <a:picLocks noChangeAspect="1"/>
          </p:cNvPicPr>
          <p:nvPr/>
        </p:nvPicPr>
        <p:blipFill>
          <a:blip r:embed="rId3"/>
          <a:stretch>
            <a:fillRect/>
          </a:stretch>
        </p:blipFill>
        <p:spPr>
          <a:xfrm>
            <a:off x="2667000" y="647700"/>
            <a:ext cx="12344400" cy="9054435"/>
          </a:xfrm>
          <a:prstGeom prst="rect">
            <a:avLst/>
          </a:prstGeom>
        </p:spPr>
      </p:pic>
    </p:spTree>
    <p:extLst>
      <p:ext uri="{BB962C8B-B14F-4D97-AF65-F5344CB8AC3E}">
        <p14:creationId xmlns:p14="http://schemas.microsoft.com/office/powerpoint/2010/main" val="3074682066"/>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Đồ họa 5">
            <a:extLst>
              <a:ext uri="{FF2B5EF4-FFF2-40B4-BE49-F238E27FC236}">
                <a16:creationId xmlns:a16="http://schemas.microsoft.com/office/drawing/2014/main" id="{97BC6B50-6AC4-BA0D-820D-9A529EE2CDF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828800" y="4381500"/>
            <a:ext cx="14554200" cy="6447514"/>
          </a:xfrm>
          <a:prstGeom prst="rect">
            <a:avLst/>
          </a:prstGeom>
        </p:spPr>
      </p:pic>
      <p:sp>
        <p:nvSpPr>
          <p:cNvPr id="9" name="Rectangle: Rounded Corners 8">
            <a:extLst>
              <a:ext uri="{FF2B5EF4-FFF2-40B4-BE49-F238E27FC236}">
                <a16:creationId xmlns:a16="http://schemas.microsoft.com/office/drawing/2014/main" id="{F2B30653-6232-73A1-F544-6413FD2CD639}"/>
              </a:ext>
            </a:extLst>
          </p:cNvPr>
          <p:cNvSpPr/>
          <p:nvPr/>
        </p:nvSpPr>
        <p:spPr>
          <a:xfrm>
            <a:off x="1676400" y="2019300"/>
            <a:ext cx="16002000" cy="16002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dirty="0">
                <a:latin typeface="Cambria" panose="02040503050406030204" pitchFamily="18" charset="0"/>
                <a:ea typeface="Cambria" panose="02040503050406030204" pitchFamily="18" charset="0"/>
              </a:rPr>
              <a:t>B</a:t>
            </a:r>
            <a:r>
              <a:rPr lang="vi-VN" sz="6000" b="1" dirty="0">
                <a:latin typeface="Cambria" panose="02040503050406030204" pitchFamily="18" charset="0"/>
                <a:ea typeface="Cambria" panose="02040503050406030204" pitchFamily="18" charset="0"/>
              </a:rPr>
              <a:t>ắt đầu lắp ráp mô hình theo hướng dẫn</a:t>
            </a:r>
            <a:endParaRPr lang="en-US" sz="6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4638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endParaRPr lang="en-US"/>
            </a:p>
          </p:txBody>
        </p:sp>
        <p:sp>
          <p:nvSpPr>
            <p:cNvPr id="10" name="TextBox 10"/>
            <p:cNvSpPr txBox="1"/>
            <p:nvPr/>
          </p:nvSpPr>
          <p:spPr>
            <a:xfrm>
              <a:off x="0" y="-19050"/>
              <a:ext cx="4941030" cy="772555"/>
            </a:xfrm>
            <a:prstGeom prst="rect">
              <a:avLst/>
            </a:prstGeom>
          </p:spPr>
          <p:txBody>
            <a:bodyPr lIns="50800" tIns="50800" rIns="50800" bIns="50800" rtlCol="0" anchor="ctr"/>
            <a:lstStyle/>
            <a:p>
              <a:pPr algn="ctr">
                <a:lnSpc>
                  <a:spcPts val="2859"/>
                </a:lnSpc>
              </a:pPr>
              <a:endParaRPr/>
            </a:p>
          </p:txBody>
        </p:sp>
      </p:grpSp>
      <p:grpSp>
        <p:nvGrpSpPr>
          <p:cNvPr id="17" name="Group 8">
            <a:extLst>
              <a:ext uri="{FF2B5EF4-FFF2-40B4-BE49-F238E27FC236}">
                <a16:creationId xmlns:a16="http://schemas.microsoft.com/office/drawing/2014/main" id="{235A1C44-B2CB-5E40-667A-5EB28745E361}"/>
              </a:ext>
            </a:extLst>
          </p:cNvPr>
          <p:cNvGrpSpPr/>
          <p:nvPr/>
        </p:nvGrpSpPr>
        <p:grpSpPr>
          <a:xfrm>
            <a:off x="3429000" y="1028700"/>
            <a:ext cx="9267429" cy="7646452"/>
            <a:chOff x="0" y="0"/>
            <a:chExt cx="4274726" cy="1678385"/>
          </a:xfrm>
        </p:grpSpPr>
        <p:sp>
          <p:nvSpPr>
            <p:cNvPr id="18" name="Freeform 9">
              <a:extLst>
                <a:ext uri="{FF2B5EF4-FFF2-40B4-BE49-F238E27FC236}">
                  <a16:creationId xmlns:a16="http://schemas.microsoft.com/office/drawing/2014/main" id="{77AA29FA-C9F0-9D6E-37D7-1C56B25406CB}"/>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endParaRPr lang="en-SG"/>
            </a:p>
          </p:txBody>
        </p:sp>
        <p:sp>
          <p:nvSpPr>
            <p:cNvPr id="19" name="TextBox 10">
              <a:extLst>
                <a:ext uri="{FF2B5EF4-FFF2-40B4-BE49-F238E27FC236}">
                  <a16:creationId xmlns:a16="http://schemas.microsoft.com/office/drawing/2014/main" id="{AECDC565-64C4-DC1A-0CD3-B7EE586E16E2}"/>
                </a:ext>
              </a:extLst>
            </p:cNvPr>
            <p:cNvSpPr txBox="1"/>
            <p:nvPr/>
          </p:nvSpPr>
          <p:spPr>
            <a:xfrm>
              <a:off x="0" y="-47625"/>
              <a:ext cx="4274726" cy="17260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pic>
        <p:nvPicPr>
          <p:cNvPr id="20" name="Picture 19">
            <a:extLst>
              <a:ext uri="{FF2B5EF4-FFF2-40B4-BE49-F238E27FC236}">
                <a16:creationId xmlns:a16="http://schemas.microsoft.com/office/drawing/2014/main" id="{F99CDB58-8F4D-AB80-B410-A7B3C2440F78}"/>
              </a:ext>
            </a:extLst>
          </p:cNvPr>
          <p:cNvPicPr>
            <a:picLocks noChangeAspect="1"/>
          </p:cNvPicPr>
          <p:nvPr/>
        </p:nvPicPr>
        <p:blipFill>
          <a:blip r:embed="rId2"/>
          <a:stretch>
            <a:fillRect/>
          </a:stretch>
        </p:blipFill>
        <p:spPr>
          <a:xfrm>
            <a:off x="-1524000" y="1333500"/>
            <a:ext cx="19395283" cy="6858000"/>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19050"/>
              <a:ext cx="4941030" cy="772555"/>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8">
            <a:extLst>
              <a:ext uri="{FF2B5EF4-FFF2-40B4-BE49-F238E27FC236}">
                <a16:creationId xmlns:a16="http://schemas.microsoft.com/office/drawing/2014/main" id="{235A1C44-B2CB-5E40-667A-5EB28745E361}"/>
              </a:ext>
            </a:extLst>
          </p:cNvPr>
          <p:cNvGrpSpPr/>
          <p:nvPr/>
        </p:nvGrpSpPr>
        <p:grpSpPr>
          <a:xfrm>
            <a:off x="3429000" y="1028700"/>
            <a:ext cx="9267429" cy="7646452"/>
            <a:chOff x="0" y="0"/>
            <a:chExt cx="4274726" cy="1678385"/>
          </a:xfrm>
        </p:grpSpPr>
        <p:sp>
          <p:nvSpPr>
            <p:cNvPr id="18" name="Freeform 9">
              <a:extLst>
                <a:ext uri="{FF2B5EF4-FFF2-40B4-BE49-F238E27FC236}">
                  <a16:creationId xmlns:a16="http://schemas.microsoft.com/office/drawing/2014/main" id="{77AA29FA-C9F0-9D6E-37D7-1C56B25406CB}"/>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0">
              <a:extLst>
                <a:ext uri="{FF2B5EF4-FFF2-40B4-BE49-F238E27FC236}">
                  <a16:creationId xmlns:a16="http://schemas.microsoft.com/office/drawing/2014/main" id="{AECDC565-64C4-DC1A-0CD3-B7EE586E16E2}"/>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descr="A green and red text on a black background&#10;&#10;Description automatically generated">
            <a:extLst>
              <a:ext uri="{FF2B5EF4-FFF2-40B4-BE49-F238E27FC236}">
                <a16:creationId xmlns:a16="http://schemas.microsoft.com/office/drawing/2014/main" id="{BCE63BFE-113A-39D8-6CE3-B9DEFF69A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638300"/>
            <a:ext cx="9007151" cy="7251520"/>
          </a:xfrm>
          <a:prstGeom prst="rect">
            <a:avLst/>
          </a:prstGeom>
        </p:spPr>
      </p:pic>
    </p:spTree>
    <p:extLst>
      <p:ext uri="{BB962C8B-B14F-4D97-AF65-F5344CB8AC3E}">
        <p14:creationId xmlns:p14="http://schemas.microsoft.com/office/powerpoint/2010/main" val="3458241521"/>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a:extLst>
              <a:ext uri="{FF2B5EF4-FFF2-40B4-BE49-F238E27FC236}">
                <a16:creationId xmlns:a16="http://schemas.microsoft.com/office/drawing/2014/main" id="{309DF2BB-B7EB-CD68-712C-0B90150E5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89"/>
          <a:stretch/>
        </p:blipFill>
        <p:spPr>
          <a:xfrm flipH="1">
            <a:off x="304800" y="3771900"/>
            <a:ext cx="2590800" cy="6763245"/>
          </a:xfrm>
          <a:prstGeom prst="rect">
            <a:avLst/>
          </a:prstGeom>
        </p:spPr>
      </p:pic>
      <p:sp>
        <p:nvSpPr>
          <p:cNvPr id="3" name="TextBox 13">
            <a:extLst>
              <a:ext uri="{FF2B5EF4-FFF2-40B4-BE49-F238E27FC236}">
                <a16:creationId xmlns:a16="http://schemas.microsoft.com/office/drawing/2014/main" id="{D26BF9F1-467A-47D2-D516-D1F27F8DBE70}"/>
              </a:ext>
            </a:extLst>
          </p:cNvPr>
          <p:cNvSpPr txBox="1"/>
          <p:nvPr/>
        </p:nvSpPr>
        <p:spPr>
          <a:xfrm>
            <a:off x="2819400" y="1104900"/>
            <a:ext cx="14935200" cy="5059918"/>
          </a:xfrm>
          <a:prstGeom prst="cloudCallout">
            <a:avLst>
              <a:gd name="adj1" fmla="val -53040"/>
              <a:gd name="adj2" fmla="val 29843"/>
            </a:avLst>
          </a:prstGeom>
          <a:solidFill>
            <a:schemeClr val="bg1"/>
          </a:solidFill>
          <a:ln>
            <a:solidFill>
              <a:schemeClr val="tx1"/>
            </a:solidFill>
          </a:ln>
        </p:spPr>
        <p:txBody>
          <a:bodyPr wrap="square" lIns="0" tIns="0" rIns="0" bIns="0" rtlCol="0" anchor="t">
            <a:spAutoFit/>
          </a:bodyPr>
          <a:lstStyle/>
          <a:p>
            <a:pPr lvl="0" algn="ctr">
              <a:spcBef>
                <a:spcPct val="0"/>
              </a:spcBef>
            </a:pPr>
            <a:r>
              <a:rPr lang="vi-VN" sz="7200" b="1" dirty="0">
                <a:solidFill>
                  <a:srgbClr val="FF0000"/>
                </a:solidFill>
                <a:latin typeface="Cambria" panose="02040503050406030204" pitchFamily="18" charset="0"/>
                <a:ea typeface="Cambria" panose="02040503050406030204" pitchFamily="18" charset="0"/>
                <a:cs typeface="Open Sans Bold"/>
                <a:sym typeface="Open Sans Bold"/>
              </a:rPr>
              <a:t> </a:t>
            </a:r>
            <a:r>
              <a:rPr lang="en-US" sz="7200" b="1" dirty="0">
                <a:solidFill>
                  <a:srgbClr val="FF0000"/>
                </a:solidFill>
                <a:latin typeface="Cambria" panose="02040503050406030204" pitchFamily="18" charset="0"/>
                <a:ea typeface="Cambria" panose="02040503050406030204" pitchFamily="18" charset="0"/>
                <a:cs typeface="Open Sans Bold"/>
                <a:sym typeface="Open Sans Bold"/>
              </a:rPr>
              <a:t>C</a:t>
            </a:r>
            <a:r>
              <a:rPr lang="vi-VN" sz="7200" b="1" dirty="0">
                <a:solidFill>
                  <a:srgbClr val="FF0000"/>
                </a:solidFill>
                <a:latin typeface="Cambria" panose="02040503050406030204" pitchFamily="18" charset="0"/>
                <a:ea typeface="Cambria" panose="02040503050406030204" pitchFamily="18" charset="0"/>
                <a:cs typeface="Open Sans Bold"/>
                <a:sym typeface="Open Sans Bold"/>
              </a:rPr>
              <a:t>ác nhóm có thể tự thiết kế một mô hình tuỳ ý.</a:t>
            </a:r>
            <a:endParaRPr kumimoji="0" lang="vi-VN" sz="7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Bold"/>
              <a:sym typeface="Open Sans Bold"/>
            </a:endParaRPr>
          </a:p>
        </p:txBody>
      </p:sp>
    </p:spTree>
    <p:extLst>
      <p:ext uri="{BB962C8B-B14F-4D97-AF65-F5344CB8AC3E}">
        <p14:creationId xmlns:p14="http://schemas.microsoft.com/office/powerpoint/2010/main" val="166042371"/>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5F6215-F7CD-2D83-7FA8-6AFB27869EBE}"/>
              </a:ext>
            </a:extLst>
          </p:cNvPr>
          <p:cNvPicPr>
            <a:picLocks noChangeAspect="1"/>
          </p:cNvPicPr>
          <p:nvPr/>
        </p:nvPicPr>
        <p:blipFill>
          <a:blip r:embed="rId2"/>
          <a:stretch>
            <a:fillRect/>
          </a:stretch>
        </p:blipFill>
        <p:spPr>
          <a:xfrm>
            <a:off x="2919045" y="2264392"/>
            <a:ext cx="11767626" cy="4521185"/>
          </a:xfrm>
          <a:prstGeom prst="rect">
            <a:avLst/>
          </a:prstGeom>
        </p:spPr>
      </p:pic>
      <p:sp>
        <p:nvSpPr>
          <p:cNvPr id="2" name="Freeform 9">
            <a:extLst>
              <a:ext uri="{FF2B5EF4-FFF2-40B4-BE49-F238E27FC236}">
                <a16:creationId xmlns:a16="http://schemas.microsoft.com/office/drawing/2014/main" id="{6A33FE81-92BD-30BC-55D9-5327B2BB6EA1}"/>
              </a:ext>
            </a:extLst>
          </p:cNvPr>
          <p:cNvSpPr/>
          <p:nvPr/>
        </p:nvSpPr>
        <p:spPr>
          <a:xfrm>
            <a:off x="13487400" y="1409700"/>
            <a:ext cx="4030812" cy="3891566"/>
          </a:xfrm>
          <a:custGeom>
            <a:avLst/>
            <a:gdLst/>
            <a:ahLst/>
            <a:cxnLst/>
            <a:rect l="l" t="t" r="r" b="b"/>
            <a:pathLst>
              <a:path w="4030812" h="3891566">
                <a:moveTo>
                  <a:pt x="0" y="0"/>
                </a:moveTo>
                <a:lnTo>
                  <a:pt x="4030812" y="0"/>
                </a:lnTo>
                <a:lnTo>
                  <a:pt x="4030812" y="3891565"/>
                </a:lnTo>
                <a:lnTo>
                  <a:pt x="0" y="3891565"/>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322829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581400" y="1028700"/>
            <a:ext cx="8153400" cy="830997"/>
          </a:xfrm>
          <a:prstGeom prst="rect">
            <a:avLst/>
          </a:prstGeom>
          <a:noFill/>
        </p:spPr>
        <p:txBody>
          <a:bodyPr wrap="square" rtlCol="0">
            <a:spAutoFit/>
          </a:bodyPr>
          <a:lstStyle/>
          <a:p>
            <a:pPr algn="ctr"/>
            <a:r>
              <a:rPr lang="en-US" sz="4800" i="1" dirty="0" err="1" smtClean="0"/>
              <a:t>Công</a:t>
            </a:r>
            <a:r>
              <a:rPr lang="en-US" sz="4800" i="1" dirty="0" smtClean="0"/>
              <a:t> </a:t>
            </a:r>
            <a:r>
              <a:rPr lang="en-US" sz="4800" i="1" dirty="0" err="1" smtClean="0"/>
              <a:t>nghệ</a:t>
            </a:r>
            <a:endParaRPr lang="en-US" sz="4800" i="1" dirty="0"/>
          </a:p>
        </p:txBody>
      </p:sp>
      <p:pic>
        <p:nvPicPr>
          <p:cNvPr id="3" name="Picture 2">
            <a:extLst>
              <a:ext uri="{FF2B5EF4-FFF2-40B4-BE49-F238E27FC236}">
                <a16:creationId xmlns:a16="http://schemas.microsoft.com/office/drawing/2014/main" id="{F047B4FA-C708-BEEC-EEBE-37B4953E3A54}"/>
              </a:ext>
            </a:extLst>
          </p:cNvPr>
          <p:cNvPicPr>
            <a:picLocks noChangeAspect="1"/>
          </p:cNvPicPr>
          <p:nvPr/>
        </p:nvPicPr>
        <p:blipFill>
          <a:blip r:embed="rId2"/>
          <a:stretch>
            <a:fillRect/>
          </a:stretch>
        </p:blipFill>
        <p:spPr>
          <a:xfrm>
            <a:off x="4343400" y="2476500"/>
            <a:ext cx="9784928" cy="5462489"/>
          </a:xfrm>
          <a:prstGeom prst="rect">
            <a:avLst/>
          </a:prstGeom>
        </p:spPr>
      </p:pic>
      <p:sp>
        <p:nvSpPr>
          <p:cNvPr id="4" name="TextBox 3"/>
          <p:cNvSpPr txBox="1"/>
          <p:nvPr/>
        </p:nvSpPr>
        <p:spPr>
          <a:xfrm>
            <a:off x="6858000" y="8801100"/>
            <a:ext cx="6096000" cy="769441"/>
          </a:xfrm>
          <a:prstGeom prst="rect">
            <a:avLst/>
          </a:prstGeom>
          <a:noFill/>
        </p:spPr>
        <p:txBody>
          <a:bodyPr wrap="square" rtlCol="0">
            <a:spAutoFit/>
          </a:bodyPr>
          <a:lstStyle/>
          <a:p>
            <a:r>
              <a:rPr lang="en-US" sz="4400" b="1" dirty="0" err="1" smtClean="0"/>
              <a:t>Tiết</a:t>
            </a:r>
            <a:r>
              <a:rPr lang="en-US" sz="4400" b="1" dirty="0" smtClean="0"/>
              <a:t> 2</a:t>
            </a:r>
            <a:endParaRPr lang="en-US" sz="4400" b="1" dirty="0"/>
          </a:p>
        </p:txBody>
      </p:sp>
    </p:spTree>
    <p:extLst>
      <p:ext uri="{BB962C8B-B14F-4D97-AF65-F5344CB8AC3E}">
        <p14:creationId xmlns:p14="http://schemas.microsoft.com/office/powerpoint/2010/main" val="98972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pic>
        <p:nvPicPr>
          <p:cNvPr id="14" name="图片 1">
            <a:extLst>
              <a:ext uri="{FF2B5EF4-FFF2-40B4-BE49-F238E27FC236}">
                <a16:creationId xmlns:a16="http://schemas.microsoft.com/office/drawing/2014/main" id="{D86AECE4-C847-5580-44E5-2A9998EEB4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389"/>
          <a:stretch/>
        </p:blipFill>
        <p:spPr>
          <a:xfrm flipH="1">
            <a:off x="304800" y="3771900"/>
            <a:ext cx="2590800" cy="6763245"/>
          </a:xfrm>
          <a:prstGeom prst="rect">
            <a:avLst/>
          </a:prstGeom>
        </p:spPr>
      </p:pic>
      <p:sp>
        <p:nvSpPr>
          <p:cNvPr id="15" name="TextBox 13">
            <a:extLst>
              <a:ext uri="{FF2B5EF4-FFF2-40B4-BE49-F238E27FC236}">
                <a16:creationId xmlns:a16="http://schemas.microsoft.com/office/drawing/2014/main" id="{369FD9D4-A87A-CC21-09B2-39EE3941052F}"/>
              </a:ext>
            </a:extLst>
          </p:cNvPr>
          <p:cNvSpPr txBox="1"/>
          <p:nvPr/>
        </p:nvSpPr>
        <p:spPr>
          <a:xfrm>
            <a:off x="2819400" y="1104900"/>
            <a:ext cx="14935200" cy="4497705"/>
          </a:xfrm>
          <a:prstGeom prst="cloudCallout">
            <a:avLst>
              <a:gd name="adj1" fmla="val -53040"/>
              <a:gd name="adj2" fmla="val 29843"/>
            </a:avLst>
          </a:prstGeom>
          <a:solidFill>
            <a:schemeClr val="bg1"/>
          </a:solidFill>
          <a:ln>
            <a:solidFill>
              <a:schemeClr val="tx1"/>
            </a:solidFill>
          </a:ln>
        </p:spPr>
        <p:txBody>
          <a:bodyPr wrap="square" lIns="0" tIns="0" rIns="0" bIns="0" rtlCol="0" anchor="t">
            <a:spAutoFit/>
          </a:bodyPr>
          <a:lstStyle/>
          <a:p>
            <a:pPr algn="ctr">
              <a:spcBef>
                <a:spcPct val="0"/>
              </a:spcBef>
            </a:pPr>
            <a:r>
              <a:rPr lang="en-US" sz="4800" b="1" dirty="0">
                <a:solidFill>
                  <a:srgbClr val="000000"/>
                </a:solidFill>
                <a:latin typeface="Cambria" panose="02040503050406030204" pitchFamily="18" charset="0"/>
                <a:ea typeface="Cambria" panose="02040503050406030204" pitchFamily="18" charset="0"/>
                <a:cs typeface="Open Sans Bold"/>
                <a:sym typeface="Open Sans Bold"/>
              </a:rPr>
              <a:t>Q</a:t>
            </a:r>
            <a:r>
              <a:rPr lang="vi-VN" sz="4800" b="1" dirty="0">
                <a:solidFill>
                  <a:srgbClr val="000000"/>
                </a:solidFill>
                <a:latin typeface="Cambria" panose="02040503050406030204" pitchFamily="18" charset="0"/>
                <a:ea typeface="Cambria" panose="02040503050406030204" pitchFamily="18" charset="0"/>
                <a:cs typeface="Open Sans Bold"/>
                <a:sym typeface="Open Sans Bold"/>
              </a:rPr>
              <a:t>uan sát mô hình pin mặt trời, đèn led, mô hình đèn mặt trời yêu cầu hs vẽ lại mô hình bằng trí tưởng tượng của mình </a:t>
            </a:r>
          </a:p>
        </p:txBody>
      </p:sp>
      <p:pic>
        <p:nvPicPr>
          <p:cNvPr id="3" name="Picture 2">
            <a:extLst>
              <a:ext uri="{FF2B5EF4-FFF2-40B4-BE49-F238E27FC236}">
                <a16:creationId xmlns:a16="http://schemas.microsoft.com/office/drawing/2014/main" id="{2F76A151-5B0E-D50B-6157-4F6B38135BE0}"/>
              </a:ext>
            </a:extLst>
          </p:cNvPr>
          <p:cNvPicPr>
            <a:picLocks noChangeAspect="1"/>
          </p:cNvPicPr>
          <p:nvPr/>
        </p:nvPicPr>
        <p:blipFill>
          <a:blip r:embed="rId3"/>
          <a:stretch>
            <a:fillRect/>
          </a:stretch>
        </p:blipFill>
        <p:spPr>
          <a:xfrm>
            <a:off x="6096000" y="6057900"/>
            <a:ext cx="8686800" cy="3967100"/>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sp>
        <p:nvSpPr>
          <p:cNvPr id="2" name="Freeform 2"/>
          <p:cNvSpPr/>
          <p:nvPr/>
        </p:nvSpPr>
        <p:spPr>
          <a:xfrm rot="-10800000">
            <a:off x="9525783" y="432228"/>
            <a:ext cx="7798035" cy="7528648"/>
          </a:xfrm>
          <a:custGeom>
            <a:avLst/>
            <a:gdLst/>
            <a:ahLst/>
            <a:cxnLst/>
            <a:rect l="l" t="t" r="r" b="b"/>
            <a:pathLst>
              <a:path w="7798035" h="7528648">
                <a:moveTo>
                  <a:pt x="0" y="0"/>
                </a:moveTo>
                <a:lnTo>
                  <a:pt x="7798034" y="0"/>
                </a:lnTo>
                <a:lnTo>
                  <a:pt x="7798034" y="7528648"/>
                </a:lnTo>
                <a:lnTo>
                  <a:pt x="0" y="752864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1338329" y="4196552"/>
            <a:ext cx="5153729" cy="5153729"/>
          </a:xfrm>
          <a:custGeom>
            <a:avLst/>
            <a:gdLst/>
            <a:ahLst/>
            <a:cxnLst/>
            <a:rect l="l" t="t" r="r" b="b"/>
            <a:pathLst>
              <a:path w="5153729" h="5153729">
                <a:moveTo>
                  <a:pt x="0" y="0"/>
                </a:moveTo>
                <a:lnTo>
                  <a:pt x="5153729" y="0"/>
                </a:lnTo>
                <a:lnTo>
                  <a:pt x="5153729" y="5153729"/>
                </a:lnTo>
                <a:lnTo>
                  <a:pt x="0" y="51537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4863200" y="-517144"/>
            <a:ext cx="8561600" cy="11321289"/>
            <a:chOff x="0" y="0"/>
            <a:chExt cx="2254907" cy="2981739"/>
          </a:xfrm>
        </p:grpSpPr>
        <p:sp>
          <p:nvSpPr>
            <p:cNvPr id="5" name="Freeform 5"/>
            <p:cNvSpPr/>
            <p:nvPr/>
          </p:nvSpPr>
          <p:spPr>
            <a:xfrm>
              <a:off x="0" y="0"/>
              <a:ext cx="2254907" cy="2981739"/>
            </a:xfrm>
            <a:custGeom>
              <a:avLst/>
              <a:gdLst/>
              <a:ahLst/>
              <a:cxnLst/>
              <a:rect l="l" t="t" r="r" b="b"/>
              <a:pathLst>
                <a:path w="2254907" h="2981739">
                  <a:moveTo>
                    <a:pt x="0" y="0"/>
                  </a:moveTo>
                  <a:lnTo>
                    <a:pt x="2254907" y="0"/>
                  </a:lnTo>
                  <a:lnTo>
                    <a:pt x="2254907" y="2981739"/>
                  </a:lnTo>
                  <a:lnTo>
                    <a:pt x="0" y="2981739"/>
                  </a:lnTo>
                  <a:close/>
                </a:path>
              </a:pathLst>
            </a:custGeom>
            <a:solidFill>
              <a:srgbClr val="FCE59A"/>
            </a:solidFill>
          </p:spPr>
          <p:txBody>
            <a:bodyPr/>
            <a:lstStyle/>
            <a:p>
              <a:endParaRPr lang="en-US"/>
            </a:p>
          </p:txBody>
        </p:sp>
        <p:sp>
          <p:nvSpPr>
            <p:cNvPr id="6" name="TextBox 6"/>
            <p:cNvSpPr txBox="1"/>
            <p:nvPr/>
          </p:nvSpPr>
          <p:spPr>
            <a:xfrm>
              <a:off x="0" y="-19050"/>
              <a:ext cx="2254907" cy="3000789"/>
            </a:xfrm>
            <a:prstGeom prst="rect">
              <a:avLst/>
            </a:prstGeom>
          </p:spPr>
          <p:txBody>
            <a:bodyPr lIns="50800" tIns="50800" rIns="50800" bIns="50800" rtlCol="0" anchor="ctr"/>
            <a:lstStyle/>
            <a:p>
              <a:pPr algn="ctr">
                <a:lnSpc>
                  <a:spcPts val="2859"/>
                </a:lnSpc>
              </a:pPr>
              <a:endParaRPr/>
            </a:p>
          </p:txBody>
        </p:sp>
      </p:grpSp>
      <p:sp>
        <p:nvSpPr>
          <p:cNvPr id="10" name="Freeform 10"/>
          <p:cNvSpPr/>
          <p:nvPr/>
        </p:nvSpPr>
        <p:spPr>
          <a:xfrm>
            <a:off x="777302" y="1028700"/>
            <a:ext cx="3323857" cy="3448879"/>
          </a:xfrm>
          <a:custGeom>
            <a:avLst/>
            <a:gdLst/>
            <a:ahLst/>
            <a:cxnLst/>
            <a:rect l="l" t="t" r="r" b="b"/>
            <a:pathLst>
              <a:path w="3323857" h="3448879">
                <a:moveTo>
                  <a:pt x="0" y="0"/>
                </a:moveTo>
                <a:lnTo>
                  <a:pt x="3323857" y="0"/>
                </a:lnTo>
                <a:lnTo>
                  <a:pt x="3323857" y="3448879"/>
                </a:lnTo>
                <a:lnTo>
                  <a:pt x="0" y="344887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13933047" y="7368146"/>
            <a:ext cx="5703985" cy="1982135"/>
          </a:xfrm>
          <a:custGeom>
            <a:avLst/>
            <a:gdLst/>
            <a:ahLst/>
            <a:cxnLst/>
            <a:rect l="l" t="t" r="r" b="b"/>
            <a:pathLst>
              <a:path w="5703985" h="1982135">
                <a:moveTo>
                  <a:pt x="5703986" y="0"/>
                </a:moveTo>
                <a:lnTo>
                  <a:pt x="0" y="0"/>
                </a:lnTo>
                <a:lnTo>
                  <a:pt x="0" y="1982135"/>
                </a:lnTo>
                <a:lnTo>
                  <a:pt x="5703986" y="1982135"/>
                </a:lnTo>
                <a:lnTo>
                  <a:pt x="5703986"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pic>
        <p:nvPicPr>
          <p:cNvPr id="15" name="Picture 14">
            <a:extLst>
              <a:ext uri="{FF2B5EF4-FFF2-40B4-BE49-F238E27FC236}">
                <a16:creationId xmlns:a16="http://schemas.microsoft.com/office/drawing/2014/main" id="{F047B4FA-C708-BEEC-EEBE-37B4953E3A54}"/>
              </a:ext>
            </a:extLst>
          </p:cNvPr>
          <p:cNvPicPr>
            <a:picLocks noChangeAspect="1"/>
          </p:cNvPicPr>
          <p:nvPr/>
        </p:nvPicPr>
        <p:blipFill>
          <a:blip r:embed="rId10"/>
          <a:stretch>
            <a:fillRect/>
          </a:stretch>
        </p:blipFill>
        <p:spPr>
          <a:xfrm>
            <a:off x="4343400" y="2476500"/>
            <a:ext cx="9784928" cy="5462489"/>
          </a:xfrm>
          <a:prstGeom prst="rect">
            <a:avLst/>
          </a:prstGeom>
        </p:spPr>
      </p:pic>
      <p:sp>
        <p:nvSpPr>
          <p:cNvPr id="7" name="TextBox 6"/>
          <p:cNvSpPr txBox="1"/>
          <p:nvPr/>
        </p:nvSpPr>
        <p:spPr>
          <a:xfrm>
            <a:off x="6781800" y="8359213"/>
            <a:ext cx="4038600" cy="646331"/>
          </a:xfrm>
          <a:prstGeom prst="rect">
            <a:avLst/>
          </a:prstGeom>
          <a:noFill/>
        </p:spPr>
        <p:txBody>
          <a:bodyPr wrap="square" rtlCol="0">
            <a:spAutoFit/>
          </a:bodyPr>
          <a:lstStyle/>
          <a:p>
            <a:pPr algn="ctr"/>
            <a:r>
              <a:rPr lang="en-US" sz="3600" b="1" dirty="0" err="1" smtClean="0"/>
              <a:t>Tiết</a:t>
            </a:r>
            <a:r>
              <a:rPr lang="en-US" sz="3600" b="1" dirty="0" smtClean="0"/>
              <a:t> 2</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endParaRPr lang="en-US"/>
            </a:p>
          </p:txBody>
        </p:sp>
        <p:sp>
          <p:nvSpPr>
            <p:cNvPr id="10" name="TextBox 10"/>
            <p:cNvSpPr txBox="1"/>
            <p:nvPr/>
          </p:nvSpPr>
          <p:spPr>
            <a:xfrm>
              <a:off x="0" y="-19050"/>
              <a:ext cx="4941030" cy="772555"/>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8">
            <a:extLst>
              <a:ext uri="{FF2B5EF4-FFF2-40B4-BE49-F238E27FC236}">
                <a16:creationId xmlns:a16="http://schemas.microsoft.com/office/drawing/2014/main" id="{235A1C44-B2CB-5E40-667A-5EB28745E361}"/>
              </a:ext>
            </a:extLst>
          </p:cNvPr>
          <p:cNvGrpSpPr/>
          <p:nvPr/>
        </p:nvGrpSpPr>
        <p:grpSpPr>
          <a:xfrm>
            <a:off x="3429000" y="1028700"/>
            <a:ext cx="9267429" cy="7646452"/>
            <a:chOff x="0" y="0"/>
            <a:chExt cx="4274726" cy="1678385"/>
          </a:xfrm>
        </p:grpSpPr>
        <p:sp>
          <p:nvSpPr>
            <p:cNvPr id="18" name="Freeform 9">
              <a:extLst>
                <a:ext uri="{FF2B5EF4-FFF2-40B4-BE49-F238E27FC236}">
                  <a16:creationId xmlns:a16="http://schemas.microsoft.com/office/drawing/2014/main" id="{77AA29FA-C9F0-9D6E-37D7-1C56B25406CB}"/>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0">
              <a:extLst>
                <a:ext uri="{FF2B5EF4-FFF2-40B4-BE49-F238E27FC236}">
                  <a16:creationId xmlns:a16="http://schemas.microsoft.com/office/drawing/2014/main" id="{AECDC565-64C4-DC1A-0CD3-B7EE586E16E2}"/>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a:extLst>
              <a:ext uri="{FF2B5EF4-FFF2-40B4-BE49-F238E27FC236}">
                <a16:creationId xmlns:a16="http://schemas.microsoft.com/office/drawing/2014/main" id="{4F814D31-C3A8-EE71-9150-F012BC544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086100"/>
            <a:ext cx="9133806" cy="2438400"/>
          </a:xfrm>
          <a:prstGeom prst="rect">
            <a:avLst/>
          </a:prstGeom>
        </p:spPr>
      </p:pic>
    </p:spTree>
    <p:extLst>
      <p:ext uri="{BB962C8B-B14F-4D97-AF65-F5344CB8AC3E}">
        <p14:creationId xmlns:p14="http://schemas.microsoft.com/office/powerpoint/2010/main" val="1130233238"/>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DBE5FF"/>
        </a:solidFill>
        <a:effectLst/>
      </p:bgPr>
    </p:bg>
    <p:spTree>
      <p:nvGrpSpPr>
        <p:cNvPr id="1" name=""/>
        <p:cNvGrpSpPr/>
        <p:nvPr/>
      </p:nvGrpSpPr>
      <p:grpSpPr>
        <a:xfrm>
          <a:off x="0" y="0"/>
          <a:ext cx="0" cy="0"/>
          <a:chOff x="0" y="0"/>
          <a:chExt cx="0" cy="0"/>
        </a:xfrm>
      </p:grpSpPr>
      <p:grpSp>
        <p:nvGrpSpPr>
          <p:cNvPr id="2" name="Group 2"/>
          <p:cNvGrpSpPr/>
          <p:nvPr/>
        </p:nvGrpSpPr>
        <p:grpSpPr>
          <a:xfrm>
            <a:off x="-230818" y="-155664"/>
            <a:ext cx="9374818" cy="10623067"/>
            <a:chOff x="0" y="0"/>
            <a:chExt cx="717293" cy="812800"/>
          </a:xfrm>
        </p:grpSpPr>
        <p:sp>
          <p:nvSpPr>
            <p:cNvPr id="3" name="Freeform 3"/>
            <p:cNvSpPr/>
            <p:nvPr/>
          </p:nvSpPr>
          <p:spPr>
            <a:xfrm>
              <a:off x="0" y="0"/>
              <a:ext cx="717293" cy="812800"/>
            </a:xfrm>
            <a:custGeom>
              <a:avLst/>
              <a:gdLst/>
              <a:ahLst/>
              <a:cxnLst/>
              <a:rect l="l" t="t" r="r" b="b"/>
              <a:pathLst>
                <a:path w="717293" h="812800">
                  <a:moveTo>
                    <a:pt x="0" y="0"/>
                  </a:moveTo>
                  <a:lnTo>
                    <a:pt x="717293" y="0"/>
                  </a:lnTo>
                  <a:lnTo>
                    <a:pt x="717293" y="812800"/>
                  </a:lnTo>
                  <a:lnTo>
                    <a:pt x="0" y="812800"/>
                  </a:lnTo>
                  <a:close/>
                </a:path>
              </a:pathLst>
            </a:custGeom>
            <a:solidFill>
              <a:srgbClr val="9DB3F5"/>
            </a:solidFill>
          </p:spPr>
          <p:txBody>
            <a:bodyPr/>
            <a:lstStyle/>
            <a:p>
              <a:endParaRPr lang="en-US"/>
            </a:p>
          </p:txBody>
        </p:sp>
        <p:sp>
          <p:nvSpPr>
            <p:cNvPr id="4" name="TextBox 4"/>
            <p:cNvSpPr txBox="1"/>
            <p:nvPr/>
          </p:nvSpPr>
          <p:spPr>
            <a:xfrm>
              <a:off x="0" y="-19050"/>
              <a:ext cx="717293" cy="83185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7315200" y="2400300"/>
            <a:ext cx="10718251" cy="7249435"/>
          </a:xfrm>
          <a:custGeom>
            <a:avLst/>
            <a:gdLst/>
            <a:ahLst/>
            <a:cxnLst/>
            <a:rect l="l" t="t" r="r" b="b"/>
            <a:pathLst>
              <a:path w="10718251" h="7249435">
                <a:moveTo>
                  <a:pt x="0" y="0"/>
                </a:moveTo>
                <a:lnTo>
                  <a:pt x="10718251" y="0"/>
                </a:lnTo>
                <a:lnTo>
                  <a:pt x="10718251" y="7249435"/>
                </a:lnTo>
                <a:lnTo>
                  <a:pt x="0" y="72494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2E2E5301-0981-8705-1E5C-27BA33E5DF3E}"/>
              </a:ext>
            </a:extLst>
          </p:cNvPr>
          <p:cNvSpPr txBox="1"/>
          <p:nvPr/>
        </p:nvSpPr>
        <p:spPr>
          <a:xfrm>
            <a:off x="228600" y="2628900"/>
            <a:ext cx="7086600" cy="4524315"/>
          </a:xfrm>
          <a:prstGeom prst="rect">
            <a:avLst/>
          </a:prstGeom>
          <a:noFill/>
        </p:spPr>
        <p:txBody>
          <a:bodyPr wrap="square" rtlCol="0">
            <a:spAutoFit/>
          </a:bodyPr>
          <a:lstStyle/>
          <a:p>
            <a:pPr algn="ctr"/>
            <a:r>
              <a:rPr lang="en-US" sz="9600" b="1" dirty="0" err="1">
                <a:solidFill>
                  <a:schemeClr val="bg1"/>
                </a:solidFill>
              </a:rPr>
              <a:t>Hoạt</a:t>
            </a:r>
            <a:r>
              <a:rPr lang="en-US" sz="9600" b="1" dirty="0">
                <a:solidFill>
                  <a:schemeClr val="bg1"/>
                </a:solidFill>
              </a:rPr>
              <a:t> </a:t>
            </a:r>
            <a:r>
              <a:rPr lang="en-US" sz="9600" b="1" dirty="0" err="1">
                <a:solidFill>
                  <a:schemeClr val="bg1"/>
                </a:solidFill>
              </a:rPr>
              <a:t>động</a:t>
            </a:r>
            <a:r>
              <a:rPr lang="en-US" sz="9600" b="1" dirty="0">
                <a:solidFill>
                  <a:schemeClr val="bg1"/>
                </a:solidFill>
              </a:rPr>
              <a:t> 1: </a:t>
            </a:r>
            <a:r>
              <a:rPr lang="en-US" sz="9600" b="1" dirty="0" err="1">
                <a:solidFill>
                  <a:schemeClr val="bg1"/>
                </a:solidFill>
              </a:rPr>
              <a:t>Tìm</a:t>
            </a:r>
            <a:r>
              <a:rPr lang="en-US" sz="9600" b="1" dirty="0">
                <a:solidFill>
                  <a:schemeClr val="bg1"/>
                </a:solidFill>
              </a:rPr>
              <a:t> </a:t>
            </a:r>
            <a:r>
              <a:rPr lang="en-US" sz="9600" b="1" dirty="0" err="1">
                <a:solidFill>
                  <a:schemeClr val="bg1"/>
                </a:solidFill>
              </a:rPr>
              <a:t>hiểu</a:t>
            </a:r>
            <a:r>
              <a:rPr lang="en-US" sz="9600" b="1" dirty="0">
                <a:solidFill>
                  <a:schemeClr val="bg1"/>
                </a:solidFill>
              </a:rPr>
              <a:t> </a:t>
            </a:r>
            <a:r>
              <a:rPr lang="en-US" sz="9600" b="1" dirty="0" err="1">
                <a:solidFill>
                  <a:schemeClr val="bg1"/>
                </a:solidFill>
              </a:rPr>
              <a:t>sản</a:t>
            </a:r>
            <a:r>
              <a:rPr lang="en-US" sz="9600" b="1" dirty="0">
                <a:solidFill>
                  <a:schemeClr val="bg1"/>
                </a:solidFill>
              </a:rPr>
              <a:t> </a:t>
            </a:r>
            <a:r>
              <a:rPr lang="en-US" sz="9600" b="1" dirty="0" err="1">
                <a:solidFill>
                  <a:schemeClr val="bg1"/>
                </a:solidFill>
              </a:rPr>
              <a:t>phẩm</a:t>
            </a:r>
            <a:r>
              <a:rPr lang="en-US" sz="9600" b="1" dirty="0">
                <a:solidFill>
                  <a:schemeClr val="bg1"/>
                </a:solidFill>
              </a:rPr>
              <a:t> </a:t>
            </a:r>
            <a:r>
              <a:rPr lang="en-US" sz="9600" b="1" dirty="0" err="1">
                <a:solidFill>
                  <a:schemeClr val="bg1"/>
                </a:solidFill>
              </a:rPr>
              <a:t>mẫu</a:t>
            </a:r>
            <a:endParaRPr lang="en-US" sz="9600" b="1" dirty="0">
              <a:solidFill>
                <a:schemeClr val="bg1"/>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3">
            <a:extLst>
              <a:ext uri="{FF2B5EF4-FFF2-40B4-BE49-F238E27FC236}">
                <a16:creationId xmlns:a16="http://schemas.microsoft.com/office/drawing/2014/main" id="{753462FF-2A25-731E-D489-A455B32A20A2}"/>
              </a:ext>
            </a:extLst>
          </p:cNvPr>
          <p:cNvGrpSpPr/>
          <p:nvPr/>
        </p:nvGrpSpPr>
        <p:grpSpPr>
          <a:xfrm>
            <a:off x="1205986" y="532280"/>
            <a:ext cx="16320013" cy="2401420"/>
            <a:chOff x="-355207" y="-162001"/>
            <a:chExt cx="3373308" cy="974801"/>
          </a:xfrm>
        </p:grpSpPr>
        <p:sp>
          <p:nvSpPr>
            <p:cNvPr id="18" name="Freeform 4">
              <a:extLst>
                <a:ext uri="{FF2B5EF4-FFF2-40B4-BE49-F238E27FC236}">
                  <a16:creationId xmlns:a16="http://schemas.microsoft.com/office/drawing/2014/main" id="{F18A1F3E-B5CF-B519-7E83-F1DEE250C29E}"/>
                </a:ext>
              </a:extLst>
            </p:cNvPr>
            <p:cNvSpPr/>
            <p:nvPr/>
          </p:nvSpPr>
          <p:spPr>
            <a:xfrm>
              <a:off x="-355207" y="-162001"/>
              <a:ext cx="3335372" cy="665485"/>
            </a:xfrm>
            <a:custGeom>
              <a:avLst/>
              <a:gdLst/>
              <a:ahLst/>
              <a:cxnLst/>
              <a:rect l="l" t="t" r="r" b="b"/>
              <a:pathLst>
                <a:path w="3018101" h="812800">
                  <a:moveTo>
                    <a:pt x="34456" y="0"/>
                  </a:moveTo>
                  <a:lnTo>
                    <a:pt x="2983646" y="0"/>
                  </a:lnTo>
                  <a:cubicBezTo>
                    <a:pt x="2992784" y="0"/>
                    <a:pt x="3001548" y="3630"/>
                    <a:pt x="3008009" y="10092"/>
                  </a:cubicBezTo>
                  <a:cubicBezTo>
                    <a:pt x="3014471" y="16553"/>
                    <a:pt x="3018101" y="25317"/>
                    <a:pt x="3018101" y="34456"/>
                  </a:cubicBezTo>
                  <a:lnTo>
                    <a:pt x="3018101" y="778344"/>
                  </a:lnTo>
                  <a:cubicBezTo>
                    <a:pt x="3018101" y="787483"/>
                    <a:pt x="3014471" y="796247"/>
                    <a:pt x="3008009" y="802708"/>
                  </a:cubicBezTo>
                  <a:cubicBezTo>
                    <a:pt x="3001548" y="809170"/>
                    <a:pt x="2992784" y="812800"/>
                    <a:pt x="2983646" y="812800"/>
                  </a:cubicBezTo>
                  <a:lnTo>
                    <a:pt x="34456" y="812800"/>
                  </a:lnTo>
                  <a:cubicBezTo>
                    <a:pt x="25317" y="812800"/>
                    <a:pt x="16553" y="809170"/>
                    <a:pt x="10092" y="802708"/>
                  </a:cubicBezTo>
                  <a:cubicBezTo>
                    <a:pt x="3630" y="796247"/>
                    <a:pt x="0" y="787483"/>
                    <a:pt x="0" y="778344"/>
                  </a:cubicBezTo>
                  <a:lnTo>
                    <a:pt x="0" y="34456"/>
                  </a:lnTo>
                  <a:cubicBezTo>
                    <a:pt x="0" y="25317"/>
                    <a:pt x="3630" y="16553"/>
                    <a:pt x="10092" y="10092"/>
                  </a:cubicBezTo>
                  <a:cubicBezTo>
                    <a:pt x="16553" y="3630"/>
                    <a:pt x="25317" y="0"/>
                    <a:pt x="34456" y="0"/>
                  </a:cubicBezTo>
                  <a:close/>
                </a:path>
              </a:pathLst>
            </a:custGeom>
            <a:solidFill>
              <a:srgbClr val="FC818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Quan sát Hình 3 và cho biết mô hình điện mặt trời gồm có những bộ phận chính nào.</a:t>
              </a:r>
              <a:endParaRPr kumimoji="0" lang="en-SG"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5">
              <a:extLst>
                <a:ext uri="{FF2B5EF4-FFF2-40B4-BE49-F238E27FC236}">
                  <a16:creationId xmlns:a16="http://schemas.microsoft.com/office/drawing/2014/main" id="{1898E6B0-5506-A8CB-F9B2-CB95D8479E83}"/>
                </a:ext>
              </a:extLst>
            </p:cNvPr>
            <p:cNvSpPr txBox="1"/>
            <p:nvPr/>
          </p:nvSpPr>
          <p:spPr>
            <a:xfrm>
              <a:off x="0" y="-47625"/>
              <a:ext cx="3018101" cy="860425"/>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a:extLst>
              <a:ext uri="{FF2B5EF4-FFF2-40B4-BE49-F238E27FC236}">
                <a16:creationId xmlns:a16="http://schemas.microsoft.com/office/drawing/2014/main" id="{5BE58CCC-B4D3-226F-7F19-EA67377512BD}"/>
              </a:ext>
            </a:extLst>
          </p:cNvPr>
          <p:cNvPicPr>
            <a:picLocks noChangeAspect="1"/>
          </p:cNvPicPr>
          <p:nvPr/>
        </p:nvPicPr>
        <p:blipFill>
          <a:blip r:embed="rId3"/>
          <a:stretch>
            <a:fillRect/>
          </a:stretch>
        </p:blipFill>
        <p:spPr>
          <a:xfrm>
            <a:off x="3124200" y="2476500"/>
            <a:ext cx="11585460" cy="7010400"/>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09AB694A-FEF2-AD61-FD6A-BF75EFCAB954}"/>
              </a:ext>
            </a:extLst>
          </p:cNvPr>
          <p:cNvSpPr txBox="1"/>
          <p:nvPr/>
        </p:nvSpPr>
        <p:spPr>
          <a:xfrm>
            <a:off x="1752600" y="723900"/>
            <a:ext cx="15925800" cy="5632311"/>
          </a:xfrm>
          <a:prstGeom prst="rect">
            <a:avLst/>
          </a:prstGeom>
          <a:noFill/>
        </p:spPr>
        <p:txBody>
          <a:bodyPr wrap="square" rtlCol="0">
            <a:spAutoFit/>
          </a:bodyPr>
          <a:lstStyle/>
          <a:p>
            <a:pPr algn="just"/>
            <a:r>
              <a:rPr lang="vi-VN" sz="7200" b="1" dirty="0">
                <a:solidFill>
                  <a:srgbClr val="FF0000"/>
                </a:solidFill>
                <a:latin typeface="Cambria" panose="02040503050406030204" pitchFamily="18" charset="0"/>
                <a:ea typeface="Cambria" panose="02040503050406030204" pitchFamily="18" charset="0"/>
              </a:rPr>
              <a:t>Mô hình điện mặt trời gồm có những bộ phận chính sau:</a:t>
            </a:r>
          </a:p>
          <a:p>
            <a:pPr algn="just"/>
            <a:r>
              <a:rPr lang="vi-VN" sz="7200" dirty="0">
                <a:solidFill>
                  <a:srgbClr val="FF0000"/>
                </a:solidFill>
                <a:latin typeface="Cambria" panose="02040503050406030204" pitchFamily="18" charset="0"/>
                <a:ea typeface="Cambria" panose="02040503050406030204" pitchFamily="18" charset="0"/>
              </a:rPr>
              <a:t>- Tấm pin mặt trời và dây dẫn điện</a:t>
            </a:r>
          </a:p>
          <a:p>
            <a:pPr algn="just"/>
            <a:r>
              <a:rPr lang="vi-VN" sz="7200" dirty="0">
                <a:solidFill>
                  <a:srgbClr val="FF0000"/>
                </a:solidFill>
                <a:latin typeface="Cambria" panose="02040503050406030204" pitchFamily="18" charset="0"/>
                <a:ea typeface="Cambria" panose="02040503050406030204" pitchFamily="18" charset="0"/>
              </a:rPr>
              <a:t>- Đèn LED</a:t>
            </a:r>
          </a:p>
          <a:p>
            <a:pPr algn="just"/>
            <a:r>
              <a:rPr lang="vi-VN" sz="7200" dirty="0">
                <a:solidFill>
                  <a:srgbClr val="FF0000"/>
                </a:solidFill>
                <a:latin typeface="Cambria" panose="02040503050406030204" pitchFamily="18" charset="0"/>
                <a:ea typeface="Cambria" panose="02040503050406030204" pitchFamily="18" charset="0"/>
              </a:rPr>
              <a:t>- Khung giá đỡ</a:t>
            </a:r>
            <a:endParaRPr lang="vi-VN" sz="7200" b="0" i="0" dirty="0">
              <a:solidFill>
                <a:srgbClr val="FF000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E9FD5E1-57E8-C463-FEBA-60DEC979962D}"/>
              </a:ext>
            </a:extLst>
          </p:cNvPr>
          <p:cNvPicPr>
            <a:picLocks noChangeAspect="1"/>
          </p:cNvPicPr>
          <p:nvPr/>
        </p:nvPicPr>
        <p:blipFill>
          <a:blip r:embed="rId3"/>
          <a:stretch>
            <a:fillRect/>
          </a:stretch>
        </p:blipFill>
        <p:spPr>
          <a:xfrm>
            <a:off x="8839200" y="4533900"/>
            <a:ext cx="7681663" cy="4648200"/>
          </a:xfrm>
          <a:prstGeom prst="rect">
            <a:avLst/>
          </a:prstGeom>
        </p:spPr>
      </p:pic>
    </p:spTree>
    <p:extLst>
      <p:ext uri="{BB962C8B-B14F-4D97-AF65-F5344CB8AC3E}">
        <p14:creationId xmlns:p14="http://schemas.microsoft.com/office/powerpoint/2010/main" val="119730647"/>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253</Words>
  <Application>Microsoft Office PowerPoint</Application>
  <PresentationFormat>Custom</PresentationFormat>
  <Paragraphs>32</Paragraphs>
  <Slides>22</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Calibri</vt:lpstr>
      <vt:lpstr>Calibri Light</vt:lpstr>
      <vt:lpstr>Cambria</vt:lpstr>
      <vt:lpstr>Open Sans Bold</vt:lpstr>
      <vt:lpstr>Tahoma</vt:lpstr>
      <vt:lpstr>思源黑体 CN Medium</vt:lpstr>
      <vt:lpstr>Office Theme</vt:lpstr>
      <vt:lpstr>1_Office Theme</vt:lpstr>
      <vt:lpstr>Office 主题​​</vt:lpstr>
      <vt:lpstr>TRƯỜNG TIỂU HỌC HÒA NGHĨA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Presentation2.pptx</dc:title>
  <dc:creator>thao</dc:creator>
  <cp:lastModifiedBy>MAIHUNG</cp:lastModifiedBy>
  <cp:revision>33</cp:revision>
  <dcterms:created xsi:type="dcterms:W3CDTF">2006-08-16T00:00:00Z</dcterms:created>
  <dcterms:modified xsi:type="dcterms:W3CDTF">2025-04-22T13:16:34Z</dcterms:modified>
  <dc:identifier>DAGAeg8Ngk8</dc:identifier>
</cp:coreProperties>
</file>