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163F-8FE8-94AF-1DA6-C609D69398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93790-8ED6-D7C3-70D1-F088093E9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96535E-DB80-91C8-9A14-7DF053614E99}"/>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5" name="Footer Placeholder 4">
            <a:extLst>
              <a:ext uri="{FF2B5EF4-FFF2-40B4-BE49-F238E27FC236}">
                <a16:creationId xmlns:a16="http://schemas.microsoft.com/office/drawing/2014/main" id="{957345F0-B30D-D745-E361-07C3A2AE3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A5334-76A6-AD28-AB30-E7249ADFA8C4}"/>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134541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44E4-7AA7-EAC3-45E5-86F224812B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E88C2-62E4-06CC-2726-E32621663C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1B1EC-8930-54E8-FAE5-06345365785A}"/>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5" name="Footer Placeholder 4">
            <a:extLst>
              <a:ext uri="{FF2B5EF4-FFF2-40B4-BE49-F238E27FC236}">
                <a16:creationId xmlns:a16="http://schemas.microsoft.com/office/drawing/2014/main" id="{62E1F18B-5C59-A265-A481-ED13A56A9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20F6F-AC16-5AA3-61EF-E0C8D5910A0E}"/>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325942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551D11-DDBC-1610-D121-A02B12039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41F4D2-A2A4-A89A-4DE0-42BAF2DB9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21568-67F9-1F2B-82FE-26A5A250DBC6}"/>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5" name="Footer Placeholder 4">
            <a:extLst>
              <a:ext uri="{FF2B5EF4-FFF2-40B4-BE49-F238E27FC236}">
                <a16:creationId xmlns:a16="http://schemas.microsoft.com/office/drawing/2014/main" id="{A1949B18-DFFB-66AC-0E4D-F7BE6F7D1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7E95D-E664-A211-D756-1C5D6A8CF537}"/>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146251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614D-E6A9-40DC-5C7B-A66545CF5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80EEC-8BA4-71B9-AE94-B692F00387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B3C60-D45D-5AC0-A12F-8DFC54FBB2E4}"/>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5" name="Footer Placeholder 4">
            <a:extLst>
              <a:ext uri="{FF2B5EF4-FFF2-40B4-BE49-F238E27FC236}">
                <a16:creationId xmlns:a16="http://schemas.microsoft.com/office/drawing/2014/main" id="{40EE25AA-76CB-5CBC-B2AA-02063A9A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6EC59-9D9D-415F-E873-E973E9848077}"/>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124890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C3C7-4BF8-CB50-1A25-36A300D34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3A4C55-8953-0DCF-FB33-68AA3F1CB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E36E23-9F0C-D540-1DAA-83BDD3E2FB45}"/>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5" name="Footer Placeholder 4">
            <a:extLst>
              <a:ext uri="{FF2B5EF4-FFF2-40B4-BE49-F238E27FC236}">
                <a16:creationId xmlns:a16="http://schemas.microsoft.com/office/drawing/2014/main" id="{3CC4117C-5D4D-5E4D-408D-4207D673A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6FA0E-A1AA-9E8B-3462-46A18EDE35D3}"/>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415722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9B90-1359-8DAC-01B4-971BE5137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750A2-EE30-6833-4BD7-7B33AE838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B6FF6-E509-D716-DC0E-181238CE55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9B64A0-E276-C247-50E6-14B260ECEC1B}"/>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6" name="Footer Placeholder 5">
            <a:extLst>
              <a:ext uri="{FF2B5EF4-FFF2-40B4-BE49-F238E27FC236}">
                <a16:creationId xmlns:a16="http://schemas.microsoft.com/office/drawing/2014/main" id="{2ADF96CF-FA1A-E3E2-83EE-CB53D8525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D919A-6B7D-876C-23D1-A088BF0AD464}"/>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386302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17DA-203E-F4AB-53E8-DBCAE260A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0D6E17-D5D3-38B5-CC8B-92FDEB92D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CD6EE3-B440-FA52-576F-52C2D4BB09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9EE172-978D-7A9F-27ED-0C1243BE7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0286B-2127-810C-9149-876DAD3C79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578D4-931B-04F2-92FD-4AA3959FABE0}"/>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8" name="Footer Placeholder 7">
            <a:extLst>
              <a:ext uri="{FF2B5EF4-FFF2-40B4-BE49-F238E27FC236}">
                <a16:creationId xmlns:a16="http://schemas.microsoft.com/office/drawing/2014/main" id="{20590C67-42D8-AD72-44FC-38E3D7EA7B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AF83E3-4F3A-44E6-F024-3B61EA312F14}"/>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199633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2BDE-7155-B2E7-F1DD-D7D012726A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9727C-20F9-16B6-3FF5-5AAD431EB042}"/>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4" name="Footer Placeholder 3">
            <a:extLst>
              <a:ext uri="{FF2B5EF4-FFF2-40B4-BE49-F238E27FC236}">
                <a16:creationId xmlns:a16="http://schemas.microsoft.com/office/drawing/2014/main" id="{14949DBC-C3DD-C4EC-7CD7-BBACE7B39B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C4C0C-67AF-39F4-4769-EE10006E3828}"/>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78277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5D50A4-F680-70C9-14B5-3F18C7A16B3E}"/>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3" name="Footer Placeholder 2">
            <a:extLst>
              <a:ext uri="{FF2B5EF4-FFF2-40B4-BE49-F238E27FC236}">
                <a16:creationId xmlns:a16="http://schemas.microsoft.com/office/drawing/2014/main" id="{064CC26C-BC04-FA66-B392-86A8E5B6C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CB6F5-FFD9-DE36-EC8E-702789B63EFE}"/>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54506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69FE-9D1C-E04A-1C9C-1825C0F7F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0F712D-9585-BDAE-5A4C-A5C735F04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4B523-C29C-95C4-EE20-DCA2C5D90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4DEBE-3ABC-EB6D-C72C-65EBF7019BC4}"/>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6" name="Footer Placeholder 5">
            <a:extLst>
              <a:ext uri="{FF2B5EF4-FFF2-40B4-BE49-F238E27FC236}">
                <a16:creationId xmlns:a16="http://schemas.microsoft.com/office/drawing/2014/main" id="{CB37ACA1-7A6A-A51F-C2F4-A17599063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763FCC-2C7A-036F-DEE2-3107A54C4546}"/>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16507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D946-FEDA-C0D0-B5E4-47C6B509B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65BD0-7DCE-2963-B183-13616CB32B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4FF84E-D411-BE15-E6FD-13A76B725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15C26-EAA4-A70D-EC80-1FBEE62AC989}"/>
              </a:ext>
            </a:extLst>
          </p:cNvPr>
          <p:cNvSpPr>
            <a:spLocks noGrp="1"/>
          </p:cNvSpPr>
          <p:nvPr>
            <p:ph type="dt" sz="half" idx="10"/>
          </p:nvPr>
        </p:nvSpPr>
        <p:spPr/>
        <p:txBody>
          <a:bodyPr/>
          <a:lstStyle/>
          <a:p>
            <a:fld id="{8819DF51-9849-4C2A-BA40-9353C3594677}" type="datetimeFigureOut">
              <a:rPr lang="en-US" smtClean="0"/>
              <a:t>4/14/2025</a:t>
            </a:fld>
            <a:endParaRPr lang="en-US"/>
          </a:p>
        </p:txBody>
      </p:sp>
      <p:sp>
        <p:nvSpPr>
          <p:cNvPr id="6" name="Footer Placeholder 5">
            <a:extLst>
              <a:ext uri="{FF2B5EF4-FFF2-40B4-BE49-F238E27FC236}">
                <a16:creationId xmlns:a16="http://schemas.microsoft.com/office/drawing/2014/main" id="{1E094939-6CE7-8FD3-0E68-3DED58636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9E103-F071-4202-6050-A3C3D4E3A76D}"/>
              </a:ext>
            </a:extLst>
          </p:cNvPr>
          <p:cNvSpPr>
            <a:spLocks noGrp="1"/>
          </p:cNvSpPr>
          <p:nvPr>
            <p:ph type="sldNum" sz="quarter" idx="12"/>
          </p:nvPr>
        </p:nvSpPr>
        <p:spPr/>
        <p:txBody>
          <a:bodyPr/>
          <a:lstStyle/>
          <a:p>
            <a:fld id="{C3783607-9DA8-4587-ADD5-E1762CA01217}" type="slidenum">
              <a:rPr lang="en-US" smtClean="0"/>
              <a:t>‹#›</a:t>
            </a:fld>
            <a:endParaRPr lang="en-US"/>
          </a:p>
        </p:txBody>
      </p:sp>
    </p:spTree>
    <p:extLst>
      <p:ext uri="{BB962C8B-B14F-4D97-AF65-F5344CB8AC3E}">
        <p14:creationId xmlns:p14="http://schemas.microsoft.com/office/powerpoint/2010/main" val="353834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D5926-79F7-84F1-65D2-1576DE742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1BB91D-2281-17C4-583F-2680F1C93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9E1EC-89D9-C610-B0C1-E41B65704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9DF51-9849-4C2A-BA40-9353C3594677}" type="datetimeFigureOut">
              <a:rPr lang="en-US" smtClean="0"/>
              <a:t>4/14/2025</a:t>
            </a:fld>
            <a:endParaRPr lang="en-US"/>
          </a:p>
        </p:txBody>
      </p:sp>
      <p:sp>
        <p:nvSpPr>
          <p:cNvPr id="5" name="Footer Placeholder 4">
            <a:extLst>
              <a:ext uri="{FF2B5EF4-FFF2-40B4-BE49-F238E27FC236}">
                <a16:creationId xmlns:a16="http://schemas.microsoft.com/office/drawing/2014/main" id="{3B98F299-8D33-258A-B204-46D4F0CC3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E79C2-B296-BCA9-1AB5-BA2D5FED2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83607-9DA8-4587-ADD5-E1762CA01217}" type="slidenum">
              <a:rPr lang="en-US" smtClean="0"/>
              <a:t>‹#›</a:t>
            </a:fld>
            <a:endParaRPr lang="en-US"/>
          </a:p>
        </p:txBody>
      </p:sp>
    </p:spTree>
    <p:extLst>
      <p:ext uri="{BB962C8B-B14F-4D97-AF65-F5344CB8AC3E}">
        <p14:creationId xmlns:p14="http://schemas.microsoft.com/office/powerpoint/2010/main" val="338446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744AA3-47AF-82FB-C387-7BFCEBFA529E}"/>
              </a:ext>
            </a:extLst>
          </p:cNvPr>
          <p:cNvSpPr txBox="1"/>
          <p:nvPr/>
        </p:nvSpPr>
        <p:spPr>
          <a:xfrm>
            <a:off x="458076" y="313833"/>
            <a:ext cx="8736037" cy="1938992"/>
          </a:xfrm>
          <a:prstGeom prst="rect">
            <a:avLst/>
          </a:prstGeom>
          <a:noFill/>
        </p:spPr>
        <p:txBody>
          <a:bodyPr wrap="square" rtlCol="0">
            <a:spAutoFit/>
          </a:bodyPr>
          <a:lstStyle/>
          <a:p>
            <a:r>
              <a:rPr lang="en-US" sz="4000" dirty="0">
                <a:solidFill>
                  <a:srgbClr val="0070C0"/>
                </a:solidFill>
                <a:latin typeface="Times New Roman" panose="02020603050405020304" pitchFamily="18" charset="0"/>
                <a:cs typeface="Times New Roman" panose="02020603050405020304" pitchFamily="18" charset="0"/>
              </a:rPr>
              <a:t>GV: Vũ Thị Hoài</a:t>
            </a:r>
          </a:p>
          <a:p>
            <a:r>
              <a:rPr lang="en-US" sz="4000" dirty="0" err="1">
                <a:solidFill>
                  <a:srgbClr val="0070C0"/>
                </a:solidFill>
                <a:latin typeface="Times New Roman" panose="02020603050405020304" pitchFamily="18" charset="0"/>
                <a:cs typeface="Times New Roman" panose="02020603050405020304" pitchFamily="18" charset="0"/>
              </a:rPr>
              <a:t>Lớp</a:t>
            </a:r>
            <a:r>
              <a:rPr lang="en-US" sz="4000" dirty="0">
                <a:solidFill>
                  <a:srgbClr val="0070C0"/>
                </a:solidFill>
                <a:latin typeface="Times New Roman" panose="02020603050405020304" pitchFamily="18" charset="0"/>
                <a:cs typeface="Times New Roman" panose="02020603050405020304" pitchFamily="18" charset="0"/>
              </a:rPr>
              <a:t> 5E</a:t>
            </a:r>
          </a:p>
          <a:p>
            <a:r>
              <a:rPr lang="en-US" sz="4000" dirty="0">
                <a:solidFill>
                  <a:srgbClr val="0070C0"/>
                </a:solidFill>
                <a:latin typeface="Times New Roman" panose="02020603050405020304" pitchFamily="18" charset="0"/>
                <a:cs typeface="Times New Roman" panose="02020603050405020304" pitchFamily="18" charset="0"/>
              </a:rPr>
              <a:t>Trường </a:t>
            </a:r>
            <a:r>
              <a:rPr lang="en-US" sz="4000" dirty="0" err="1">
                <a:solidFill>
                  <a:srgbClr val="0070C0"/>
                </a:solidFill>
                <a:latin typeface="Times New Roman" panose="02020603050405020304" pitchFamily="18" charset="0"/>
                <a:cs typeface="Times New Roman" panose="02020603050405020304" pitchFamily="18" charset="0"/>
              </a:rPr>
              <a:t>Tiểu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học</a:t>
            </a:r>
            <a:r>
              <a:rPr lang="en-US" sz="4000" dirty="0">
                <a:solidFill>
                  <a:srgbClr val="0070C0"/>
                </a:solidFill>
                <a:latin typeface="Times New Roman" panose="02020603050405020304" pitchFamily="18" charset="0"/>
                <a:cs typeface="Times New Roman" panose="02020603050405020304" pitchFamily="18" charset="0"/>
              </a:rPr>
              <a:t> Hoà Nghĩa</a:t>
            </a:r>
          </a:p>
        </p:txBody>
      </p:sp>
      <p:sp>
        <p:nvSpPr>
          <p:cNvPr id="5" name="TextBox 4">
            <a:extLst>
              <a:ext uri="{FF2B5EF4-FFF2-40B4-BE49-F238E27FC236}">
                <a16:creationId xmlns:a16="http://schemas.microsoft.com/office/drawing/2014/main" id="{CB6AA883-F46C-A586-4DAD-1B982D7A0EA6}"/>
              </a:ext>
            </a:extLst>
          </p:cNvPr>
          <p:cNvSpPr txBox="1"/>
          <p:nvPr/>
        </p:nvSpPr>
        <p:spPr>
          <a:xfrm>
            <a:off x="727706" y="2426091"/>
            <a:ext cx="4098388" cy="707886"/>
          </a:xfrm>
          <a:prstGeom prst="rect">
            <a:avLst/>
          </a:prstGeom>
          <a:noFill/>
        </p:spPr>
        <p:txBody>
          <a:bodyPr wrap="square" rtlCol="0">
            <a:spAutoFit/>
          </a:bodyPr>
          <a:lstStyle/>
          <a:p>
            <a:r>
              <a:rPr lang="en-US" sz="4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a:t>
            </a: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16: </a:t>
            </a:r>
            <a:r>
              <a:rPr lang="en-US" sz="4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Tiết</a:t>
            </a: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182</a:t>
            </a:r>
          </a:p>
        </p:txBody>
      </p:sp>
      <p:pic>
        <p:nvPicPr>
          <p:cNvPr id="6" name="Picture 5">
            <a:extLst>
              <a:ext uri="{FF2B5EF4-FFF2-40B4-BE49-F238E27FC236}">
                <a16:creationId xmlns:a16="http://schemas.microsoft.com/office/drawing/2014/main" id="{D5CF95BE-264D-ACA8-C1D8-19932113D0CE}"/>
              </a:ext>
            </a:extLst>
          </p:cNvPr>
          <p:cNvPicPr>
            <a:picLocks noChangeAspect="1"/>
          </p:cNvPicPr>
          <p:nvPr/>
        </p:nvPicPr>
        <p:blipFill>
          <a:blip r:embed="rId2"/>
          <a:stretch>
            <a:fillRect/>
          </a:stretch>
        </p:blipFill>
        <p:spPr>
          <a:xfrm>
            <a:off x="5290993" y="2349339"/>
            <a:ext cx="5175953" cy="2304488"/>
          </a:xfrm>
          <a:prstGeom prst="rect">
            <a:avLst/>
          </a:prstGeom>
        </p:spPr>
      </p:pic>
      <p:pic>
        <p:nvPicPr>
          <p:cNvPr id="7" name="Picture 6">
            <a:extLst>
              <a:ext uri="{FF2B5EF4-FFF2-40B4-BE49-F238E27FC236}">
                <a16:creationId xmlns:a16="http://schemas.microsoft.com/office/drawing/2014/main" id="{2DCC61E8-A756-F0CA-4DCC-4A914F93521E}"/>
              </a:ext>
            </a:extLst>
          </p:cNvPr>
          <p:cNvPicPr>
            <a:picLocks noChangeAspect="1"/>
          </p:cNvPicPr>
          <p:nvPr/>
        </p:nvPicPr>
        <p:blipFill>
          <a:blip r:embed="rId3"/>
          <a:stretch>
            <a:fillRect/>
          </a:stretch>
        </p:blipFill>
        <p:spPr>
          <a:xfrm>
            <a:off x="3995482" y="4050687"/>
            <a:ext cx="7766977" cy="2493480"/>
          </a:xfrm>
          <a:prstGeom prst="rect">
            <a:avLst/>
          </a:prstGeom>
        </p:spPr>
      </p:pic>
    </p:spTree>
    <p:extLst>
      <p:ext uri="{BB962C8B-B14F-4D97-AF65-F5344CB8AC3E}">
        <p14:creationId xmlns:p14="http://schemas.microsoft.com/office/powerpoint/2010/main" val="1567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4">
            <a:extLst>
              <a:ext uri="{FF2B5EF4-FFF2-40B4-BE49-F238E27FC236}">
                <a16:creationId xmlns:a16="http://schemas.microsoft.com/office/drawing/2014/main" id="{F69D1671-FB9D-5961-B9FE-AECF478CC52F}"/>
              </a:ext>
            </a:extLst>
          </p:cNvPr>
          <p:cNvSpPr/>
          <p:nvPr/>
        </p:nvSpPr>
        <p:spPr>
          <a:xfrm>
            <a:off x="5710630" y="131689"/>
            <a:ext cx="1783246" cy="615553"/>
          </a:xfrm>
          <a:prstGeom prst="rect">
            <a:avLst/>
          </a:prstGeom>
          <a:noFill/>
        </p:spPr>
        <p:txBody>
          <a:bodyPr wrap="square" lIns="60960" tIns="30480" rIns="60960" bIns="30480">
            <a:spAutoFit/>
          </a:bodyPr>
          <a:lstStyle/>
          <a:p>
            <a:pPr defTabSz="609630"/>
            <a:r>
              <a:rPr lang="en-US" sz="3600" b="1" dirty="0" err="1">
                <a:ln w="0"/>
                <a:solidFill>
                  <a:prstClr val="black"/>
                </a:solidFill>
                <a:effectLst>
                  <a:outerShdw blurRad="38100" dist="19050" dir="2700000" algn="tl" rotWithShape="0">
                    <a:prstClr val="black">
                      <a:alpha val="40000"/>
                    </a:prstClr>
                  </a:outerShdw>
                </a:effectLst>
                <a:latin typeface="Arial" panose="020B0604020202020204" pitchFamily="34" charset="0"/>
              </a:rPr>
              <a:t>Chú</a:t>
            </a:r>
            <a:r>
              <a:rPr lang="en-US" sz="3600" b="1" dirty="0">
                <a:ln w="0"/>
                <a:solidFill>
                  <a:prstClr val="black"/>
                </a:solidFill>
                <a:effectLst>
                  <a:outerShdw blurRad="38100" dist="19050" dir="2700000" algn="tl" rotWithShape="0">
                    <a:prstClr val="black">
                      <a:alpha val="40000"/>
                    </a:prstClr>
                  </a:outerShdw>
                </a:effectLst>
                <a:latin typeface="Arial" panose="020B0604020202020204" pitchFamily="34" charset="0"/>
              </a:rPr>
              <a:t> ý</a:t>
            </a:r>
            <a:endParaRPr lang="vi-VN" sz="3600" b="1" dirty="0">
              <a:ln w="0"/>
              <a:solidFill>
                <a:prstClr val="black"/>
              </a:solidFill>
              <a:effectLst>
                <a:outerShdw blurRad="38100" dist="19050" dir="2700000" algn="tl" rotWithShape="0">
                  <a:prstClr val="black">
                    <a:alpha val="40000"/>
                  </a:prstClr>
                </a:outerShdw>
              </a:effectLst>
              <a:latin typeface="Arial" panose="020B0604020202020204" pitchFamily="34" charset="0"/>
            </a:endParaRPr>
          </a:p>
        </p:txBody>
      </p:sp>
      <p:grpSp>
        <p:nvGrpSpPr>
          <p:cNvPr id="5" name="Nhóm 1">
            <a:extLst>
              <a:ext uri="{FF2B5EF4-FFF2-40B4-BE49-F238E27FC236}">
                <a16:creationId xmlns:a16="http://schemas.microsoft.com/office/drawing/2014/main" id="{D4437B1B-6ECE-3CDA-99BB-7C16E67D6487}"/>
              </a:ext>
            </a:extLst>
          </p:cNvPr>
          <p:cNvGrpSpPr/>
          <p:nvPr/>
        </p:nvGrpSpPr>
        <p:grpSpPr>
          <a:xfrm>
            <a:off x="172720" y="1623140"/>
            <a:ext cx="5608319" cy="4340780"/>
            <a:chOff x="762000" y="1645195"/>
            <a:chExt cx="6324600" cy="3744732"/>
          </a:xfrm>
        </p:grpSpPr>
        <p:pic>
          <p:nvPicPr>
            <p:cNvPr id="6" name="Hình ảnh 2">
              <a:extLst>
                <a:ext uri="{FF2B5EF4-FFF2-40B4-BE49-F238E27FC236}">
                  <a16:creationId xmlns:a16="http://schemas.microsoft.com/office/drawing/2014/main" id="{0BFE4CCF-254F-6940-6EB9-CD9F84C8D865}"/>
                </a:ext>
              </a:extLst>
            </p:cNvPr>
            <p:cNvPicPr>
              <a:picLocks noChangeAspect="1"/>
            </p:cNvPicPr>
            <p:nvPr/>
          </p:nvPicPr>
          <p:blipFill>
            <a:blip r:embed="rId2"/>
            <a:stretch>
              <a:fillRect/>
            </a:stretch>
          </p:blipFill>
          <p:spPr>
            <a:xfrm>
              <a:off x="762000" y="1645195"/>
              <a:ext cx="6324600" cy="3744732"/>
            </a:xfrm>
            <a:prstGeom prst="rect">
              <a:avLst/>
            </a:prstGeom>
          </p:spPr>
        </p:pic>
        <p:sp>
          <p:nvSpPr>
            <p:cNvPr id="7" name="Hộp Văn bản 3">
              <a:extLst>
                <a:ext uri="{FF2B5EF4-FFF2-40B4-BE49-F238E27FC236}">
                  <a16:creationId xmlns:a16="http://schemas.microsoft.com/office/drawing/2014/main" id="{3868FB1D-4AE8-2F95-757D-9B60ACBC6415}"/>
                </a:ext>
              </a:extLst>
            </p:cNvPr>
            <p:cNvSpPr txBox="1"/>
            <p:nvPr/>
          </p:nvSpPr>
          <p:spPr>
            <a:xfrm>
              <a:off x="1485900" y="2628900"/>
              <a:ext cx="4876800" cy="1672742"/>
            </a:xfrm>
            <a:prstGeom prst="rect">
              <a:avLst/>
            </a:prstGeom>
            <a:noFill/>
          </p:spPr>
          <p:txBody>
            <a:bodyPr wrap="square">
              <a:spAutoFit/>
            </a:bodyPr>
            <a:lstStyle/>
            <a:p>
              <a:pPr algn="ctr" defTabSz="609630"/>
              <a:r>
                <a:rPr lang="vi-VN" sz="2400" b="1" i="1" dirty="0">
                  <a:solidFill>
                    <a:prstClr val="black"/>
                  </a:solidFill>
                  <a:latin typeface="Cambria" panose="02040503050406030204" pitchFamily="18" charset="0"/>
                  <a:ea typeface="Cambria" panose="02040503050406030204" pitchFamily="18" charset="0"/>
                </a:rPr>
                <a:t>Khi nói, em cần kết hợp thể hiện tình cảm, cảm xúc qua giọng nói, cử chỉ, diệu bộ,.. sử dụng tranh ảnh, video,... để bài giới thiệu thêm sinh động.</a:t>
              </a:r>
              <a:endParaRPr lang="en-US" sz="2400" b="1" i="1" dirty="0">
                <a:solidFill>
                  <a:prstClr val="black"/>
                </a:solidFill>
                <a:latin typeface="Cambria" panose="02040503050406030204" pitchFamily="18" charset="0"/>
                <a:ea typeface="Cambria" panose="02040503050406030204" pitchFamily="18" charset="0"/>
              </a:endParaRPr>
            </a:p>
          </p:txBody>
        </p:sp>
      </p:grpSp>
      <p:grpSp>
        <p:nvGrpSpPr>
          <p:cNvPr id="8" name="Nhóm 5">
            <a:extLst>
              <a:ext uri="{FF2B5EF4-FFF2-40B4-BE49-F238E27FC236}">
                <a16:creationId xmlns:a16="http://schemas.microsoft.com/office/drawing/2014/main" id="{531911AE-99BC-9793-7CA0-9DDA20AC8C49}"/>
              </a:ext>
            </a:extLst>
          </p:cNvPr>
          <p:cNvGrpSpPr/>
          <p:nvPr/>
        </p:nvGrpSpPr>
        <p:grpSpPr>
          <a:xfrm>
            <a:off x="6053622" y="1425868"/>
            <a:ext cx="5833578" cy="4639651"/>
            <a:chOff x="762000" y="1645195"/>
            <a:chExt cx="6324600" cy="3744732"/>
          </a:xfrm>
        </p:grpSpPr>
        <p:pic>
          <p:nvPicPr>
            <p:cNvPr id="9" name="Hình ảnh 6">
              <a:extLst>
                <a:ext uri="{FF2B5EF4-FFF2-40B4-BE49-F238E27FC236}">
                  <a16:creationId xmlns:a16="http://schemas.microsoft.com/office/drawing/2014/main" id="{D8A0D582-4080-2623-CACD-53E29491F4F9}"/>
                </a:ext>
              </a:extLst>
            </p:cNvPr>
            <p:cNvPicPr>
              <a:picLocks noChangeAspect="1"/>
            </p:cNvPicPr>
            <p:nvPr/>
          </p:nvPicPr>
          <p:blipFill>
            <a:blip r:embed="rId2"/>
            <a:stretch>
              <a:fillRect/>
            </a:stretch>
          </p:blipFill>
          <p:spPr>
            <a:xfrm>
              <a:off x="762000" y="1645195"/>
              <a:ext cx="6324600" cy="3744732"/>
            </a:xfrm>
            <a:prstGeom prst="rect">
              <a:avLst/>
            </a:prstGeom>
          </p:spPr>
        </p:pic>
        <p:sp>
          <p:nvSpPr>
            <p:cNvPr id="10" name="Hộp Văn bản 10">
              <a:extLst>
                <a:ext uri="{FF2B5EF4-FFF2-40B4-BE49-F238E27FC236}">
                  <a16:creationId xmlns:a16="http://schemas.microsoft.com/office/drawing/2014/main" id="{C5AEFB79-85C7-96B8-34B3-C654F81A680F}"/>
                </a:ext>
              </a:extLst>
            </p:cNvPr>
            <p:cNvSpPr txBox="1"/>
            <p:nvPr/>
          </p:nvSpPr>
          <p:spPr>
            <a:xfrm>
              <a:off x="1575268" y="2674336"/>
              <a:ext cx="4876800" cy="1813401"/>
            </a:xfrm>
            <a:prstGeom prst="rect">
              <a:avLst/>
            </a:prstGeom>
            <a:noFill/>
          </p:spPr>
          <p:txBody>
            <a:bodyPr wrap="square">
              <a:spAutoFit/>
            </a:bodyPr>
            <a:lstStyle/>
            <a:p>
              <a:pPr algn="ctr" defTabSz="609630"/>
              <a:r>
                <a:rPr lang="vi-VN" sz="2800" b="1" i="1" dirty="0">
                  <a:solidFill>
                    <a:prstClr val="black"/>
                  </a:solidFill>
                  <a:latin typeface="Cambria" panose="02040503050406030204" pitchFamily="18" charset="0"/>
                  <a:ea typeface="Cambria" panose="02040503050406030204" pitchFamily="18" charset="0"/>
                </a:rPr>
                <a:t>Khi bạn trình bày, em cần lắng nghe để ghi lại những thông tin thú vị; chuẩn bị câu hỏi và ý kiến để tham gia trao đổi, góp ý.</a:t>
              </a:r>
              <a:endParaRPr lang="en-US" sz="2800" b="1" i="1" dirty="0">
                <a:solidFill>
                  <a:prstClr val="black"/>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84196916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path" presetSubtype="0" repeatCount="indefinite" autoRev="1" fill="hold" nodeType="withEffect" p14:presetBounceEnd="5000">
                                      <p:stCondLst>
                                        <p:cond delay="0"/>
                                      </p:stCondLst>
                                      <p:childTnLst>
                                        <p:animMotion origin="layout" path="M -6.25E-7 7.40741E-7 L -0.00143 0.01921 " pathEditMode="relative" rAng="0" ptsTypes="AA" p14:bounceEnd="5000">
                                          <p:cBhvr>
                                            <p:cTn id="11" dur="2000" fill="hold"/>
                                            <p:tgtEl>
                                              <p:spTgt spid="5"/>
                                            </p:tgtEl>
                                            <p:attrNameLst>
                                              <p:attrName>ppt_x</p:attrName>
                                              <p:attrName>ppt_y</p:attrName>
                                            </p:attrNameLst>
                                          </p:cBhvr>
                                          <p:rCtr x="-7800" y="94900"/>
                                        </p:animMotion>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path" presetSubtype="0" repeatCount="indefinite" autoRev="1" fill="hold" nodeType="withEffect" p14:presetBounceEnd="5000">
                                      <p:stCondLst>
                                        <p:cond delay="0"/>
                                      </p:stCondLst>
                                      <p:childTnLst>
                                        <p:animMotion origin="layout" path="M 2.91667E-6 -4.81481E-6 L -0.00144 0.01922 " pathEditMode="relative" rAng="0" ptsTypes="AA" p14:bounceEnd="5000">
                                          <p:cBhvr>
                                            <p:cTn id="20" dur="2000" fill="hold"/>
                                            <p:tgtEl>
                                              <p:spTgt spid="8"/>
                                            </p:tgtEl>
                                            <p:attrNameLst>
                                              <p:attrName>ppt_x</p:attrName>
                                              <p:attrName>ppt_y</p:attrName>
                                            </p:attrNameLst>
                                          </p:cBhvr>
                                          <p:rCtr x="-7800" y="94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path" presetSubtype="0" repeatCount="indefinite" autoRev="1" fill="hold" nodeType="withEffect">
                                      <p:stCondLst>
                                        <p:cond delay="0"/>
                                      </p:stCondLst>
                                      <p:childTnLst>
                                        <p:animMotion origin="layout" path="M -6.25E-7 7.40741E-7 L -0.00143 0.01921 " pathEditMode="relative" rAng="0" ptsTypes="AA">
                                          <p:cBhvr>
                                            <p:cTn id="11" dur="2000" fill="hold"/>
                                            <p:tgtEl>
                                              <p:spTgt spid="5"/>
                                            </p:tgtEl>
                                            <p:attrNameLst>
                                              <p:attrName>ppt_x</p:attrName>
                                              <p:attrName>ppt_y</p:attrName>
                                            </p:attrNameLst>
                                          </p:cBhvr>
                                          <p:rCtr x="-7800" y="94900"/>
                                        </p:animMotion>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path" presetSubtype="0" repeatCount="indefinite" autoRev="1" fill="hold" nodeType="withEffect">
                                      <p:stCondLst>
                                        <p:cond delay="0"/>
                                      </p:stCondLst>
                                      <p:childTnLst>
                                        <p:animMotion origin="layout" path="M 2.91667E-6 -4.81481E-6 L -0.00144 0.01922 " pathEditMode="relative" rAng="0" ptsTypes="AA">
                                          <p:cBhvr>
                                            <p:cTn id="20" dur="2000" fill="hold"/>
                                            <p:tgtEl>
                                              <p:spTgt spid="8"/>
                                            </p:tgtEl>
                                            <p:attrNameLst>
                                              <p:attrName>ppt_x</p:attrName>
                                              <p:attrName>ppt_y</p:attrName>
                                            </p:attrNameLst>
                                          </p:cBhvr>
                                          <p:rCtr x="-7800" y="94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10">
            <a:extLst>
              <a:ext uri="{FF2B5EF4-FFF2-40B4-BE49-F238E27FC236}">
                <a16:creationId xmlns:a16="http://schemas.microsoft.com/office/drawing/2014/main" id="{41DC02BC-4850-BBF5-6B68-15AD103E5620}"/>
              </a:ext>
            </a:extLst>
          </p:cNvPr>
          <p:cNvGrpSpPr/>
          <p:nvPr/>
        </p:nvGrpSpPr>
        <p:grpSpPr>
          <a:xfrm>
            <a:off x="3809999" y="237002"/>
            <a:ext cx="1350247" cy="1201273"/>
            <a:chOff x="130946" y="15166"/>
            <a:chExt cx="1676400" cy="1542288"/>
          </a:xfrm>
        </p:grpSpPr>
        <p:pic>
          <p:nvPicPr>
            <p:cNvPr id="5" name="Hình ảnh 11">
              <a:extLst>
                <a:ext uri="{FF2B5EF4-FFF2-40B4-BE49-F238E27FC236}">
                  <a16:creationId xmlns:a16="http://schemas.microsoft.com/office/drawing/2014/main" id="{C978AC87-04F2-4571-DC4E-E74DDBE21E1D}"/>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6" name="Hình chữ nhật 12">
              <a:extLst>
                <a:ext uri="{FF2B5EF4-FFF2-40B4-BE49-F238E27FC236}">
                  <a16:creationId xmlns:a16="http://schemas.microsoft.com/office/drawing/2014/main" id="{A5929E0D-5F65-2C2A-577E-74651BF1BC07}"/>
                </a:ext>
              </a:extLst>
            </p:cNvPr>
            <p:cNvSpPr/>
            <p:nvPr/>
          </p:nvSpPr>
          <p:spPr>
            <a:xfrm>
              <a:off x="646336" y="280255"/>
              <a:ext cx="607411" cy="9088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3</a:t>
              </a:r>
              <a:endPar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grpSp>
      <p:sp>
        <p:nvSpPr>
          <p:cNvPr id="7" name="Hình chữ nhật 14">
            <a:extLst>
              <a:ext uri="{FF2B5EF4-FFF2-40B4-BE49-F238E27FC236}">
                <a16:creationId xmlns:a16="http://schemas.microsoft.com/office/drawing/2014/main" id="{BBDAECF5-B676-F388-AE91-8852138B479A}"/>
              </a:ext>
            </a:extLst>
          </p:cNvPr>
          <p:cNvSpPr/>
          <p:nvPr/>
        </p:nvSpPr>
        <p:spPr>
          <a:xfrm>
            <a:off x="5141090" y="462590"/>
            <a:ext cx="6705810" cy="707886"/>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Trao </a:t>
            </a: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đổi</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góp</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ý</a:t>
            </a:r>
            <a:endParaRPr kumimoji="0" lang="vi-VN"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E093FCA3-9BEB-D5A3-8593-89ABE7101D25}"/>
              </a:ext>
            </a:extLst>
          </p:cNvPr>
          <p:cNvPicPr>
            <a:picLocks noChangeAspect="1"/>
          </p:cNvPicPr>
          <p:nvPr/>
        </p:nvPicPr>
        <p:blipFill>
          <a:blip r:embed="rId3"/>
          <a:stretch>
            <a:fillRect/>
          </a:stretch>
        </p:blipFill>
        <p:spPr>
          <a:xfrm>
            <a:off x="1599565" y="1803717"/>
            <a:ext cx="4095750" cy="1990725"/>
          </a:xfrm>
          <a:prstGeom prst="rect">
            <a:avLst/>
          </a:prstGeom>
        </p:spPr>
      </p:pic>
      <p:pic>
        <p:nvPicPr>
          <p:cNvPr id="9" name="Picture 8">
            <a:extLst>
              <a:ext uri="{FF2B5EF4-FFF2-40B4-BE49-F238E27FC236}">
                <a16:creationId xmlns:a16="http://schemas.microsoft.com/office/drawing/2014/main" id="{2113A5F1-89EC-0B97-EE0B-314E5A5DAD38}"/>
              </a:ext>
            </a:extLst>
          </p:cNvPr>
          <p:cNvPicPr>
            <a:picLocks noChangeAspect="1"/>
          </p:cNvPicPr>
          <p:nvPr/>
        </p:nvPicPr>
        <p:blipFill>
          <a:blip r:embed="rId4"/>
          <a:stretch>
            <a:fillRect/>
          </a:stretch>
        </p:blipFill>
        <p:spPr>
          <a:xfrm>
            <a:off x="5808980" y="1749425"/>
            <a:ext cx="5715000" cy="2038350"/>
          </a:xfrm>
          <a:prstGeom prst="rect">
            <a:avLst/>
          </a:prstGeom>
        </p:spPr>
      </p:pic>
    </p:spTree>
    <p:extLst>
      <p:ext uri="{BB962C8B-B14F-4D97-AF65-F5344CB8AC3E}">
        <p14:creationId xmlns:p14="http://schemas.microsoft.com/office/powerpoint/2010/main" val="38652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F462EE79-95D6-3761-B226-940F4C868608}"/>
              </a:ext>
            </a:extLst>
          </p:cNvPr>
          <p:cNvSpPr/>
          <p:nvPr/>
        </p:nvSpPr>
        <p:spPr>
          <a:xfrm>
            <a:off x="2857499" y="762000"/>
            <a:ext cx="8284745" cy="5991225"/>
          </a:xfrm>
          <a:custGeom>
            <a:avLst/>
            <a:gdLst/>
            <a:ahLst/>
            <a:cxnLst/>
            <a:rect l="l" t="t" r="r" b="b"/>
            <a:pathLst>
              <a:path w="6574005" h="4544281">
                <a:moveTo>
                  <a:pt x="0" y="0"/>
                </a:moveTo>
                <a:lnTo>
                  <a:pt x="6574006" y="0"/>
                </a:lnTo>
                <a:lnTo>
                  <a:pt x="6574006" y="4544281"/>
                </a:lnTo>
                <a:lnTo>
                  <a:pt x="0" y="4544281"/>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9CEFB54-8EDF-6246-C71B-38C9EA2C5DAF}"/>
              </a:ext>
            </a:extLst>
          </p:cNvPr>
          <p:cNvSpPr txBox="1"/>
          <p:nvPr/>
        </p:nvSpPr>
        <p:spPr>
          <a:xfrm>
            <a:off x="3333751" y="1695450"/>
            <a:ext cx="4543424" cy="3046988"/>
          </a:xfrm>
          <a:prstGeom prst="rect">
            <a:avLst/>
          </a:prstGeom>
          <a:noFill/>
        </p:spPr>
        <p:txBody>
          <a:bodyPr wrap="square" rtlCol="0">
            <a:spAutoFit/>
          </a:bodyPr>
          <a:lstStyle/>
          <a:p>
            <a:pPr algn="ctr"/>
            <a:r>
              <a:rPr lang="en-US" sz="4800" b="1" u="sng" dirty="0" err="1">
                <a:solidFill>
                  <a:schemeClr val="bg1"/>
                </a:solidFill>
              </a:rPr>
              <a:t>Yêu</a:t>
            </a:r>
            <a:r>
              <a:rPr lang="en-US" sz="4800" b="1" u="sng" dirty="0">
                <a:solidFill>
                  <a:schemeClr val="bg1"/>
                </a:solidFill>
              </a:rPr>
              <a:t> </a:t>
            </a:r>
            <a:r>
              <a:rPr lang="en-US" sz="4800" b="1" u="sng" dirty="0" err="1">
                <a:solidFill>
                  <a:schemeClr val="bg1"/>
                </a:solidFill>
              </a:rPr>
              <a:t>cầu</a:t>
            </a:r>
            <a:r>
              <a:rPr lang="en-US" sz="4800" b="1" u="sng" dirty="0">
                <a:solidFill>
                  <a:schemeClr val="bg1"/>
                </a:solidFill>
              </a:rPr>
              <a:t>: </a:t>
            </a:r>
          </a:p>
          <a:p>
            <a:pPr algn="ctr"/>
            <a:r>
              <a:rPr lang="en-US" sz="4800" dirty="0" err="1">
                <a:solidFill>
                  <a:schemeClr val="bg1"/>
                </a:solidFill>
              </a:rPr>
              <a:t>Giới</a:t>
            </a:r>
            <a:r>
              <a:rPr lang="en-US" sz="4800" dirty="0">
                <a:solidFill>
                  <a:schemeClr val="bg1"/>
                </a:solidFill>
              </a:rPr>
              <a:t> </a:t>
            </a:r>
            <a:r>
              <a:rPr lang="en-US" sz="4800" dirty="0" err="1">
                <a:solidFill>
                  <a:schemeClr val="bg1"/>
                </a:solidFill>
              </a:rPr>
              <a:t>thiệu</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sản</a:t>
            </a:r>
            <a:r>
              <a:rPr lang="en-US" sz="4800" dirty="0">
                <a:solidFill>
                  <a:schemeClr val="bg1"/>
                </a:solidFill>
              </a:rPr>
              <a:t> </a:t>
            </a:r>
            <a:r>
              <a:rPr lang="en-US" sz="4800" dirty="0" err="1">
                <a:solidFill>
                  <a:schemeClr val="bg1"/>
                </a:solidFill>
              </a:rPr>
              <a:t>vật</a:t>
            </a:r>
            <a:r>
              <a:rPr lang="en-US" sz="4800" dirty="0">
                <a:solidFill>
                  <a:schemeClr val="bg1"/>
                </a:solidFill>
              </a:rPr>
              <a:t> </a:t>
            </a:r>
            <a:r>
              <a:rPr lang="en-US" sz="4800" dirty="0" err="1">
                <a:solidFill>
                  <a:schemeClr val="bg1"/>
                </a:solidFill>
              </a:rPr>
              <a:t>độc</a:t>
            </a:r>
            <a:r>
              <a:rPr lang="en-US" sz="4800" dirty="0">
                <a:solidFill>
                  <a:schemeClr val="bg1"/>
                </a:solidFill>
              </a:rPr>
              <a:t> </a:t>
            </a:r>
            <a:r>
              <a:rPr lang="en-US" sz="4800" dirty="0" err="1">
                <a:solidFill>
                  <a:schemeClr val="bg1"/>
                </a:solidFill>
              </a:rPr>
              <a:t>đáo</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một</a:t>
            </a:r>
            <a:r>
              <a:rPr lang="en-US" sz="4800" dirty="0">
                <a:solidFill>
                  <a:schemeClr val="bg1"/>
                </a:solidFill>
              </a:rPr>
              <a:t> </a:t>
            </a:r>
            <a:r>
              <a:rPr lang="en-US" sz="4800" dirty="0" err="1">
                <a:solidFill>
                  <a:schemeClr val="bg1"/>
                </a:solidFill>
              </a:rPr>
              <a:t>địa</a:t>
            </a:r>
            <a:r>
              <a:rPr lang="en-US" sz="4800" dirty="0">
                <a:solidFill>
                  <a:schemeClr val="bg1"/>
                </a:solidFill>
              </a:rPr>
              <a:t> </a:t>
            </a:r>
            <a:r>
              <a:rPr lang="en-US" sz="4800" dirty="0" err="1">
                <a:solidFill>
                  <a:schemeClr val="bg1"/>
                </a:solidFill>
              </a:rPr>
              <a:t>phương</a:t>
            </a:r>
            <a:endParaRPr lang="en-US" sz="4800" dirty="0">
              <a:solidFill>
                <a:schemeClr val="bg1"/>
              </a:solidFill>
            </a:endParaRPr>
          </a:p>
        </p:txBody>
      </p:sp>
    </p:spTree>
    <p:extLst>
      <p:ext uri="{BB962C8B-B14F-4D97-AF65-F5344CB8AC3E}">
        <p14:creationId xmlns:p14="http://schemas.microsoft.com/office/powerpoint/2010/main" val="24604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10">
            <a:extLst>
              <a:ext uri="{FF2B5EF4-FFF2-40B4-BE49-F238E27FC236}">
                <a16:creationId xmlns:a16="http://schemas.microsoft.com/office/drawing/2014/main" id="{08B9B439-AE1F-81EF-1D49-98D7CB3BB530}"/>
              </a:ext>
            </a:extLst>
          </p:cNvPr>
          <p:cNvGrpSpPr/>
          <p:nvPr/>
        </p:nvGrpSpPr>
        <p:grpSpPr>
          <a:xfrm>
            <a:off x="553037" y="285697"/>
            <a:ext cx="1350247" cy="1201273"/>
            <a:chOff x="130946" y="15166"/>
            <a:chExt cx="1676400" cy="1542288"/>
          </a:xfrm>
        </p:grpSpPr>
        <p:pic>
          <p:nvPicPr>
            <p:cNvPr id="6" name="Hình ảnh 11">
              <a:extLst>
                <a:ext uri="{FF2B5EF4-FFF2-40B4-BE49-F238E27FC236}">
                  <a16:creationId xmlns:a16="http://schemas.microsoft.com/office/drawing/2014/main" id="{42988D20-EE18-8F36-7DBD-8BCBC901A25B}"/>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7" name="Hình chữ nhật 12">
              <a:extLst>
                <a:ext uri="{FF2B5EF4-FFF2-40B4-BE49-F238E27FC236}">
                  <a16:creationId xmlns:a16="http://schemas.microsoft.com/office/drawing/2014/main" id="{4C67BF43-DA56-6EC1-717F-D8DA6D389961}"/>
                </a:ext>
              </a:extLst>
            </p:cNvPr>
            <p:cNvSpPr/>
            <p:nvPr/>
          </p:nvSpPr>
          <p:spPr>
            <a:xfrm>
              <a:off x="646336" y="280255"/>
              <a:ext cx="607411" cy="908839"/>
            </a:xfrm>
            <a:prstGeom prst="rect">
              <a:avLst/>
            </a:prstGeom>
            <a:noFill/>
          </p:spPr>
          <p:txBody>
            <a:bodyPr wrap="none" lIns="91440" tIns="45720" rIns="91440" bIns="45720">
              <a:spAutoFit/>
            </a:bodyPr>
            <a:lstStyle/>
            <a:p>
              <a:pPr algn="ctr"/>
              <a:r>
                <a:rPr lang="vi-VN" sz="40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p>
          </p:txBody>
        </p:sp>
      </p:grpSp>
      <p:sp>
        <p:nvSpPr>
          <p:cNvPr id="10" name="Hình chữ nhật 12">
            <a:extLst>
              <a:ext uri="{FF2B5EF4-FFF2-40B4-BE49-F238E27FC236}">
                <a16:creationId xmlns:a16="http://schemas.microsoft.com/office/drawing/2014/main" id="{2A31D5D2-C4E5-94F2-5CCE-C82E2C9388C9}"/>
              </a:ext>
            </a:extLst>
          </p:cNvPr>
          <p:cNvSpPr/>
          <p:nvPr/>
        </p:nvSpPr>
        <p:spPr>
          <a:xfrm>
            <a:off x="2012214" y="532390"/>
            <a:ext cx="2476062" cy="707886"/>
          </a:xfrm>
          <a:prstGeom prst="rect">
            <a:avLst/>
          </a:prstGeom>
          <a:noFill/>
        </p:spPr>
        <p:txBody>
          <a:bodyPr wrap="non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CHUẨN BỊ</a:t>
            </a:r>
            <a:endParaRPr lang="vi-VN" sz="40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B9DDEC3-8959-A754-9F98-8E152AA78B56}"/>
              </a:ext>
            </a:extLst>
          </p:cNvPr>
          <p:cNvSpPr txBox="1"/>
          <p:nvPr/>
        </p:nvSpPr>
        <p:spPr>
          <a:xfrm>
            <a:off x="400049" y="1419225"/>
            <a:ext cx="11534776" cy="584775"/>
          </a:xfrm>
          <a:prstGeom prst="rect">
            <a:avLst/>
          </a:prstGeom>
          <a:noFill/>
        </p:spPr>
        <p:txBody>
          <a:bodyPr wrap="square" rtlCol="0">
            <a:spAutoFit/>
          </a:bodyPr>
          <a:lstStyle/>
          <a:p>
            <a:pPr marL="285750" indent="-285750">
              <a:buFont typeface="Arial" panose="020B0604020202020204" pitchFamily="34" charset="0"/>
              <a:buChar cha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sản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vật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để</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giới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thiệu</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Món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ăn</a:t>
            </a:r>
            <a:r>
              <a:rPr lang="en-US" sz="3200" b="1" dirty="0">
                <a:solidFill>
                  <a:srgbClr val="FF0000"/>
                </a:solidFill>
                <a:latin typeface="Cambria" panose="02040503050406030204" pitchFamily="18" charset="0"/>
                <a:ea typeface="Cambria" panose="02040503050406030204" pitchFamily="18" charset="0"/>
              </a:rPr>
              <a:t> ở </a:t>
            </a:r>
            <a:r>
              <a:rPr lang="en-US" sz="3200" b="1" dirty="0" err="1">
                <a:solidFill>
                  <a:srgbClr val="FF0000"/>
                </a:solidFill>
                <a:latin typeface="Cambria" panose="02040503050406030204" pitchFamily="18" charset="0"/>
                <a:ea typeface="Cambria" panose="02040503050406030204" pitchFamily="18" charset="0"/>
              </a:rPr>
              <a:t>một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địa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phương</a:t>
            </a:r>
            <a:r>
              <a:rPr lang="en-US" sz="3200" b="1" dirty="0">
                <a:solidFill>
                  <a:srgbClr val="FF0000"/>
                </a:solidFill>
                <a:latin typeface="Cambria" panose="02040503050406030204" pitchFamily="18" charset="0"/>
                <a:ea typeface="Cambria" panose="02040503050406030204" pitchFamily="18" charset="0"/>
              </a:rPr>
              <a:t> </a:t>
            </a:r>
          </a:p>
        </p:txBody>
      </p:sp>
      <p:pic>
        <p:nvPicPr>
          <p:cNvPr id="12" name="Picture 2" descr="Cách nấu phở Hà Nội xưa chuẩn hương vị Hà Thành 80 năm về trước">
            <a:extLst>
              <a:ext uri="{FF2B5EF4-FFF2-40B4-BE49-F238E27FC236}">
                <a16:creationId xmlns:a16="http://schemas.microsoft.com/office/drawing/2014/main" id="{7FA75526-9EEC-4C41-9735-12AADDE3B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34" y="2343149"/>
            <a:ext cx="5064615" cy="33813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74E4BD46-D0F2-F45A-D6B4-63EAEF4227F5}"/>
              </a:ext>
            </a:extLst>
          </p:cNvPr>
          <p:cNvSpPr/>
          <p:nvPr/>
        </p:nvSpPr>
        <p:spPr>
          <a:xfrm>
            <a:off x="2219325" y="5819775"/>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Phở</a:t>
            </a:r>
            <a:r>
              <a:rPr lang="en-US" sz="3200" b="1" dirty="0">
                <a:latin typeface="Cambria" panose="02040503050406030204" pitchFamily="18" charset="0"/>
                <a:ea typeface="Cambria" panose="02040503050406030204" pitchFamily="18" charset="0"/>
              </a:rPr>
              <a:t> Hà </a:t>
            </a:r>
            <a:r>
              <a:rPr lang="en-US" sz="3200" b="1" dirty="0" err="1">
                <a:latin typeface="Cambria" panose="02040503050406030204" pitchFamily="18" charset="0"/>
                <a:ea typeface="Cambria" panose="02040503050406030204" pitchFamily="18" charset="0"/>
              </a:rPr>
              <a:t>Nội</a:t>
            </a:r>
            <a:endParaRPr lang="en-US" sz="3200" b="1" dirty="0">
              <a:latin typeface="Cambria" panose="02040503050406030204" pitchFamily="18" charset="0"/>
              <a:ea typeface="Cambria" panose="02040503050406030204" pitchFamily="18" charset="0"/>
            </a:endParaRPr>
          </a:p>
        </p:txBody>
      </p:sp>
      <p:pic>
        <p:nvPicPr>
          <p:cNvPr id="14" name="Picture 4" descr="Cách nấu bún bò Huế thơm ngon chuẩn vị, đơn giản tại nhà">
            <a:extLst>
              <a:ext uri="{FF2B5EF4-FFF2-40B4-BE49-F238E27FC236}">
                <a16:creationId xmlns:a16="http://schemas.microsoft.com/office/drawing/2014/main" id="{C99B159E-0885-F9BD-3155-438A20364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024" y="2276475"/>
            <a:ext cx="5553075" cy="34706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550BDA3F-89E9-7506-7097-EC8BBB26BA12}"/>
              </a:ext>
            </a:extLst>
          </p:cNvPr>
          <p:cNvSpPr/>
          <p:nvPr/>
        </p:nvSpPr>
        <p:spPr>
          <a:xfrm>
            <a:off x="7962900" y="5886450"/>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Bún </a:t>
            </a:r>
            <a:r>
              <a:rPr lang="en-US" sz="3200" b="1" dirty="0" err="1">
                <a:latin typeface="Cambria" panose="02040503050406030204" pitchFamily="18" charset="0"/>
                <a:ea typeface="Cambria" panose="02040503050406030204" pitchFamily="18" charset="0"/>
              </a:rPr>
              <a:t>bò</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Huế</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5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ón mì Quảng - Hồn cốt của người Quảng Nam">
            <a:extLst>
              <a:ext uri="{FF2B5EF4-FFF2-40B4-BE49-F238E27FC236}">
                <a16:creationId xmlns:a16="http://schemas.microsoft.com/office/drawing/2014/main" id="{BC0656EA-C517-B178-912F-03649F8F2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913435"/>
            <a:ext cx="5353051" cy="4018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40CAD4-05D9-C96F-6E02-D1917F7755DE}"/>
              </a:ext>
            </a:extLst>
          </p:cNvPr>
          <p:cNvSpPr/>
          <p:nvPr/>
        </p:nvSpPr>
        <p:spPr>
          <a:xfrm>
            <a:off x="2352675" y="5219700"/>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Quảng</a:t>
            </a:r>
            <a:endParaRPr lang="en-US" sz="3200" b="1" dirty="0">
              <a:latin typeface="Cambria" panose="02040503050406030204" pitchFamily="18" charset="0"/>
              <a:ea typeface="Cambria" panose="02040503050406030204" pitchFamily="18" charset="0"/>
            </a:endParaRPr>
          </a:p>
        </p:txBody>
      </p:sp>
      <p:pic>
        <p:nvPicPr>
          <p:cNvPr id="7" name="Picture 4" descr="Cơm tấm ngon ở Sài Gòn: Lưu ngay 11 địa chỉ ngon nổi tiếng">
            <a:extLst>
              <a:ext uri="{FF2B5EF4-FFF2-40B4-BE49-F238E27FC236}">
                <a16:creationId xmlns:a16="http://schemas.microsoft.com/office/drawing/2014/main" id="{825E481F-8300-DBF8-089F-983F89AAA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6" y="923925"/>
            <a:ext cx="5067300" cy="3924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8D83963-1BD0-D634-7BB8-AB6FF4B940BF}"/>
              </a:ext>
            </a:extLst>
          </p:cNvPr>
          <p:cNvSpPr/>
          <p:nvPr/>
        </p:nvSpPr>
        <p:spPr>
          <a:xfrm>
            <a:off x="7181850" y="5133975"/>
            <a:ext cx="4029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C</a:t>
            </a:r>
            <a:r>
              <a:rPr lang="vi-VN" sz="3200" b="1" dirty="0">
                <a:latin typeface="Cambria" panose="02040503050406030204" pitchFamily="18" charset="0"/>
                <a:ea typeface="Cambria" panose="02040503050406030204" pitchFamily="18" charset="0"/>
              </a:rPr>
              <a:t>ơm tấm Sài Gòn</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47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131DC-9BFA-6AE5-E73B-A1AECC590504}"/>
              </a:ext>
            </a:extLst>
          </p:cNvPr>
          <p:cNvSpPr txBox="1"/>
          <p:nvPr/>
        </p:nvSpPr>
        <p:spPr>
          <a:xfrm>
            <a:off x="328612" y="580222"/>
            <a:ext cx="11534776" cy="954107"/>
          </a:xfrm>
          <a:prstGeom prst="rect">
            <a:avLst/>
          </a:prstGeom>
          <a:noFill/>
        </p:spPr>
        <p:txBody>
          <a:bodyPr wrap="square" rtlCol="0">
            <a:spAutoFit/>
          </a:bodyPr>
          <a:lstStyle/>
          <a:p>
            <a:pPr marL="285750" lvl="0" indent="-285750" algn="just">
              <a:buFont typeface="Arial" panose="020B0604020202020204" pitchFamily="34" charset="0"/>
              <a:buChar cha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Chọn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sản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vật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để</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giới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thiệu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Nhạc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cụ</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trang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phục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truyền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thống</a:t>
            </a:r>
            <a:r>
              <a:rPr lang="en-US" sz="2800" b="1" dirty="0">
                <a:solidFill>
                  <a:srgbClr val="FF0000"/>
                </a:solidFill>
                <a:latin typeface="Cambria" panose="02040503050406030204" pitchFamily="18" charset="0"/>
                <a:ea typeface="Cambria" panose="02040503050406030204" pitchFamily="18" charset="0"/>
              </a:rPr>
              <a:t> ở </a:t>
            </a:r>
            <a:r>
              <a:rPr lang="en-US" sz="2800" b="1" dirty="0" err="1">
                <a:solidFill>
                  <a:srgbClr val="FF0000"/>
                </a:solidFill>
                <a:latin typeface="Cambria" panose="02040503050406030204" pitchFamily="18" charset="0"/>
                <a:ea typeface="Cambria" panose="02040503050406030204" pitchFamily="18" charset="0"/>
              </a:rPr>
              <a:t>các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vùng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miền</a:t>
            </a:r>
            <a:r>
              <a:rPr lang="en-US" sz="2800" b="1"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2" descr="Nhạc cụ cổ truyền VN – Đàn Nguyệt | Đọt Chuối Non">
            <a:extLst>
              <a:ext uri="{FF2B5EF4-FFF2-40B4-BE49-F238E27FC236}">
                <a16:creationId xmlns:a16="http://schemas.microsoft.com/office/drawing/2014/main" id="{1841E74D-4179-235F-89CE-2AA329F05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871003"/>
            <a:ext cx="4779792" cy="38963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130E0B6-D0DF-C901-0ECC-F61C9D2044C5}"/>
              </a:ext>
            </a:extLst>
          </p:cNvPr>
          <p:cNvSpPr/>
          <p:nvPr/>
        </p:nvSpPr>
        <p:spPr>
          <a:xfrm>
            <a:off x="2038350" y="5810250"/>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Đàn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nguyệt</a:t>
            </a:r>
            <a:endParaRPr lang="en-US" sz="3200" b="1" dirty="0">
              <a:latin typeface="Cambria" panose="02040503050406030204" pitchFamily="18" charset="0"/>
              <a:ea typeface="Cambria" panose="02040503050406030204" pitchFamily="18" charset="0"/>
            </a:endParaRPr>
          </a:p>
        </p:txBody>
      </p:sp>
      <p:pic>
        <p:nvPicPr>
          <p:cNvPr id="7" name="Picture 6" descr="Tài liệu, sách, giáo trình dạy học thổi sáo | Google Drive tải PDF">
            <a:extLst>
              <a:ext uri="{FF2B5EF4-FFF2-40B4-BE49-F238E27FC236}">
                <a16:creationId xmlns:a16="http://schemas.microsoft.com/office/drawing/2014/main" id="{1C00BEB8-F948-BF85-4E18-12ECE76DA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370" y="1871003"/>
            <a:ext cx="5929882" cy="39297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8746D286-4815-D61A-13E4-4DF00A5FC398}"/>
              </a:ext>
            </a:extLst>
          </p:cNvPr>
          <p:cNvSpPr/>
          <p:nvPr/>
        </p:nvSpPr>
        <p:spPr>
          <a:xfrm>
            <a:off x="7391400" y="5838825"/>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Sáo</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990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77E35F-8789-A2F1-891D-87F0ACD87FEB}"/>
              </a:ext>
            </a:extLst>
          </p:cNvPr>
          <p:cNvSpPr/>
          <p:nvPr/>
        </p:nvSpPr>
        <p:spPr>
          <a:xfrm>
            <a:off x="1322216" y="4766550"/>
            <a:ext cx="4029075" cy="77612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a:solidFill>
                  <a:prstClr val="white"/>
                </a:solidFill>
                <a:latin typeface="Cambria" panose="02040503050406030204" pitchFamily="18" charset="0"/>
                <a:ea typeface="Cambria" panose="02040503050406030204" pitchFamily="18" charset="0"/>
              </a:rPr>
              <a:t>T</a:t>
            </a:r>
            <a:r>
              <a:rPr lang="vi-VN" sz="3200" b="1" dirty="0">
                <a:solidFill>
                  <a:prstClr val="white"/>
                </a:solidFill>
                <a:latin typeface="Cambria" panose="02040503050406030204" pitchFamily="18" charset="0"/>
                <a:ea typeface="Cambria" panose="02040503050406030204" pitchFamily="18" charset="0"/>
              </a:rPr>
              <a:t>rống Paranưng</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2" descr="Tiếng trống Paranưng | Báo ảnh Dân tộc và Miền núi">
            <a:extLst>
              <a:ext uri="{FF2B5EF4-FFF2-40B4-BE49-F238E27FC236}">
                <a16:creationId xmlns:a16="http://schemas.microsoft.com/office/drawing/2014/main" id="{C5E189E9-1C98-78C8-5F7C-127725C5F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7" y="590843"/>
            <a:ext cx="4920174" cy="4123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Đàn Tranh Việt Nam 17 Dây Khảm Trai TM-DTVN32 - Nhạc Cụ Tiến Mạnh">
            <a:extLst>
              <a:ext uri="{FF2B5EF4-FFF2-40B4-BE49-F238E27FC236}">
                <a16:creationId xmlns:a16="http://schemas.microsoft.com/office/drawing/2014/main" id="{E59C8BA1-A5CA-6BD0-E42E-F45F4FD5F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146" y="586570"/>
            <a:ext cx="5568020" cy="415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0B6CEEFD-A32F-17AF-8A34-4AEAEE1958CD}"/>
              </a:ext>
            </a:extLst>
          </p:cNvPr>
          <p:cNvSpPr/>
          <p:nvPr/>
        </p:nvSpPr>
        <p:spPr>
          <a:xfrm>
            <a:off x="6932441" y="4718925"/>
            <a:ext cx="4029075" cy="77612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noProof="0" dirty="0" err="1">
                <a:solidFill>
                  <a:prstClr val="white"/>
                </a:solidFill>
                <a:latin typeface="Cambria" panose="02040503050406030204" pitchFamily="18" charset="0"/>
                <a:ea typeface="Cambria" panose="02040503050406030204" pitchFamily="18" charset="0"/>
              </a:rPr>
              <a:t>Đàn</a:t>
            </a:r>
            <a:r>
              <a:rPr lang="en-US" sz="3200" b="1" noProof="0" dirty="0">
                <a:solidFill>
                  <a:prstClr val="white"/>
                </a:solidFill>
                <a:latin typeface="Cambria" panose="02040503050406030204" pitchFamily="18" charset="0"/>
                <a:ea typeface="Cambria" panose="02040503050406030204" pitchFamily="18" charset="0"/>
              </a:rPr>
              <a:t> </a:t>
            </a:r>
            <a:r>
              <a:rPr lang="en-US" sz="3200" b="1" noProof="0" dirty="0" err="1">
                <a:solidFill>
                  <a:prstClr val="white"/>
                </a:solidFill>
                <a:latin typeface="Cambria" panose="02040503050406030204" pitchFamily="18" charset="0"/>
                <a:ea typeface="Cambria" panose="02040503050406030204" pitchFamily="18" charset="0"/>
              </a:rPr>
              <a:t>tranh</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3827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BC5C1D-5D30-AD7D-40A7-9154285F0DF4}"/>
              </a:ext>
            </a:extLst>
          </p:cNvPr>
          <p:cNvSpPr txBox="1"/>
          <p:nvPr/>
        </p:nvSpPr>
        <p:spPr>
          <a:xfrm>
            <a:off x="328612" y="772111"/>
            <a:ext cx="11534776" cy="523220"/>
          </a:xfrm>
          <a:prstGeom prst="rect">
            <a:avLst/>
          </a:prstGeom>
          <a:noFill/>
        </p:spPr>
        <p:txBody>
          <a:bodyPr wrap="square" rtlCol="0">
            <a:spAutoFit/>
          </a:bodyPr>
          <a:lstStyle/>
          <a:p>
            <a:pPr marL="285750" lvl="0" indent="-285750" algn="just">
              <a:buFont typeface="Arial" panose="020B0604020202020204" pitchFamily="34" charset="0"/>
              <a:buChar cha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Chọn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sản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vật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để</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giới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thiệu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Sản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phẩm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nghề</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truyền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thống</a:t>
            </a:r>
            <a:r>
              <a:rPr lang="en-US" sz="2800"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2" descr="Làng gốm Bát tràng - Khám phá địa điểm du lịch">
            <a:extLst>
              <a:ext uri="{FF2B5EF4-FFF2-40B4-BE49-F238E27FC236}">
                <a16:creationId xmlns:a16="http://schemas.microsoft.com/office/drawing/2014/main" id="{B01AD655-0F1E-CCD8-4390-596EB0382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450609"/>
            <a:ext cx="4953000" cy="3450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A3BD29F-E473-5646-0DC1-FCAA34D26927}"/>
              </a:ext>
            </a:extLst>
          </p:cNvPr>
          <p:cNvSpPr/>
          <p:nvPr/>
        </p:nvSpPr>
        <p:spPr>
          <a:xfrm>
            <a:off x="1900238" y="5163136"/>
            <a:ext cx="3371850"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Gốm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tràng</a:t>
            </a:r>
            <a:endParaRPr lang="en-US" sz="3200" b="1" dirty="0">
              <a:latin typeface="Cambria" panose="02040503050406030204" pitchFamily="18" charset="0"/>
              <a:ea typeface="Cambria" panose="02040503050406030204" pitchFamily="18" charset="0"/>
            </a:endParaRPr>
          </a:p>
        </p:txBody>
      </p:sp>
      <p:pic>
        <p:nvPicPr>
          <p:cNvPr id="7" name="Picture 4" descr="Nét độc đáo riêng của chiếu cói làng Hới, Thái Bình">
            <a:extLst>
              <a:ext uri="{FF2B5EF4-FFF2-40B4-BE49-F238E27FC236}">
                <a16:creationId xmlns:a16="http://schemas.microsoft.com/office/drawing/2014/main" id="{71B2722C-0B50-227A-A534-193161EAD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1468102"/>
            <a:ext cx="5105400" cy="34283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7E61359-E291-966C-D515-55AC4BE9D4AE}"/>
              </a:ext>
            </a:extLst>
          </p:cNvPr>
          <p:cNvSpPr/>
          <p:nvPr/>
        </p:nvSpPr>
        <p:spPr>
          <a:xfrm>
            <a:off x="7462838" y="5058361"/>
            <a:ext cx="3371850"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Chiếu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003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14">
            <a:extLst>
              <a:ext uri="{FF2B5EF4-FFF2-40B4-BE49-F238E27FC236}">
                <a16:creationId xmlns:a16="http://schemas.microsoft.com/office/drawing/2014/main" id="{AFE85D1A-6BB5-5DDA-E6B2-35E08704DEBF}"/>
              </a:ext>
            </a:extLst>
          </p:cNvPr>
          <p:cNvSpPr/>
          <p:nvPr/>
        </p:nvSpPr>
        <p:spPr>
          <a:xfrm>
            <a:off x="3250597" y="148322"/>
            <a:ext cx="6705810" cy="646331"/>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Hoàn</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tập</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4DF601A-8906-DE09-6118-668D600EDF1D}"/>
              </a:ext>
            </a:extLst>
          </p:cNvPr>
          <p:cNvPicPr>
            <a:picLocks noChangeAspect="1"/>
          </p:cNvPicPr>
          <p:nvPr/>
        </p:nvPicPr>
        <p:blipFill>
          <a:blip r:embed="rId2"/>
          <a:stretch>
            <a:fillRect/>
          </a:stretch>
        </p:blipFill>
        <p:spPr>
          <a:xfrm>
            <a:off x="2883877" y="794653"/>
            <a:ext cx="7230794" cy="5915025"/>
          </a:xfrm>
          <a:prstGeom prst="rect">
            <a:avLst/>
          </a:prstGeom>
        </p:spPr>
      </p:pic>
    </p:spTree>
    <p:extLst>
      <p:ext uri="{BB962C8B-B14F-4D97-AF65-F5344CB8AC3E}">
        <p14:creationId xmlns:p14="http://schemas.microsoft.com/office/powerpoint/2010/main" val="10925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10">
            <a:extLst>
              <a:ext uri="{FF2B5EF4-FFF2-40B4-BE49-F238E27FC236}">
                <a16:creationId xmlns:a16="http://schemas.microsoft.com/office/drawing/2014/main" id="{B44DBB83-E984-71CB-A5C4-B3444F1B4F23}"/>
              </a:ext>
            </a:extLst>
          </p:cNvPr>
          <p:cNvGrpSpPr/>
          <p:nvPr/>
        </p:nvGrpSpPr>
        <p:grpSpPr>
          <a:xfrm>
            <a:off x="2728476" y="367794"/>
            <a:ext cx="1350247" cy="1201273"/>
            <a:chOff x="130946" y="15166"/>
            <a:chExt cx="1676400" cy="1542288"/>
          </a:xfrm>
        </p:grpSpPr>
        <p:pic>
          <p:nvPicPr>
            <p:cNvPr id="5" name="Hình ảnh 11">
              <a:extLst>
                <a:ext uri="{FF2B5EF4-FFF2-40B4-BE49-F238E27FC236}">
                  <a16:creationId xmlns:a16="http://schemas.microsoft.com/office/drawing/2014/main" id="{6C2E143B-4C9F-FD32-E412-A17E0C0DE60C}"/>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6" name="Hình chữ nhật 12">
              <a:extLst>
                <a:ext uri="{FF2B5EF4-FFF2-40B4-BE49-F238E27FC236}">
                  <a16:creationId xmlns:a16="http://schemas.microsoft.com/office/drawing/2014/main" id="{5538F122-68D2-8372-8547-C817ADDC6119}"/>
                </a:ext>
              </a:extLst>
            </p:cNvPr>
            <p:cNvSpPr/>
            <p:nvPr/>
          </p:nvSpPr>
          <p:spPr>
            <a:xfrm>
              <a:off x="646336" y="280255"/>
              <a:ext cx="607411" cy="9088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2</a:t>
              </a:r>
              <a:endPar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grpSp>
      <p:sp>
        <p:nvSpPr>
          <p:cNvPr id="7" name="Hình chữ nhật 14">
            <a:extLst>
              <a:ext uri="{FF2B5EF4-FFF2-40B4-BE49-F238E27FC236}">
                <a16:creationId xmlns:a16="http://schemas.microsoft.com/office/drawing/2014/main" id="{7FB6EC24-2F20-F37C-9B16-2C4EEFC6493E}"/>
              </a:ext>
            </a:extLst>
          </p:cNvPr>
          <p:cNvSpPr/>
          <p:nvPr/>
        </p:nvSpPr>
        <p:spPr>
          <a:xfrm>
            <a:off x="4246670" y="588573"/>
            <a:ext cx="6705810" cy="707886"/>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Trình</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bày</a:t>
            </a:r>
            <a:endPar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grpSp>
        <p:nvGrpSpPr>
          <p:cNvPr id="8" name="Nhóm 2">
            <a:extLst>
              <a:ext uri="{FF2B5EF4-FFF2-40B4-BE49-F238E27FC236}">
                <a16:creationId xmlns:a16="http://schemas.microsoft.com/office/drawing/2014/main" id="{140650A9-D6EF-70DC-4A28-56AF8DB3C035}"/>
              </a:ext>
            </a:extLst>
          </p:cNvPr>
          <p:cNvGrpSpPr/>
          <p:nvPr/>
        </p:nvGrpSpPr>
        <p:grpSpPr>
          <a:xfrm>
            <a:off x="3484880" y="1816717"/>
            <a:ext cx="7467600" cy="3131203"/>
            <a:chOff x="465124" y="2798951"/>
            <a:chExt cx="8109007" cy="6307213"/>
          </a:xfrm>
        </p:grpSpPr>
        <p:sp>
          <p:nvSpPr>
            <p:cNvPr id="9" name="Gợn sóng Kép 3">
              <a:extLst>
                <a:ext uri="{FF2B5EF4-FFF2-40B4-BE49-F238E27FC236}">
                  <a16:creationId xmlns:a16="http://schemas.microsoft.com/office/drawing/2014/main" id="{5A5F6A70-93DF-7DA2-0DDD-DB88EA2C7C22}"/>
                </a:ext>
              </a:extLst>
            </p:cNvPr>
            <p:cNvSpPr/>
            <p:nvPr/>
          </p:nvSpPr>
          <p:spPr>
            <a:xfrm>
              <a:off x="465124" y="2798951"/>
              <a:ext cx="8109007" cy="6307213"/>
            </a:xfrm>
            <a:prstGeom prst="doubleWave">
              <a:avLst>
                <a:gd name="adj1" fmla="val 2406"/>
                <a:gd name="adj2" fmla="val 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Hình chữ nhật 5">
              <a:extLst>
                <a:ext uri="{FF2B5EF4-FFF2-40B4-BE49-F238E27FC236}">
                  <a16:creationId xmlns:a16="http://schemas.microsoft.com/office/drawing/2014/main" id="{EFCD9778-499D-B146-BE1D-BE2B049C63EF}"/>
                </a:ext>
              </a:extLst>
            </p:cNvPr>
            <p:cNvSpPr/>
            <p:nvPr/>
          </p:nvSpPr>
          <p:spPr>
            <a:xfrm>
              <a:off x="530174" y="3742242"/>
              <a:ext cx="7824447" cy="4649680"/>
            </a:xfrm>
            <a:prstGeom prst="rect">
              <a:avLst/>
            </a:prstGeom>
            <a:noFill/>
          </p:spPr>
          <p:txBody>
            <a:bodyPr wrap="square" lIns="91440" tIns="45720" rIns="91440" bIns="45720">
              <a:spAutoFit/>
            </a:bodyPr>
            <a:lstStyle/>
            <a:p>
              <a:pPr marL="571500" indent="-571500" algn="just">
                <a:buFont typeface="Wingdings" panose="05000000000000000000" pitchFamily="2" charset="2"/>
                <a:buChar char="Ø"/>
              </a:pPr>
              <a:r>
                <a:rPr lang="vi-VN" sz="3600"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Đóng vai một hướng dẫn viên du lịch để giới thiệu về sản vật và địa phương có sản vật do theo nội dung đã chuẩn bị.</a:t>
              </a:r>
              <a:endParaRPr lang="vi-VN" sz="3600" b="0" cap="none" spc="0"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393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225</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2025-04-14T11:29:33Z</dcterms:created>
  <dcterms:modified xsi:type="dcterms:W3CDTF">2025-04-14T11:56:50Z</dcterms:modified>
</cp:coreProperties>
</file>