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
  </p:notesMasterIdLst>
  <p:sldIdLst>
    <p:sldId id="560" r:id="rId2"/>
    <p:sldId id="261" r:id="rId3"/>
    <p:sldId id="279" r:id="rId4"/>
    <p:sldId id="276" r:id="rId5"/>
    <p:sldId id="280" r:id="rId6"/>
    <p:sldId id="262" r:id="rId7"/>
    <p:sldId id="281" r:id="rId8"/>
    <p:sldId id="270" r:id="rId9"/>
    <p:sldId id="291"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B1BC"/>
    <a:srgbClr val="FFD6D8"/>
    <a:srgbClr val="FEEAEA"/>
    <a:srgbClr val="B4EFFF"/>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69" autoAdjust="0"/>
    <p:restoredTop sz="94660"/>
  </p:normalViewPr>
  <p:slideViewPr>
    <p:cSldViewPr snapToGrid="0">
      <p:cViewPr varScale="1">
        <p:scale>
          <a:sx n="109" d="100"/>
          <a:sy n="109" d="100"/>
        </p:scale>
        <p:origin x="17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99212-7A74-48AC-9B51-015B0D67D444}" type="datetimeFigureOut">
              <a:rPr lang="en-US" smtClean="0"/>
              <a:t>23/4/2025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DBDE2-365A-495F-9B95-1E2B263D6FA0}" type="slidenum">
              <a:rPr lang="en-US" smtClean="0"/>
              <a:t>‹#›</a:t>
            </a:fld>
            <a:endParaRPr lang="en-US"/>
          </a:p>
        </p:txBody>
      </p:sp>
    </p:spTree>
    <p:extLst>
      <p:ext uri="{BB962C8B-B14F-4D97-AF65-F5344CB8AC3E}">
        <p14:creationId xmlns:p14="http://schemas.microsoft.com/office/powerpoint/2010/main" val="329685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38431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218244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126076517"/>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4" cy="6522921"/>
            <a:chOff x="262135" y="188414"/>
            <a:chExt cx="8616642" cy="4744301"/>
          </a:xfrm>
          <a:solidFill>
            <a:schemeClr val="accent2"/>
          </a:solidFill>
        </p:grpSpPr>
        <p:grpSp>
          <p:nvGrpSpPr>
            <p:cNvPr id="46" name="Google Shape;46;p4"/>
            <p:cNvGrpSpPr/>
            <p:nvPr/>
          </p:nvGrpSpPr>
          <p:grpSpPr>
            <a:xfrm>
              <a:off x="262135" y="188414"/>
              <a:ext cx="8616642" cy="4744301"/>
              <a:chOff x="262135" y="188414"/>
              <a:chExt cx="8616642" cy="4744301"/>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475155" y="4650863"/>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271874" y="387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93" r:id="rId18"/>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microsoft.com/office/2007/relationships/hdphoto" Target="../media/hdphoto3.wdp"/><Relationship Id="rId7"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8.jpg"/><Relationship Id="rId11" Type="http://schemas.microsoft.com/office/2007/relationships/hdphoto" Target="../media/hdphoto4.wdp"/><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3.wdp"/><Relationship Id="rId7" Type="http://schemas.openxmlformats.org/officeDocument/2006/relationships/image" Target="../media/image2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a:solidFill>
                  <a:srgbClr val="FF0000"/>
                </a:solidFill>
                <a:latin typeface="Times New Roman" panose="02020603050405020304" pitchFamily="18" charset="0"/>
                <a:cs typeface="Times New Roman" panose="02020603050405020304" pitchFamily="18" charset="0"/>
              </a:rPr>
              <a:t>Môn: </a:t>
            </a:r>
            <a:r>
              <a:rPr lang="en-US" sz="3200" b="1" dirty="0" err="1">
                <a:solidFill>
                  <a:srgbClr val="FF0000"/>
                </a:solidFill>
                <a:latin typeface="Times New Roman" panose="02020603050405020304" pitchFamily="18" charset="0"/>
                <a:cs typeface="Times New Roman" panose="02020603050405020304" pitchFamily="18" charset="0"/>
              </a:rPr>
              <a:t>Đạo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3</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Phạm Thị Mai </a:t>
            </a:r>
            <a:r>
              <a:rPr lang="en-US" sz="3200" b="1" dirty="0" err="1">
                <a:solidFill>
                  <a:srgbClr val="FF0000"/>
                </a:solidFill>
                <a:latin typeface="Times New Roman" panose="02020603050405020304" pitchFamily="18" charset="0"/>
                <a:cs typeface="Times New Roman" panose="02020603050405020304" pitchFamily="18" charset="0"/>
              </a:rPr>
              <a:t>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665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38C99A1-5BA6-4729-86DA-9D58242C1800}"/>
              </a:ext>
            </a:extLst>
          </p:cNvPr>
          <p:cNvSpPr txBox="1"/>
          <p:nvPr/>
        </p:nvSpPr>
        <p:spPr>
          <a:xfrm>
            <a:off x="1630878" y="2475346"/>
            <a:ext cx="2089033" cy="923330"/>
          </a:xfrm>
          <a:prstGeom prst="rect">
            <a:avLst/>
          </a:prstGeom>
          <a:noFill/>
        </p:spPr>
        <p:txBody>
          <a:bodyPr wrap="none" rtlCol="0">
            <a:spAutoFit/>
          </a:bodyPr>
          <a:lstStyle/>
          <a:p>
            <a:r>
              <a:rPr lang="vi-VN" sz="5400" dirty="0">
                <a:solidFill>
                  <a:schemeClr val="bg2"/>
                </a:solidFill>
                <a:latin typeface="Times New Roman" panose="02020603050405020304" pitchFamily="18" charset="0"/>
                <a:cs typeface="Times New Roman" panose="02020603050405020304" pitchFamily="18" charset="0"/>
              </a:rPr>
              <a:t>BÀI </a:t>
            </a:r>
            <a:r>
              <a:rPr lang="en-US" sz="5400" dirty="0">
                <a:solidFill>
                  <a:schemeClr val="bg2"/>
                </a:solidFill>
                <a:latin typeface="Times New Roman" panose="02020603050405020304" pitchFamily="18" charset="0"/>
                <a:cs typeface="Times New Roman" panose="02020603050405020304" pitchFamily="18" charset="0"/>
              </a:rPr>
              <a:t>9:</a:t>
            </a:r>
            <a:endParaRPr lang="vi-VN" sz="5400" dirty="0">
              <a:solidFill>
                <a:schemeClr val="bg2"/>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D884E68-EC12-4781-9498-C9F25AC4681F}"/>
              </a:ext>
            </a:extLst>
          </p:cNvPr>
          <p:cNvSpPr txBox="1"/>
          <p:nvPr/>
        </p:nvSpPr>
        <p:spPr>
          <a:xfrm>
            <a:off x="3719911" y="2547126"/>
            <a:ext cx="7726019" cy="923330"/>
          </a:xfrm>
          <a:prstGeom prst="rect">
            <a:avLst/>
          </a:prstGeom>
          <a:noFill/>
        </p:spPr>
        <p:txBody>
          <a:bodyPr wrap="square" rtlCol="0">
            <a:spAutoFit/>
          </a:bodyPr>
          <a:lstStyle/>
          <a:p>
            <a:pPr algn="ctr"/>
            <a:r>
              <a:rPr lang="nl-NL" sz="5400" b="1" dirty="0">
                <a:latin typeface="Times New Roman" panose="02020603050405020304" pitchFamily="18" charset="0"/>
                <a:cs typeface="Times New Roman" panose="02020603050405020304" pitchFamily="18" charset="0"/>
              </a:rPr>
              <a:t>ĐI BỘ </a:t>
            </a:r>
            <a:r>
              <a:rPr lang="nl-NL" sz="5400" b="1">
                <a:latin typeface="Times New Roman" panose="02020603050405020304" pitchFamily="18" charset="0"/>
                <a:cs typeface="Times New Roman" panose="02020603050405020304" pitchFamily="18" charset="0"/>
              </a:rPr>
              <a:t>AN TOÀN (Tiết 1)</a:t>
            </a:r>
            <a:endParaRPr lang="vi-VN" sz="5400"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D884E68-EC12-4781-9498-C9F25AC4681F}"/>
              </a:ext>
            </a:extLst>
          </p:cNvPr>
          <p:cNvSpPr txBox="1"/>
          <p:nvPr/>
        </p:nvSpPr>
        <p:spPr>
          <a:xfrm>
            <a:off x="628474" y="226758"/>
            <a:ext cx="11443854" cy="1938992"/>
          </a:xfrm>
          <a:prstGeom prst="rect">
            <a:avLst/>
          </a:prstGeom>
          <a:noFill/>
        </p:spPr>
        <p:txBody>
          <a:bodyPr wrap="square" rtlCol="0">
            <a:spAutoFit/>
          </a:bodyPr>
          <a:lstStyle/>
          <a:p>
            <a:r>
              <a:rPr lang="nl-NL" sz="6000" b="1" u="sng" dirty="0">
                <a:latin typeface="Times New Roman" panose="02020603050405020304" pitchFamily="18" charset="0"/>
                <a:cs typeface="Times New Roman" panose="02020603050405020304" pitchFamily="18" charset="0"/>
              </a:rPr>
              <a:t>CHỦ ĐỀ 8</a:t>
            </a:r>
            <a:r>
              <a:rPr lang="nl-NL" sz="6000" b="1" dirty="0">
                <a:latin typeface="Times New Roman" panose="02020603050405020304" pitchFamily="18" charset="0"/>
                <a:cs typeface="Times New Roman" panose="02020603050405020304" pitchFamily="18" charset="0"/>
              </a:rPr>
              <a:t>: TUÂN THỦ QUY TẮC AN TOÀN GIAO THÔNG</a:t>
            </a:r>
            <a:endParaRPr lang="en-US" sz="6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98AE22C-93A0-5AEC-9143-354F53851E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77CCC2-01C5-CD48-ABBA-2D34BEA3675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2959418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15" name="TextBox 14">
            <a:extLst>
              <a:ext uri="{FF2B5EF4-FFF2-40B4-BE49-F238E27FC236}">
                <a16:creationId xmlns:a16="http://schemas.microsoft.com/office/drawing/2014/main" id="{9FEA8C53-61DA-4483-A788-863652AFA471}"/>
              </a:ext>
            </a:extLst>
          </p:cNvPr>
          <p:cNvSpPr txBox="1"/>
          <p:nvPr/>
        </p:nvSpPr>
        <p:spPr>
          <a:xfrm flipH="1">
            <a:off x="3742307" y="560657"/>
            <a:ext cx="7085721" cy="954107"/>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vi-VN" sz="2800" dirty="0">
                <a:solidFill>
                  <a:srgbClr val="000000"/>
                </a:solidFill>
              </a:rPr>
              <a:t>Em cùng các bạn chơi trò </a:t>
            </a:r>
            <a:r>
              <a:rPr lang="nl-NL" sz="2800" dirty="0">
                <a:solidFill>
                  <a:schemeClr val="accent3">
                    <a:lumMod val="75000"/>
                  </a:schemeClr>
                </a:solidFill>
              </a:rPr>
              <a:t>“ Đi theo đèn tín hiệu giao thông”</a:t>
            </a:r>
            <a:endParaRPr lang="vi-VN" sz="2800" dirty="0">
              <a:solidFill>
                <a:schemeClr val="accent3">
                  <a:lumMod val="7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650" y="2346036"/>
            <a:ext cx="8540750" cy="4156364"/>
          </a:xfrm>
          <a:prstGeom prst="rect">
            <a:avLst/>
          </a:prstGeom>
        </p:spPr>
      </p:pic>
      <p:sp>
        <p:nvSpPr>
          <p:cNvPr id="7" name="Rounded Rectangular Callout 6"/>
          <p:cNvSpPr/>
          <p:nvPr/>
        </p:nvSpPr>
        <p:spPr>
          <a:xfrm>
            <a:off x="8756072" y="4054764"/>
            <a:ext cx="1293091" cy="554181"/>
          </a:xfrm>
          <a:prstGeom prst="wedgeRoundRectCallou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bg2"/>
                </a:solidFill>
              </a:rPr>
              <a:t>Đèn</a:t>
            </a:r>
            <a:r>
              <a:rPr lang="en-US" dirty="0">
                <a:solidFill>
                  <a:schemeClr val="bg2"/>
                </a:solidFill>
              </a:rPr>
              <a:t> </a:t>
            </a:r>
            <a:r>
              <a:rPr lang="en-US" dirty="0" err="1">
                <a:solidFill>
                  <a:schemeClr val="bg2"/>
                </a:solidFill>
              </a:rPr>
              <a:t>đỏ</a:t>
            </a:r>
            <a:r>
              <a:rPr lang="en-US" dirty="0">
                <a:solidFill>
                  <a:schemeClr val="bg2"/>
                </a:solidFill>
              </a:rPr>
              <a:t>,</a:t>
            </a:r>
          </a:p>
          <a:p>
            <a:pPr algn="ctr"/>
            <a:r>
              <a:rPr lang="en-US" dirty="0" err="1">
                <a:solidFill>
                  <a:schemeClr val="bg2"/>
                </a:solidFill>
              </a:rPr>
              <a:t>Đèn</a:t>
            </a:r>
            <a:r>
              <a:rPr lang="en-US" dirty="0">
                <a:solidFill>
                  <a:schemeClr val="bg2"/>
                </a:solidFill>
              </a:rPr>
              <a:t> </a:t>
            </a:r>
            <a:r>
              <a:rPr lang="en-US" dirty="0" err="1">
                <a:solidFill>
                  <a:schemeClr val="bg2"/>
                </a:solidFill>
              </a:rPr>
              <a:t>đỏ</a:t>
            </a:r>
            <a:endParaRPr lang="en-US" dirty="0">
              <a:solidFill>
                <a:schemeClr val="bg2"/>
              </a:solidFill>
            </a:endParaRPr>
          </a:p>
        </p:txBody>
      </p:sp>
      <p:sp>
        <p:nvSpPr>
          <p:cNvPr id="19" name="Rounded Rectangular Callout 18"/>
          <p:cNvSpPr/>
          <p:nvPr/>
        </p:nvSpPr>
        <p:spPr>
          <a:xfrm>
            <a:off x="8954654" y="1791855"/>
            <a:ext cx="1417781" cy="554181"/>
          </a:xfrm>
          <a:prstGeom prst="wedgeRoundRectCallou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bg2"/>
                </a:solidFill>
              </a:rPr>
              <a:t>Đèn</a:t>
            </a:r>
            <a:r>
              <a:rPr lang="en-US" dirty="0">
                <a:solidFill>
                  <a:schemeClr val="bg2"/>
                </a:solidFill>
              </a:rPr>
              <a:t> </a:t>
            </a:r>
            <a:r>
              <a:rPr lang="en-US" dirty="0" err="1">
                <a:solidFill>
                  <a:schemeClr val="bg2"/>
                </a:solidFill>
              </a:rPr>
              <a:t>xanh</a:t>
            </a:r>
            <a:r>
              <a:rPr lang="en-US" dirty="0">
                <a:solidFill>
                  <a:schemeClr val="bg2"/>
                </a:solidFill>
              </a:rPr>
              <a:t>,</a:t>
            </a:r>
          </a:p>
          <a:p>
            <a:pPr algn="ctr"/>
            <a:r>
              <a:rPr lang="en-US" dirty="0" err="1">
                <a:solidFill>
                  <a:schemeClr val="bg2"/>
                </a:solidFill>
              </a:rPr>
              <a:t>Đèn</a:t>
            </a:r>
            <a:r>
              <a:rPr lang="en-US" dirty="0">
                <a:solidFill>
                  <a:schemeClr val="bg2"/>
                </a:solidFill>
              </a:rPr>
              <a:t> </a:t>
            </a:r>
            <a:r>
              <a:rPr lang="en-US" dirty="0" err="1">
                <a:solidFill>
                  <a:schemeClr val="bg2"/>
                </a:solidFill>
              </a:rPr>
              <a:t>xanh</a:t>
            </a:r>
            <a:endParaRPr lang="en-US" dirty="0">
              <a:solidFill>
                <a:schemeClr val="bg2"/>
              </a:solidFill>
            </a:endParaRPr>
          </a:p>
        </p:txBody>
      </p:sp>
      <p:sp>
        <p:nvSpPr>
          <p:cNvPr id="2" name="Title 1">
            <a:extLst>
              <a:ext uri="{FF2B5EF4-FFF2-40B4-BE49-F238E27FC236}">
                <a16:creationId xmlns:a16="http://schemas.microsoft.com/office/drawing/2014/main" id="{98EE681F-4FD8-14C6-A4B4-1DD8996336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E9641A-45CA-B88E-6C35-59F9428D9B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0005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133221" y="38008"/>
            <a:ext cx="3413783" cy="1489289"/>
            <a:chOff x="189798" y="1059358"/>
            <a:chExt cx="2953272"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9798" y="1059358"/>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041211" y="1495193"/>
              <a:ext cx="2101859" cy="523220"/>
            </a:xfrm>
            <a:prstGeom prst="rect">
              <a:avLst/>
            </a:prstGeom>
            <a:noFill/>
          </p:spPr>
          <p:txBody>
            <a:bodyPr wrap="square" rtlCol="0">
              <a:spAutoFit/>
            </a:bodyPr>
            <a:lstStyle/>
            <a:p>
              <a:r>
                <a:rPr lang="vi-VN" sz="2800" b="1" dirty="0">
                  <a:solidFill>
                    <a:schemeClr val="bg1">
                      <a:lumMod val="40000"/>
                      <a:lumOff val="60000"/>
                    </a:schemeClr>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3623143" y="170030"/>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4005530" y="608427"/>
            <a:ext cx="6343783" cy="523220"/>
          </a:xfrm>
          <a:prstGeom prst="rect">
            <a:avLst/>
          </a:prstGeom>
          <a:noFill/>
        </p:spPr>
        <p:txBody>
          <a:bodyPr wrap="square" rtlCol="0">
            <a:spAutoFit/>
          </a:bodyPr>
          <a:lstStyle/>
          <a:p>
            <a:r>
              <a:rPr lang="vi-VN" sz="2800" b="1" dirty="0"/>
              <a:t>Quan sát tranh và trả lời câu hỏi:</a:t>
            </a:r>
          </a:p>
        </p:txBody>
      </p:sp>
      <p:sp>
        <p:nvSpPr>
          <p:cNvPr id="16" name="TextBox 15">
            <a:extLst>
              <a:ext uri="{FF2B5EF4-FFF2-40B4-BE49-F238E27FC236}">
                <a16:creationId xmlns:a16="http://schemas.microsoft.com/office/drawing/2014/main" id="{BC025334-9B63-44D3-957B-00AB8843D486}"/>
              </a:ext>
            </a:extLst>
          </p:cNvPr>
          <p:cNvSpPr txBox="1"/>
          <p:nvPr/>
        </p:nvSpPr>
        <p:spPr>
          <a:xfrm>
            <a:off x="4163109" y="189308"/>
            <a:ext cx="7270120" cy="523220"/>
          </a:xfrm>
          <a:prstGeom prst="rect">
            <a:avLst/>
          </a:prstGeom>
          <a:noFill/>
        </p:spPr>
        <p:txBody>
          <a:bodyPr wrap="square" rtlCol="0">
            <a:spAutoFit/>
          </a:bodyPr>
          <a:lstStyle/>
          <a:p>
            <a:r>
              <a:rPr lang="en-US" sz="2800" b="1" dirty="0" err="1">
                <a:solidFill>
                  <a:srgbClr val="00B050"/>
                </a:solidFill>
              </a:rPr>
              <a:t>Tìm</a:t>
            </a:r>
            <a:r>
              <a:rPr lang="en-US" sz="2800" b="1" dirty="0">
                <a:solidFill>
                  <a:srgbClr val="00B050"/>
                </a:solidFill>
              </a:rPr>
              <a:t> </a:t>
            </a:r>
            <a:r>
              <a:rPr lang="en-US" sz="2800" b="1" dirty="0" err="1">
                <a:solidFill>
                  <a:srgbClr val="00B050"/>
                </a:solidFill>
              </a:rPr>
              <a:t>hiểu</a:t>
            </a:r>
            <a:r>
              <a:rPr lang="en-US" sz="2800" b="1" dirty="0">
                <a:solidFill>
                  <a:srgbClr val="00B050"/>
                </a:solidFill>
              </a:rPr>
              <a:t> </a:t>
            </a:r>
            <a:r>
              <a:rPr lang="en-US" sz="2800" b="1" dirty="0" err="1">
                <a:solidFill>
                  <a:srgbClr val="00B050"/>
                </a:solidFill>
              </a:rPr>
              <a:t>các</a:t>
            </a:r>
            <a:r>
              <a:rPr lang="en-US" sz="2800" b="1" dirty="0">
                <a:solidFill>
                  <a:srgbClr val="00B050"/>
                </a:solidFill>
              </a:rPr>
              <a:t> </a:t>
            </a:r>
            <a:r>
              <a:rPr lang="en-US" sz="2800" b="1" dirty="0" err="1">
                <a:solidFill>
                  <a:srgbClr val="00B050"/>
                </a:solidFill>
              </a:rPr>
              <a:t>quy</a:t>
            </a:r>
            <a:r>
              <a:rPr lang="en-US" sz="2800" b="1" dirty="0">
                <a:solidFill>
                  <a:srgbClr val="00B050"/>
                </a:solidFill>
              </a:rPr>
              <a:t> </a:t>
            </a:r>
            <a:r>
              <a:rPr lang="en-US" sz="2800" b="1" dirty="0" err="1">
                <a:solidFill>
                  <a:srgbClr val="00B050"/>
                </a:solidFill>
              </a:rPr>
              <a:t>tắc</a:t>
            </a:r>
            <a:r>
              <a:rPr lang="en-US" sz="2800" b="1" dirty="0">
                <a:solidFill>
                  <a:srgbClr val="00B050"/>
                </a:solidFill>
              </a:rPr>
              <a:t> an </a:t>
            </a:r>
            <a:r>
              <a:rPr lang="en-US" sz="2800" b="1" dirty="0" err="1">
                <a:solidFill>
                  <a:srgbClr val="00B050"/>
                </a:solidFill>
              </a:rPr>
              <a:t>toàn</a:t>
            </a:r>
            <a:r>
              <a:rPr lang="en-US" sz="2800" b="1" dirty="0">
                <a:solidFill>
                  <a:srgbClr val="00B050"/>
                </a:solidFill>
              </a:rPr>
              <a:t> </a:t>
            </a:r>
            <a:r>
              <a:rPr lang="en-US" sz="2800" b="1" dirty="0" err="1">
                <a:solidFill>
                  <a:srgbClr val="00B050"/>
                </a:solidFill>
              </a:rPr>
              <a:t>khi</a:t>
            </a:r>
            <a:r>
              <a:rPr lang="en-US" sz="2800" b="1" dirty="0">
                <a:solidFill>
                  <a:srgbClr val="00B050"/>
                </a:solidFill>
              </a:rPr>
              <a:t> </a:t>
            </a:r>
            <a:r>
              <a:rPr lang="en-US" sz="2800" b="1" dirty="0" err="1">
                <a:solidFill>
                  <a:srgbClr val="00B050"/>
                </a:solidFill>
              </a:rPr>
              <a:t>đi</a:t>
            </a:r>
            <a:r>
              <a:rPr lang="en-US" sz="2800" b="1" dirty="0">
                <a:solidFill>
                  <a:srgbClr val="00B050"/>
                </a:solidFill>
              </a:rPr>
              <a:t> </a:t>
            </a:r>
            <a:r>
              <a:rPr lang="en-US" sz="2800" b="1" dirty="0" err="1">
                <a:solidFill>
                  <a:srgbClr val="00B050"/>
                </a:solidFill>
              </a:rPr>
              <a:t>bộ</a:t>
            </a:r>
            <a:endParaRPr lang="vi-VN" sz="2800" b="1" dirty="0">
              <a:solidFill>
                <a:srgbClr val="00B05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08" y="1275907"/>
            <a:ext cx="3940540" cy="20907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472" y="1102468"/>
            <a:ext cx="3756163" cy="23234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0635" y="1102468"/>
            <a:ext cx="3629025" cy="2409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886" y="3288002"/>
            <a:ext cx="4037357" cy="235267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7948" y="3492280"/>
            <a:ext cx="3495675" cy="240982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1245" y="3567092"/>
            <a:ext cx="4057650" cy="2315768"/>
          </a:xfrm>
          <a:prstGeom prst="rect">
            <a:avLst/>
          </a:prstGeom>
        </p:spPr>
      </p:pic>
      <p:sp>
        <p:nvSpPr>
          <p:cNvPr id="18" name="Rectangle 17"/>
          <p:cNvSpPr/>
          <p:nvPr/>
        </p:nvSpPr>
        <p:spPr>
          <a:xfrm>
            <a:off x="1478283" y="5632583"/>
            <a:ext cx="9156033" cy="609398"/>
          </a:xfrm>
          <a:prstGeom prst="rect">
            <a:avLst/>
          </a:prstGeom>
        </p:spPr>
        <p:txBody>
          <a:bodyPr wrap="none">
            <a:spAutoFit/>
          </a:bodyPr>
          <a:lstStyle/>
          <a:p>
            <a:pPr algn="just">
              <a:lnSpc>
                <a:spcPct val="120000"/>
              </a:lnSpc>
            </a:pPr>
            <a:r>
              <a:rPr lang="nl-NL" sz="2800" b="1" dirty="0">
                <a:latin typeface="Times New Roman" panose="02020603050405020304" pitchFamily="18" charset="0"/>
                <a:ea typeface="Times New Roman" panose="02020603050405020304" pitchFamily="18" charset="0"/>
              </a:rPr>
              <a:t>- Việc đi bộ của các bạn đã đảm bảo an toàn chưa? Vì sao?</a:t>
            </a:r>
            <a:endParaRPr lang="en-US" sz="2400" b="1" dirty="0">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1431347" y="6064128"/>
            <a:ext cx="9243236" cy="609398"/>
          </a:xfrm>
          <a:prstGeom prst="rect">
            <a:avLst/>
          </a:prstGeom>
        </p:spPr>
        <p:txBody>
          <a:bodyPr wrap="none">
            <a:spAutoFit/>
          </a:bodyPr>
          <a:lstStyle/>
          <a:p>
            <a:pPr algn="just">
              <a:lnSpc>
                <a:spcPct val="120000"/>
              </a:lnSpc>
            </a:pPr>
            <a:r>
              <a:rPr lang="nl-NL" sz="2800" b="1" dirty="0">
                <a:latin typeface="Times New Roman" panose="02020603050405020304" pitchFamily="18" charset="0"/>
                <a:ea typeface="Times New Roman" panose="02020603050405020304" pitchFamily="18" charset="0"/>
              </a:rPr>
              <a:t>- Khi đi bộ, chúng ta cần tuân thủ các quy tắc an toàn nào?</a:t>
            </a:r>
            <a:endParaRPr lang="en-US" sz="2400" b="1" dirty="0">
              <a:effectLst/>
              <a:latin typeface="Times New Roman" panose="02020603050405020304" pitchFamily="18" charset="0"/>
              <a:ea typeface="Times New Roman" panose="02020603050405020304" pitchFamily="18" charset="0"/>
            </a:endParaRPr>
          </a:p>
        </p:txBody>
      </p:sp>
      <p:pic>
        <p:nvPicPr>
          <p:cNvPr id="26" name="Picture 2">
            <a:extLst>
              <a:ext uri="{FF2B5EF4-FFF2-40B4-BE49-F238E27FC236}">
                <a16:creationId xmlns:a16="http://schemas.microsoft.com/office/drawing/2014/main" id="{2BF5BBD3-FF6B-43A9-B4AE-31A7FF0DAF8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681" y="5608578"/>
            <a:ext cx="860399" cy="760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B73886-97A8-261B-9514-238364E2E1B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8F725A1F-FD88-BCAB-DC04-AC5BD73305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5484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circle(in)">
                                      <p:cBhvr>
                                        <p:cTn id="6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p:bldP spid="18"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7F1D03-CF96-43A1-94DF-E7D051B287F9}"/>
              </a:ext>
            </a:extLst>
          </p:cNvPr>
          <p:cNvSpPr txBox="1"/>
          <p:nvPr/>
        </p:nvSpPr>
        <p:spPr>
          <a:xfrm>
            <a:off x="1442495" y="887608"/>
            <a:ext cx="1861407" cy="523220"/>
          </a:xfrm>
          <a:prstGeom prst="rect">
            <a:avLst/>
          </a:prstGeom>
          <a:noFill/>
        </p:spPr>
        <p:txBody>
          <a:bodyPr wrap="none" rtlCol="0">
            <a:spAutoFit/>
          </a:bodyPr>
          <a:lstStyle/>
          <a:p>
            <a:r>
              <a:rPr lang="vi-VN" sz="2800" b="1" dirty="0">
                <a:solidFill>
                  <a:schemeClr val="accent2"/>
                </a:solidFill>
                <a:latin typeface="+mj-lt"/>
              </a:rPr>
              <a:t>KÁM PHÁ</a:t>
            </a:r>
          </a:p>
        </p:txBody>
      </p:sp>
      <p:sp>
        <p:nvSpPr>
          <p:cNvPr id="10" name="Rectangle 9"/>
          <p:cNvSpPr/>
          <p:nvPr/>
        </p:nvSpPr>
        <p:spPr>
          <a:xfrm>
            <a:off x="254381" y="553587"/>
            <a:ext cx="11713335" cy="699102"/>
          </a:xfrm>
          <a:prstGeom prst="rect">
            <a:avLst/>
          </a:prstGeom>
        </p:spPr>
        <p:txBody>
          <a:bodyPr wrap="none">
            <a:spAutoFit/>
          </a:bodyPr>
          <a:lstStyle/>
          <a:p>
            <a:pPr algn="just">
              <a:lnSpc>
                <a:spcPct val="120000"/>
              </a:lnSpc>
            </a:pPr>
            <a:r>
              <a:rPr lang="nl-NL" sz="3600" b="1" dirty="0">
                <a:latin typeface="Times New Roman" panose="02020603050405020304" pitchFamily="18" charset="0"/>
                <a:ea typeface="Times New Roman" panose="02020603050405020304" pitchFamily="18" charset="0"/>
              </a:rPr>
              <a:t>- Việc đi bộ của các bạn đã đảm bảo an toàn chưa? Vì sao?</a:t>
            </a:r>
            <a:endParaRPr lang="en-US" sz="3200" b="1"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02604" y="2576800"/>
            <a:ext cx="11816055" cy="699102"/>
          </a:xfrm>
          <a:prstGeom prst="rect">
            <a:avLst/>
          </a:prstGeom>
        </p:spPr>
        <p:txBody>
          <a:bodyPr wrap="none">
            <a:spAutoFit/>
          </a:bodyPr>
          <a:lstStyle/>
          <a:p>
            <a:pPr algn="just">
              <a:lnSpc>
                <a:spcPct val="120000"/>
              </a:lnSpc>
            </a:pPr>
            <a:r>
              <a:rPr lang="nl-NL" sz="3600" b="1" dirty="0">
                <a:latin typeface="Times New Roman" panose="02020603050405020304" pitchFamily="18" charset="0"/>
                <a:ea typeface="Times New Roman" panose="02020603050405020304" pitchFamily="18" charset="0"/>
              </a:rPr>
              <a:t>- Khi đi bộ, chúng ta cần tuân thủ các quy tắc an toàn nào?</a:t>
            </a:r>
            <a:endParaRPr lang="en-US" sz="3200"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565960" y="1154872"/>
            <a:ext cx="11289342" cy="1421928"/>
          </a:xfrm>
          <a:prstGeom prst="rect">
            <a:avLst/>
          </a:prstGeom>
        </p:spPr>
        <p:txBody>
          <a:bodyPr wrap="square">
            <a:spAutoFit/>
          </a:bodyPr>
          <a:lstStyle/>
          <a:p>
            <a:pPr>
              <a:lnSpc>
                <a:spcPct val="120000"/>
              </a:lnSpc>
            </a:pPr>
            <a:r>
              <a:rPr lang="nl-NL" sz="3600" dirty="0">
                <a:solidFill>
                  <a:schemeClr val="bg2"/>
                </a:solidFill>
                <a:latin typeface="Times New Roman" panose="02020603050405020304" pitchFamily="18" charset="0"/>
                <a:ea typeface="Times New Roman" panose="02020603050405020304" pitchFamily="18" charset="0"/>
              </a:rPr>
              <a:t>      Việc đi bộ của các bạn trong các tranh tình huống đã đảm bảo an toàn cho bản thân và những người xung quanh.</a:t>
            </a:r>
            <a:endParaRPr lang="en-US" sz="3200" dirty="0">
              <a:solidFill>
                <a:schemeClr val="bg2"/>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565960" y="3275902"/>
            <a:ext cx="11111023" cy="3416320"/>
          </a:xfrm>
          <a:prstGeom prst="rect">
            <a:avLst/>
          </a:prstGeom>
        </p:spPr>
        <p:txBody>
          <a:bodyPr wrap="square">
            <a:spAutoFit/>
          </a:bodyPr>
          <a:lstStyle/>
          <a:p>
            <a:pPr algn="just">
              <a:lnSpc>
                <a:spcPct val="120000"/>
              </a:lnSpc>
            </a:pPr>
            <a:r>
              <a:rPr lang="nl-NL" sz="3600" dirty="0">
                <a:solidFill>
                  <a:schemeClr val="bg2"/>
                </a:solidFill>
                <a:latin typeface="Times New Roman" panose="02020603050405020304" pitchFamily="18" charset="0"/>
                <a:ea typeface="Times New Roman" panose="02020603050405020304" pitchFamily="18" charset="0"/>
              </a:rPr>
              <a:t>       Khi đi bộ, chúng ta cần tuân thủ các quy tắc an toàn như: đi trên hè phố, lề đường; trong trường hợp đường không có hè phố, lề đường thì cần đi sát mép đường; qua đường ở ngã tư, đi vào vạch kẻ đường dành cho người đi bộ và tuân thủ đèn tín hiệu giao thông,...</a:t>
            </a:r>
            <a:endParaRPr lang="en-US" sz="3200" dirty="0">
              <a:solidFill>
                <a:schemeClr val="bg2"/>
              </a:solidFill>
              <a:effectLst/>
              <a:latin typeface="Times New Roman" panose="02020603050405020304" pitchFamily="18" charset="0"/>
              <a:ea typeface="Times New Roman" panose="02020603050405020304" pitchFamily="18" charset="0"/>
            </a:endParaRPr>
          </a:p>
        </p:txBody>
      </p:sp>
      <p:sp>
        <p:nvSpPr>
          <p:cNvPr id="13" name="Right Arrow 12"/>
          <p:cNvSpPr/>
          <p:nvPr/>
        </p:nvSpPr>
        <p:spPr>
          <a:xfrm>
            <a:off x="659219" y="1410828"/>
            <a:ext cx="520995" cy="2691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775745" y="3473656"/>
            <a:ext cx="520995" cy="2691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6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5" grpId="0"/>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81101" y="154427"/>
            <a:ext cx="3138265" cy="1489289"/>
            <a:chOff x="569797" y="1124402"/>
            <a:chExt cx="3138265"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7" y="1124402"/>
              <a:ext cx="3138265"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154862" y="29197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r>
              <a:rPr lang="en-US" sz="3200" dirty="0">
                <a:solidFill>
                  <a:schemeClr val="accent2"/>
                </a:solidFill>
                <a:latin typeface="+mj-lt"/>
              </a:rPr>
              <a:t> </a:t>
            </a:r>
            <a:endParaRPr lang="vi-VN" sz="3200" dirty="0">
              <a:solidFill>
                <a:schemeClr val="accent2"/>
              </a:solidFill>
              <a:latin typeface="+mj-lt"/>
            </a:endParaRPr>
          </a:p>
        </p:txBody>
      </p:sp>
      <p:sp>
        <p:nvSpPr>
          <p:cNvPr id="14" name="TextBox 13">
            <a:extLst>
              <a:ext uri="{FF2B5EF4-FFF2-40B4-BE49-F238E27FC236}">
                <a16:creationId xmlns:a16="http://schemas.microsoft.com/office/drawing/2014/main" id="{BC025334-9B63-44D3-957B-00AB8843D486}"/>
              </a:ext>
            </a:extLst>
          </p:cNvPr>
          <p:cNvSpPr txBox="1"/>
          <p:nvPr/>
        </p:nvSpPr>
        <p:spPr>
          <a:xfrm>
            <a:off x="3235255" y="1040088"/>
            <a:ext cx="6343783" cy="523220"/>
          </a:xfrm>
          <a:prstGeom prst="rect">
            <a:avLst/>
          </a:prstGeom>
          <a:noFill/>
        </p:spPr>
        <p:txBody>
          <a:bodyPr wrap="square" rtlCol="0">
            <a:spAutoFit/>
          </a:bodyPr>
          <a:lstStyle/>
          <a:p>
            <a:r>
              <a:rPr lang="vi-VN" sz="2800" b="1" dirty="0"/>
              <a:t>Quan sát tranh và trả lời câu hỏi:</a:t>
            </a:r>
          </a:p>
        </p:txBody>
      </p:sp>
      <p:sp>
        <p:nvSpPr>
          <p:cNvPr id="15" name="TextBox 14">
            <a:extLst>
              <a:ext uri="{FF2B5EF4-FFF2-40B4-BE49-F238E27FC236}">
                <a16:creationId xmlns:a16="http://schemas.microsoft.com/office/drawing/2014/main" id="{3DA279CA-ED36-47E4-8ECF-02E877EFCB85}"/>
              </a:ext>
            </a:extLst>
          </p:cNvPr>
          <p:cNvSpPr txBox="1"/>
          <p:nvPr/>
        </p:nvSpPr>
        <p:spPr>
          <a:xfrm>
            <a:off x="3716386" y="209900"/>
            <a:ext cx="8043223" cy="954107"/>
          </a:xfrm>
          <a:prstGeom prst="rect">
            <a:avLst/>
          </a:prstGeom>
          <a:noFill/>
        </p:spPr>
        <p:txBody>
          <a:bodyPr wrap="square" rtlCol="0">
            <a:spAutoFit/>
          </a:bodyPr>
          <a:lstStyle/>
          <a:p>
            <a:pPr algn="just"/>
            <a:r>
              <a:rPr lang="en-US" sz="2800" b="1" dirty="0" err="1">
                <a:solidFill>
                  <a:srgbClr val="00B050"/>
                </a:solidFill>
              </a:rPr>
              <a:t>Tìm</a:t>
            </a:r>
            <a:r>
              <a:rPr lang="en-US" sz="2800" b="1" dirty="0">
                <a:solidFill>
                  <a:srgbClr val="00B050"/>
                </a:solidFill>
              </a:rPr>
              <a:t> </a:t>
            </a:r>
            <a:r>
              <a:rPr lang="en-US" sz="2800" b="1" dirty="0" err="1">
                <a:solidFill>
                  <a:srgbClr val="00B050"/>
                </a:solidFill>
              </a:rPr>
              <a:t>hiểu</a:t>
            </a:r>
            <a:r>
              <a:rPr lang="en-US" sz="2800" b="1" dirty="0">
                <a:solidFill>
                  <a:srgbClr val="00B050"/>
                </a:solidFill>
              </a:rPr>
              <a:t> </a:t>
            </a:r>
            <a:r>
              <a:rPr lang="en-US" sz="2800" b="1" dirty="0" err="1">
                <a:solidFill>
                  <a:srgbClr val="00B050"/>
                </a:solidFill>
              </a:rPr>
              <a:t>sự</a:t>
            </a:r>
            <a:r>
              <a:rPr lang="en-US" sz="2800" b="1" dirty="0">
                <a:solidFill>
                  <a:srgbClr val="00B050"/>
                </a:solidFill>
              </a:rPr>
              <a:t> </a:t>
            </a:r>
            <a:r>
              <a:rPr lang="en-US" sz="2800" b="1" dirty="0" err="1">
                <a:solidFill>
                  <a:srgbClr val="00B050"/>
                </a:solidFill>
              </a:rPr>
              <a:t>cần</a:t>
            </a:r>
            <a:r>
              <a:rPr lang="en-US" sz="2800" b="1" dirty="0">
                <a:solidFill>
                  <a:srgbClr val="00B050"/>
                </a:solidFill>
              </a:rPr>
              <a:t> </a:t>
            </a:r>
            <a:r>
              <a:rPr lang="en-US" sz="2800" b="1" dirty="0" err="1">
                <a:solidFill>
                  <a:srgbClr val="00B050"/>
                </a:solidFill>
              </a:rPr>
              <a:t>thiết</a:t>
            </a:r>
            <a:r>
              <a:rPr lang="en-US" sz="2800" b="1" dirty="0">
                <a:solidFill>
                  <a:srgbClr val="00B050"/>
                </a:solidFill>
              </a:rPr>
              <a:t> </a:t>
            </a:r>
            <a:r>
              <a:rPr lang="en-US" sz="2800" b="1" dirty="0" err="1">
                <a:solidFill>
                  <a:srgbClr val="00B050"/>
                </a:solidFill>
              </a:rPr>
              <a:t>phải</a:t>
            </a:r>
            <a:r>
              <a:rPr lang="en-US" sz="2800" b="1" dirty="0">
                <a:solidFill>
                  <a:srgbClr val="00B050"/>
                </a:solidFill>
              </a:rPr>
              <a:t> </a:t>
            </a:r>
            <a:r>
              <a:rPr lang="en-US" sz="2800" b="1" dirty="0" err="1">
                <a:solidFill>
                  <a:srgbClr val="00B050"/>
                </a:solidFill>
              </a:rPr>
              <a:t>tuân</a:t>
            </a:r>
            <a:r>
              <a:rPr lang="en-US" sz="2800" b="1" dirty="0">
                <a:solidFill>
                  <a:srgbClr val="00B050"/>
                </a:solidFill>
              </a:rPr>
              <a:t> </a:t>
            </a:r>
            <a:r>
              <a:rPr lang="en-US" sz="2800" b="1" dirty="0" err="1">
                <a:solidFill>
                  <a:srgbClr val="00B050"/>
                </a:solidFill>
              </a:rPr>
              <a:t>thủ</a:t>
            </a:r>
            <a:r>
              <a:rPr lang="en-US" sz="2800" b="1" dirty="0">
                <a:solidFill>
                  <a:srgbClr val="00B050"/>
                </a:solidFill>
              </a:rPr>
              <a:t> </a:t>
            </a:r>
            <a:r>
              <a:rPr lang="en-US" sz="2800" b="1" dirty="0" err="1">
                <a:solidFill>
                  <a:srgbClr val="00B050"/>
                </a:solidFill>
              </a:rPr>
              <a:t>quy</a:t>
            </a:r>
            <a:r>
              <a:rPr lang="en-US" sz="2800" b="1" dirty="0">
                <a:solidFill>
                  <a:srgbClr val="00B050"/>
                </a:solidFill>
              </a:rPr>
              <a:t> </a:t>
            </a:r>
            <a:r>
              <a:rPr lang="en-US" sz="2800" b="1" dirty="0" err="1">
                <a:solidFill>
                  <a:srgbClr val="00B050"/>
                </a:solidFill>
              </a:rPr>
              <a:t>tắc</a:t>
            </a:r>
            <a:r>
              <a:rPr lang="en-US" sz="2800" b="1" dirty="0">
                <a:solidFill>
                  <a:srgbClr val="00B050"/>
                </a:solidFill>
              </a:rPr>
              <a:t> an </a:t>
            </a:r>
            <a:r>
              <a:rPr lang="en-US" sz="2800" b="1" dirty="0" err="1">
                <a:solidFill>
                  <a:srgbClr val="00B050"/>
                </a:solidFill>
              </a:rPr>
              <a:t>toàn</a:t>
            </a:r>
            <a:r>
              <a:rPr lang="en-US" sz="2800" b="1" dirty="0">
                <a:solidFill>
                  <a:srgbClr val="00B050"/>
                </a:solidFill>
              </a:rPr>
              <a:t> </a:t>
            </a:r>
            <a:r>
              <a:rPr lang="en-US" sz="2800" b="1" dirty="0" err="1">
                <a:solidFill>
                  <a:srgbClr val="00B050"/>
                </a:solidFill>
              </a:rPr>
              <a:t>khi</a:t>
            </a:r>
            <a:r>
              <a:rPr lang="en-US" sz="2800" b="1" dirty="0">
                <a:solidFill>
                  <a:srgbClr val="00B050"/>
                </a:solidFill>
              </a:rPr>
              <a:t> </a:t>
            </a:r>
            <a:r>
              <a:rPr lang="en-US" sz="2800" b="1" dirty="0" err="1">
                <a:solidFill>
                  <a:srgbClr val="00B050"/>
                </a:solidFill>
              </a:rPr>
              <a:t>đi</a:t>
            </a:r>
            <a:r>
              <a:rPr lang="en-US" sz="2800" b="1" dirty="0">
                <a:solidFill>
                  <a:srgbClr val="00B050"/>
                </a:solidFill>
              </a:rPr>
              <a:t> </a:t>
            </a:r>
            <a:r>
              <a:rPr lang="en-US" sz="2800" b="1" dirty="0" err="1">
                <a:solidFill>
                  <a:srgbClr val="00B050"/>
                </a:solidFill>
              </a:rPr>
              <a:t>bộ</a:t>
            </a:r>
            <a:endParaRPr lang="vi-VN" sz="2800" b="1" dirty="0">
              <a:solidFill>
                <a:srgbClr val="00B05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42" y="1538561"/>
            <a:ext cx="3801122" cy="2362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21" y="1605277"/>
            <a:ext cx="3717190" cy="22479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664" y="4043046"/>
            <a:ext cx="3543300" cy="21526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3279" y="3895147"/>
            <a:ext cx="3571875" cy="2247900"/>
          </a:xfrm>
          <a:prstGeom prst="rect">
            <a:avLst/>
          </a:prstGeom>
        </p:spPr>
      </p:pic>
      <p:pic>
        <p:nvPicPr>
          <p:cNvPr id="22" name="Picture 2">
            <a:extLst>
              <a:ext uri="{FF2B5EF4-FFF2-40B4-BE49-F238E27FC236}">
                <a16:creationId xmlns:a16="http://schemas.microsoft.com/office/drawing/2014/main" id="{2BF5BBD3-FF6B-43A9-B4AE-31A7FF0DAF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7753469" y="1569677"/>
            <a:ext cx="978627" cy="7602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85154" y="2156845"/>
            <a:ext cx="4119004" cy="1569660"/>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Điều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gì</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xảy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bạn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7913270" y="3943080"/>
            <a:ext cx="4090888" cy="1569660"/>
          </a:xfrm>
          <a:prstGeom prst="rect">
            <a:avLst/>
          </a:prstGeom>
        </p:spPr>
        <p:txBody>
          <a:bodyPr wrap="square">
            <a:spAutoFit/>
          </a:bodyPr>
          <a:lstStyle/>
          <a:p>
            <a:r>
              <a:rPr lang="vi-VN" sz="3200" dirty="0">
                <a:solidFill>
                  <a:srgbClr val="000000"/>
                </a:solidFill>
                <a:latin typeface="Times New Roman" panose="02020603050405020304" pitchFamily="18" charset="0"/>
                <a:cs typeface="Times New Roman" panose="02020603050405020304" pitchFamily="18" charset="0"/>
              </a:rPr>
              <a:t>- Theo em, vì sao phải tuân thủ quy tắc giao thông đường bộ?</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7F1D03-CF96-43A1-94DF-E7D051B287F9}"/>
              </a:ext>
            </a:extLst>
          </p:cNvPr>
          <p:cNvSpPr txBox="1"/>
          <p:nvPr/>
        </p:nvSpPr>
        <p:spPr>
          <a:xfrm>
            <a:off x="1442495" y="887608"/>
            <a:ext cx="1861407" cy="523220"/>
          </a:xfrm>
          <a:prstGeom prst="rect">
            <a:avLst/>
          </a:prstGeom>
          <a:noFill/>
        </p:spPr>
        <p:txBody>
          <a:bodyPr wrap="none" rtlCol="0">
            <a:spAutoFit/>
          </a:bodyPr>
          <a:lstStyle/>
          <a:p>
            <a:r>
              <a:rPr lang="vi-VN" sz="2800" b="1" dirty="0">
                <a:solidFill>
                  <a:schemeClr val="accent2"/>
                </a:solidFill>
                <a:latin typeface="+mj-lt"/>
              </a:rPr>
              <a:t>KÁM PHÁ</a:t>
            </a:r>
          </a:p>
        </p:txBody>
      </p:sp>
      <p:sp>
        <p:nvSpPr>
          <p:cNvPr id="10" name="Rectangle 9"/>
          <p:cNvSpPr/>
          <p:nvPr/>
        </p:nvSpPr>
        <p:spPr>
          <a:xfrm>
            <a:off x="565960" y="513972"/>
            <a:ext cx="11262699" cy="646331"/>
          </a:xfrm>
          <a:prstGeom prst="rect">
            <a:avLst/>
          </a:prstGeom>
        </p:spPr>
        <p:txBody>
          <a:bodyPr wrap="none">
            <a:spAutoFit/>
          </a:bodyPr>
          <a:lstStyle/>
          <a:p>
            <a:r>
              <a:rPr lang="nl-NL" sz="3600" b="1" dirty="0">
                <a:solidFill>
                  <a:srgbClr val="C00000"/>
                </a:solidFill>
                <a:latin typeface="Times New Roman" panose="02020603050405020304" pitchFamily="18" charset="0"/>
                <a:ea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Điều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gì</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thể</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xảy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ra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với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bạn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bức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tranh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trên</a:t>
            </a:r>
            <a:r>
              <a:rPr lang="en-US" sz="3600" b="1" dirty="0">
                <a:solidFill>
                  <a:srgbClr val="C0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655119" y="3360512"/>
            <a:ext cx="11111023" cy="1200329"/>
          </a:xfrm>
          <a:prstGeom prst="rect">
            <a:avLst/>
          </a:prstGeom>
        </p:spPr>
        <p:txBody>
          <a:bodyPr wrap="square">
            <a:spAutoFit/>
          </a:bodyPr>
          <a:lstStyle/>
          <a:p>
            <a:r>
              <a:rPr lang="nl-NL" sz="3600" b="1" dirty="0">
                <a:solidFill>
                  <a:srgbClr val="C00000"/>
                </a:solidFill>
                <a:latin typeface="Times New Roman" panose="02020603050405020304" pitchFamily="18" charset="0"/>
                <a:ea typeface="Times New Roman" panose="02020603050405020304" pitchFamily="18" charset="0"/>
              </a:rPr>
              <a:t>- </a:t>
            </a:r>
            <a:r>
              <a:rPr lang="vi-VN" sz="3600" b="1" dirty="0">
                <a:solidFill>
                  <a:srgbClr val="C00000"/>
                </a:solidFill>
                <a:latin typeface="Times New Roman" panose="02020603050405020304" pitchFamily="18" charset="0"/>
                <a:cs typeface="Times New Roman" panose="02020603050405020304" pitchFamily="18" charset="0"/>
              </a:rPr>
              <a:t>Theo em, vì sao phải tuân thủ quy tắc giao thông đường bộ?</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960" y="1154872"/>
            <a:ext cx="11289342" cy="2308324"/>
          </a:xfrm>
          <a:prstGeom prst="rect">
            <a:avLst/>
          </a:prstGeom>
        </p:spPr>
        <p:txBody>
          <a:bodyPr wrap="square">
            <a:spAutoFit/>
          </a:bodyPr>
          <a:lstStyle/>
          <a:p>
            <a:r>
              <a:rPr lang="nl-NL" sz="36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chemeClr val="bg2"/>
                </a:solidFill>
                <a:latin typeface="Times New Roman" panose="02020603050405020304" pitchFamily="18" charset="0"/>
                <a:cs typeface="Times New Roman" panose="02020603050405020304" pitchFamily="18" charset="0"/>
              </a:rPr>
              <a:t> Các bạn nhỏ mải mê chơi diều có thể bị xe máy đụng phải. Có thể hai bạn sẽ bị xe máy đụng vì không đi sát vào lề đường. Bạn nhỏ sang đường bằng cách trèo qua dải phân cách rất nguy hiểm vì đường đông xe cộ và có thể bị ngã.</a:t>
            </a:r>
          </a:p>
        </p:txBody>
      </p:sp>
      <p:sp>
        <p:nvSpPr>
          <p:cNvPr id="5" name="Rectangle 4"/>
          <p:cNvSpPr/>
          <p:nvPr/>
        </p:nvSpPr>
        <p:spPr>
          <a:xfrm>
            <a:off x="565960" y="4458156"/>
            <a:ext cx="11111023" cy="1754326"/>
          </a:xfrm>
          <a:prstGeom prst="rect">
            <a:avLst/>
          </a:prstGeom>
        </p:spPr>
        <p:txBody>
          <a:bodyPr wrap="square">
            <a:spAutoFit/>
          </a:bodyPr>
          <a:lstStyle/>
          <a:p>
            <a:r>
              <a:rPr lang="nl-NL" sz="36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Tuân</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thủ</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quy</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tắc</a:t>
            </a:r>
            <a:r>
              <a:rPr lang="en-US" sz="3600" dirty="0">
                <a:solidFill>
                  <a:schemeClr val="bg2"/>
                </a:solidFill>
                <a:latin typeface="Times New Roman" panose="02020603050405020304" pitchFamily="18" charset="0"/>
                <a:cs typeface="Times New Roman" panose="02020603050405020304" pitchFamily="18" charset="0"/>
              </a:rPr>
              <a:t> an </a:t>
            </a:r>
            <a:r>
              <a:rPr lang="en-US" sz="3600" dirty="0" err="1">
                <a:solidFill>
                  <a:schemeClr val="bg2"/>
                </a:solidFill>
                <a:latin typeface="Times New Roman" panose="02020603050405020304" pitchFamily="18" charset="0"/>
                <a:cs typeface="Times New Roman" panose="02020603050405020304" pitchFamily="18" charset="0"/>
              </a:rPr>
              <a:t>toàn</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khi</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đi</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bộ</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là</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rất</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cần</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thiết</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nhằm</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đảm</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bảo</a:t>
            </a:r>
            <a:r>
              <a:rPr lang="en-US" sz="3600" dirty="0">
                <a:solidFill>
                  <a:schemeClr val="bg2"/>
                </a:solidFill>
                <a:latin typeface="Times New Roman" panose="02020603050405020304" pitchFamily="18" charset="0"/>
                <a:cs typeface="Times New Roman" panose="02020603050405020304" pitchFamily="18" charset="0"/>
              </a:rPr>
              <a:t> an </a:t>
            </a:r>
            <a:r>
              <a:rPr lang="en-US" sz="3600" dirty="0" err="1">
                <a:solidFill>
                  <a:schemeClr val="bg2"/>
                </a:solidFill>
                <a:latin typeface="Times New Roman" panose="02020603050405020304" pitchFamily="18" charset="0"/>
                <a:cs typeface="Times New Roman" panose="02020603050405020304" pitchFamily="18" charset="0"/>
              </a:rPr>
              <a:t>toàn</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cho</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chính</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chúng</a:t>
            </a:r>
            <a:r>
              <a:rPr lang="en-US" sz="3600" dirty="0">
                <a:solidFill>
                  <a:schemeClr val="bg2"/>
                </a:solidFill>
                <a:latin typeface="Times New Roman" panose="02020603050405020304" pitchFamily="18" charset="0"/>
                <a:cs typeface="Times New Roman" panose="02020603050405020304" pitchFamily="18" charset="0"/>
              </a:rPr>
              <a:t> ta </a:t>
            </a:r>
            <a:r>
              <a:rPr lang="en-US" sz="3600" dirty="0" err="1">
                <a:solidFill>
                  <a:schemeClr val="bg2"/>
                </a:solidFill>
                <a:latin typeface="Times New Roman" panose="02020603050405020304" pitchFamily="18" charset="0"/>
                <a:cs typeface="Times New Roman" panose="02020603050405020304" pitchFamily="18" charset="0"/>
              </a:rPr>
              <a:t>và</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những</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người</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tham</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gia</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giao</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thông</a:t>
            </a:r>
            <a:r>
              <a:rPr lang="en-US" sz="3600" dirty="0">
                <a:solidFill>
                  <a:schemeClr val="bg2"/>
                </a:solidFill>
                <a:latin typeface="Times New Roman" panose="02020603050405020304" pitchFamily="18" charset="0"/>
                <a:cs typeface="Times New Roman" panose="02020603050405020304" pitchFamily="18" charset="0"/>
              </a:rPr>
              <a:t>.</a:t>
            </a:r>
          </a:p>
        </p:txBody>
      </p:sp>
      <p:sp>
        <p:nvSpPr>
          <p:cNvPr id="13" name="Right Arrow 12"/>
          <p:cNvSpPr/>
          <p:nvPr/>
        </p:nvSpPr>
        <p:spPr>
          <a:xfrm>
            <a:off x="659219" y="1410828"/>
            <a:ext cx="520995" cy="2691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655119" y="4720565"/>
            <a:ext cx="520995" cy="2691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70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5" grpId="0"/>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3385426"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8" name="Rectangle 7"/>
          <p:cNvSpPr/>
          <p:nvPr/>
        </p:nvSpPr>
        <p:spPr>
          <a:xfrm>
            <a:off x="471055" y="1491542"/>
            <a:ext cx="10640291" cy="699102"/>
          </a:xfrm>
          <a:prstGeom prst="rect">
            <a:avLst/>
          </a:prstGeom>
        </p:spPr>
        <p:txBody>
          <a:bodyPr wrap="square">
            <a:spAutoFit/>
          </a:bodyPr>
          <a:lstStyle/>
          <a:p>
            <a:pPr algn="just">
              <a:lnSpc>
                <a:spcPct val="120000"/>
              </a:lnSpc>
            </a:pPr>
            <a:r>
              <a:rPr lang="nl-NL" sz="3600" dirty="0">
                <a:latin typeface="Times New Roman" panose="02020603050405020304" pitchFamily="18" charset="0"/>
                <a:ea typeface="Times New Roman" panose="02020603050405020304" pitchFamily="18" charset="0"/>
              </a:rPr>
              <a:t>+ Em hãy đi bộ trong các trường hợp nào?</a:t>
            </a:r>
            <a:endParaRPr lang="en-US" sz="3200" dirty="0">
              <a:latin typeface="Times New Roman" panose="02020603050405020304" pitchFamily="18" charset="0"/>
              <a:ea typeface="Times New Roman" panose="02020603050405020304" pitchFamily="18" charset="0"/>
            </a:endParaRPr>
          </a:p>
        </p:txBody>
      </p:sp>
      <p:sp>
        <p:nvSpPr>
          <p:cNvPr id="9" name="Rectangle 8"/>
          <p:cNvSpPr/>
          <p:nvPr/>
        </p:nvSpPr>
        <p:spPr>
          <a:xfrm>
            <a:off x="420254" y="3342961"/>
            <a:ext cx="11374582" cy="1363900"/>
          </a:xfrm>
          <a:prstGeom prst="rect">
            <a:avLst/>
          </a:prstGeom>
        </p:spPr>
        <p:txBody>
          <a:bodyPr wrap="square">
            <a:spAutoFit/>
          </a:bodyPr>
          <a:lstStyle/>
          <a:p>
            <a:pPr algn="just">
              <a:lnSpc>
                <a:spcPct val="120000"/>
              </a:lnSpc>
            </a:pPr>
            <a:r>
              <a:rPr lang="nl-NL" sz="3600" dirty="0">
                <a:latin typeface="Times New Roman" panose="02020603050405020304" pitchFamily="18" charset="0"/>
                <a:ea typeface="Times New Roman" panose="02020603050405020304" pitchFamily="18" charset="0"/>
              </a:rPr>
              <a:t>+ Em hãy chia sẻ với bạn trong nhóm các quy tắc an toàn mà em đã thực hiện khi đi bộ?</a:t>
            </a:r>
            <a:endParaRPr lang="en-US" sz="3200" dirty="0">
              <a:latin typeface="Times New Roman" panose="02020603050405020304" pitchFamily="18" charset="0"/>
              <a:ea typeface="Times New Roman" panose="02020603050405020304" pitchFamily="18" charset="0"/>
            </a:endParaRPr>
          </a:p>
        </p:txBody>
      </p:sp>
      <p:sp>
        <p:nvSpPr>
          <p:cNvPr id="10" name="Rectangle 9"/>
          <p:cNvSpPr/>
          <p:nvPr/>
        </p:nvSpPr>
        <p:spPr>
          <a:xfrm>
            <a:off x="471056" y="2258099"/>
            <a:ext cx="11434618" cy="1200329"/>
          </a:xfrm>
          <a:prstGeom prst="rect">
            <a:avLst/>
          </a:prstGeom>
        </p:spPr>
        <p:txBody>
          <a:bodyPr wrap="square">
            <a:spAutoFit/>
          </a:bodyPr>
          <a:lstStyle/>
          <a:p>
            <a:r>
              <a:rPr lang="en-US" sz="3600" b="1"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Em thường đi bộ khi đến trường, sang nhà bạn chơi, đi chợ mua đồ giúp mẹ, đi đến sân bóng để đá bóng…</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537988" y="4610745"/>
            <a:ext cx="11256848" cy="1754326"/>
          </a:xfrm>
          <a:prstGeom prst="rect">
            <a:avLst/>
          </a:prstGeom>
        </p:spPr>
        <p:txBody>
          <a:bodyPr wrap="square">
            <a:spAutoFit/>
          </a:bodyPr>
          <a:lstStyle/>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Những quy tắc an toàn mà em đã thực hiện khi đi bộ là: Đi bộ sát lề đường bên phải. Sử dụng cầu đi bộ hoặc hầm đi bộ để sang đường. Không dàn hàng ngang khi đi bộ…</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13" name="Right Arrow 12"/>
          <p:cNvSpPr/>
          <p:nvPr/>
        </p:nvSpPr>
        <p:spPr>
          <a:xfrm>
            <a:off x="537988" y="2496880"/>
            <a:ext cx="520995" cy="2691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686171" y="4826573"/>
            <a:ext cx="520995" cy="27030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F1D8A3E-BA2F-7D27-C229-0471DB7FFC9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141C8DB0-A216-A92C-4623-B665CE5D3E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3987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7B0A8-25C3-EAD2-6D41-0DC663D87AFB}"/>
              </a:ext>
            </a:extLst>
          </p:cNvPr>
          <p:cNvSpPr txBox="1"/>
          <p:nvPr/>
        </p:nvSpPr>
        <p:spPr>
          <a:xfrm>
            <a:off x="1293223" y="692331"/>
            <a:ext cx="9104811" cy="584775"/>
          </a:xfrm>
          <a:prstGeom prst="rect">
            <a:avLst/>
          </a:prstGeom>
          <a:noFill/>
        </p:spPr>
        <p:txBody>
          <a:bodyPr wrap="square" rtlCol="0">
            <a:spAutoFit/>
          </a:bodyPr>
          <a:lstStyle/>
          <a:p>
            <a:r>
              <a:rPr lang="en-US" sz="3200" b="1">
                <a:solidFill>
                  <a:srgbClr val="000000"/>
                </a:solidFill>
                <a:latin typeface="Times New Roman" panose="02020603050405020304" pitchFamily="18" charset="0"/>
                <a:cs typeface="Times New Roman" panose="02020603050405020304" pitchFamily="18" charset="0"/>
              </a:rPr>
              <a:t>Nghe – kể câu chuyện: </a:t>
            </a:r>
            <a:r>
              <a:rPr lang="en-US" sz="3200" b="1">
                <a:solidFill>
                  <a:srgbClr val="FF0000"/>
                </a:solidFill>
                <a:latin typeface="Times New Roman" panose="02020603050405020304" pitchFamily="18" charset="0"/>
                <a:cs typeface="Times New Roman" panose="02020603050405020304" pitchFamily="18" charset="0"/>
              </a:rPr>
              <a:t>Chú ngã có đau không</a:t>
            </a:r>
          </a:p>
        </p:txBody>
      </p:sp>
      <p:sp>
        <p:nvSpPr>
          <p:cNvPr id="4" name="Title 3">
            <a:extLst>
              <a:ext uri="{FF2B5EF4-FFF2-40B4-BE49-F238E27FC236}">
                <a16:creationId xmlns:a16="http://schemas.microsoft.com/office/drawing/2014/main" id="{66F30A11-E456-B333-9AA5-B54000C4439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07005F6-6D82-F49E-F218-F176F60AAB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14723391"/>
      </p:ext>
    </p:extLst>
  </p:cSld>
  <p:clrMapOvr>
    <a:masterClrMapping/>
  </p:clrMapOvr>
  <p:transition spd="slow">
    <p:fade/>
  </p:transition>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TotalTime>
  <Words>569</Words>
  <Application>Microsoft Office PowerPoint</Application>
  <PresentationFormat>Widescreen</PresentationFormat>
  <Paragraphs>43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63</cp:revision>
  <dcterms:created xsi:type="dcterms:W3CDTF">2021-06-11T02:39:36Z</dcterms:created>
  <dcterms:modified xsi:type="dcterms:W3CDTF">2025-04-23T08:13:58Z</dcterms:modified>
</cp:coreProperties>
</file>