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15" r:id="rId3"/>
    <p:sldMasterId id="2147483739" r:id="rId4"/>
  </p:sldMasterIdLst>
  <p:notesMasterIdLst>
    <p:notesMasterId r:id="rId25"/>
  </p:notesMasterIdLst>
  <p:sldIdLst>
    <p:sldId id="560" r:id="rId5"/>
    <p:sldId id="289" r:id="rId6"/>
    <p:sldId id="334" r:id="rId7"/>
    <p:sldId id="329" r:id="rId8"/>
    <p:sldId id="335" r:id="rId9"/>
    <p:sldId id="266" r:id="rId10"/>
    <p:sldId id="267" r:id="rId11"/>
    <p:sldId id="262" r:id="rId12"/>
    <p:sldId id="268" r:id="rId13"/>
    <p:sldId id="350" r:id="rId14"/>
    <p:sldId id="269" r:id="rId15"/>
    <p:sldId id="345" r:id="rId16"/>
    <p:sldId id="270" r:id="rId17"/>
    <p:sldId id="295" r:id="rId18"/>
    <p:sldId id="346" r:id="rId19"/>
    <p:sldId id="326" r:id="rId20"/>
    <p:sldId id="351" r:id="rId21"/>
    <p:sldId id="352" r:id="rId22"/>
    <p:sldId id="286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4C284-4323-431B-B13B-73DEB5E90B40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E151-129F-4C40-B205-348B8DA0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3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luận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6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5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88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35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27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4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61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0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2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75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3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32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77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5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3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12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42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00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114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198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786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56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7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2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864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3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26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5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9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3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7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9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38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3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0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2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3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2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7BF7347-38E8-40A2-910A-B1989DBE73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760" y="157480"/>
            <a:ext cx="140589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FD0BF82-BC41-4BD9-A1DB-133BDE6A33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760" y="157480"/>
            <a:ext cx="140589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70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5474854" y="135082"/>
            <a:ext cx="5994400" cy="2701637"/>
          </a:xfrm>
          <a:prstGeom prst="flowChartTerminator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6DE04-0A34-AF32-6FD0-FCE71756B7B2}"/>
              </a:ext>
            </a:extLst>
          </p:cNvPr>
          <p:cNvGrpSpPr/>
          <p:nvPr/>
        </p:nvGrpSpPr>
        <p:grpSpPr>
          <a:xfrm>
            <a:off x="408326" y="1166165"/>
            <a:ext cx="4495801" cy="5372481"/>
            <a:chOff x="442192" y="1257300"/>
            <a:chExt cx="4495801" cy="5372481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5CFB96-E963-A7A5-EB9D-CB752756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93" y="1257300"/>
              <a:ext cx="4495800" cy="53724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93B7B-7821-41B1-6A4B-259906E02F5F}"/>
                </a:ext>
              </a:extLst>
            </p:cNvPr>
            <p:cNvSpPr txBox="1"/>
            <p:nvPr/>
          </p:nvSpPr>
          <p:spPr>
            <a:xfrm>
              <a:off x="442192" y="3886390"/>
              <a:ext cx="44958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</a:rPr>
                <a:t>H</a:t>
              </a:r>
              <a:r>
                <a:rPr lang="vi-VN" sz="3200" b="1" i="0" dirty="0">
                  <a:solidFill>
                    <a:srgbClr val="212529"/>
                  </a:solidFill>
                  <a:effectLst/>
                </a:rPr>
                <a:t>ai anh em đi bộ qua đường khá đông đúc, trong khi cách đó một đoạn có cầu vượt dành cho người đi bộ.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A34045-EA87-8152-9651-3E4AA6F38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9" y="4142245"/>
            <a:ext cx="1779155" cy="1779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CA627-ADAE-4B5D-9C10-ED988072A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849" y="3420744"/>
            <a:ext cx="4259849" cy="296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54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6834011" y="1330036"/>
            <a:ext cx="5255448" cy="5527964"/>
            <a:chOff x="6834011" y="1330036"/>
            <a:chExt cx="5255448" cy="552796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237663" y="4273134"/>
              <a:ext cx="36572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  <a:r>
                <a:rPr lang="en-US" sz="3600" b="1" dirty="0">
                  <a:solidFill>
                    <a:srgbClr val="21252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ai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bạn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đi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bộ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trên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vỉa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hè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tuân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thủ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đúng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quy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tắc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an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toàn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khi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đi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bộ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1BC7AC8-9D43-4A35-505B-EAAF3EFDF742}"/>
              </a:ext>
            </a:extLst>
          </p:cNvPr>
          <p:cNvSpPr/>
          <p:nvPr/>
        </p:nvSpPr>
        <p:spPr>
          <a:xfrm>
            <a:off x="192852" y="228601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CE5C87-7D0A-409F-39DD-82F1F59B6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90" y="4094018"/>
            <a:ext cx="1935448" cy="1935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2797B-3FDB-49A3-8BBF-82A26B9CE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7" y="3616255"/>
            <a:ext cx="4172903" cy="2984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0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F87B5C5F-6498-4504-A160-C076C3526339}"/>
              </a:ext>
            </a:extLst>
          </p:cNvPr>
          <p:cNvSpPr/>
          <p:nvPr/>
        </p:nvSpPr>
        <p:spPr>
          <a:xfrm>
            <a:off x="1461971" y="187380"/>
            <a:ext cx="9539857" cy="7150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vi-VN" sz="3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sẽ làm gì trong các tình huống dưới đây.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A792E1-D8B9-436C-BE13-8698B0DE7866}"/>
              </a:ext>
            </a:extLst>
          </p:cNvPr>
          <p:cNvGrpSpPr/>
          <p:nvPr/>
        </p:nvGrpSpPr>
        <p:grpSpPr>
          <a:xfrm>
            <a:off x="9173783" y="2809687"/>
            <a:ext cx="3018217" cy="2027094"/>
            <a:chOff x="12007" y="935"/>
            <a:chExt cx="6036" cy="35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0F4F7A4-21BD-4BD4-B967-E741996E818C}"/>
                </a:ext>
              </a:extLst>
            </p:cNvPr>
            <p:cNvGrpSpPr/>
            <p:nvPr/>
          </p:nvGrpSpPr>
          <p:grpSpPr>
            <a:xfrm>
              <a:off x="12786" y="935"/>
              <a:ext cx="4326" cy="2263"/>
              <a:chOff x="2387762" y="551055"/>
              <a:chExt cx="7051289" cy="3182111"/>
            </a:xfrm>
          </p:grpSpPr>
          <p:pic>
            <p:nvPicPr>
              <p:cNvPr id="31" name="图片 2" descr="2">
                <a:extLst>
                  <a:ext uri="{FF2B5EF4-FFF2-40B4-BE49-F238E27FC236}">
                    <a16:creationId xmlns:a16="http://schemas.microsoft.com/office/drawing/2014/main" id="{865CD36E-FC62-4A64-A362-40834B850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32" name="图片 1" descr="1">
                <a:extLst>
                  <a:ext uri="{FF2B5EF4-FFF2-40B4-BE49-F238E27FC236}">
                    <a16:creationId xmlns:a16="http://schemas.microsoft.com/office/drawing/2014/main" id="{ECFBEE08-FC67-4932-A508-B5C862499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33" name="图片 2" descr="3">
                <a:extLst>
                  <a:ext uri="{FF2B5EF4-FFF2-40B4-BE49-F238E27FC236}">
                    <a16:creationId xmlns:a16="http://schemas.microsoft.com/office/drawing/2014/main" id="{1174DC55-E66C-4EF6-BEB7-549478DC4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6FFCA8-D0B4-4A65-8748-FCB5A446A693}"/>
                </a:ext>
              </a:extLst>
            </p:cNvPr>
            <p:cNvGrpSpPr/>
            <p:nvPr/>
          </p:nvGrpSpPr>
          <p:grpSpPr>
            <a:xfrm>
              <a:off x="12007" y="2493"/>
              <a:ext cx="6036" cy="2035"/>
              <a:chOff x="952333" y="413795"/>
              <a:chExt cx="5305086" cy="12922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66F2496-9F95-4236-86F0-251771920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0439" y="413795"/>
                <a:ext cx="3351275" cy="1292291"/>
              </a:xfrm>
              <a:prstGeom prst="rect">
                <a:avLst/>
              </a:prstGeom>
            </p:spPr>
          </p:pic>
          <p:sp>
            <p:nvSpPr>
              <p:cNvPr id="30" name="TextBox 38">
                <a:extLst>
                  <a:ext uri="{FF2B5EF4-FFF2-40B4-BE49-F238E27FC236}">
                    <a16:creationId xmlns:a16="http://schemas.microsoft.com/office/drawing/2014/main" id="{44ADF07B-F567-4E23-942F-C9224AC8537F}"/>
                  </a:ext>
                </a:extLst>
              </p:cNvPr>
              <p:cNvSpPr txBox="1"/>
              <p:nvPr/>
            </p:nvSpPr>
            <p:spPr>
              <a:xfrm>
                <a:off x="952333" y="515397"/>
                <a:ext cx="5305086" cy="93535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Thảo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luận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nhóm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 4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298D485-B4C9-4646-BC7D-1D0FAE8F0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82" y="1203960"/>
            <a:ext cx="555307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CE9D9-98C8-4088-9835-19ED88D9C2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400" y="3793489"/>
            <a:ext cx="5143500" cy="2700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13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3722254" y="1113443"/>
            <a:ext cx="5448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NHÓM 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diện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nhóm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bốc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2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lá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thăm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huống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Thảo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luận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nhóm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ra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lời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khuyên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huống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vừa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bốc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được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nhóm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trình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bày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ý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kiến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45;p15"/>
          <p:cNvSpPr/>
          <p:nvPr/>
        </p:nvSpPr>
        <p:spPr>
          <a:xfrm>
            <a:off x="1712462" y="1239519"/>
            <a:ext cx="4708658" cy="3049949"/>
          </a:xfrm>
          <a:prstGeom prst="wedgeRoundRectCallout">
            <a:avLst>
              <a:gd name="adj1" fmla="val -60503"/>
              <a:gd name="adj2" fmla="val 4716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Khi cần đi qua đường ở nơi không có vạch kẻ đường, em và bạn cần quan sát cẩn thận khi chắc chắc không có xe nào đang đến gần mới đi qua đường.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0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0595" y="0"/>
            <a:ext cx="4670809" cy="123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E825C-C394-47F1-8B56-1C3D6C922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720" y="1634740"/>
            <a:ext cx="4595177" cy="2017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04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45;p15"/>
          <p:cNvSpPr/>
          <p:nvPr/>
        </p:nvSpPr>
        <p:spPr>
          <a:xfrm>
            <a:off x="1485971" y="1927275"/>
            <a:ext cx="4999235" cy="2362194"/>
          </a:xfrm>
          <a:prstGeom prst="wedgeRoundRectCallout">
            <a:avLst>
              <a:gd name="adj1" fmla="val -56835"/>
              <a:gd name="adj2" fmla="val 8780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Khi đi bộ trên đường không có vỉa hè, em và bạn cần đi sát lề đường bên phải, tập trung quan sát; không dàn hàng ngang,....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0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0595" y="0"/>
            <a:ext cx="4670809" cy="123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5B3644-2A4F-46BE-B0CC-1B1700655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0" y="2626359"/>
            <a:ext cx="4483100" cy="2353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59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15" y="3485657"/>
            <a:ext cx="2983742" cy="20142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79" y="4107940"/>
            <a:ext cx="1000328" cy="295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713">
            <a:off x="4840914" y="2281743"/>
            <a:ext cx="936258" cy="20985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14"/>
            <a:ext cx="12192000" cy="1586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940"/>
            <a:ext cx="5649519" cy="27500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317687"/>
            <a:ext cx="1198006" cy="109310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5649519" y="234365"/>
            <a:ext cx="4000918" cy="1292398"/>
          </a:xfrm>
          <a:prstGeom prst="wedgeRoundRectCallout">
            <a:avLst>
              <a:gd name="adj1" fmla="val -47895"/>
              <a:gd name="adj2" fmla="val 104336"/>
              <a:gd name="adj3" fmla="val 1666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6.25E-7 2.96296E-6 L 1.5312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2.59259E-6 L -1.27213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0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C8AB01C4-998D-6F3C-43CF-F460641130E0}"/>
              </a:ext>
            </a:extLst>
          </p:cNvPr>
          <p:cNvSpPr txBox="1"/>
          <p:nvPr/>
        </p:nvSpPr>
        <p:spPr>
          <a:xfrm>
            <a:off x="2902066" y="1894839"/>
            <a:ext cx="544830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ẽ tranh tuyên truyền với bạn bè, người thân về các quy tắc đi bộ an toàn.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68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ẽ hoặc sưu tầm tranh để tuyên truyền với bạn bè, người thân về quy tắc">
            <a:extLst>
              <a:ext uri="{FF2B5EF4-FFF2-40B4-BE49-F238E27FC236}">
                <a16:creationId xmlns:a16="http://schemas.microsoft.com/office/drawing/2014/main" id="{1B28F754-BE92-4EBD-A294-C2294A28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821184"/>
            <a:ext cx="3854945" cy="21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01AA2C70-EDE1-4626-A0D7-C7FEAABCD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116647"/>
            <a:ext cx="3854945" cy="1734725"/>
          </a:xfrm>
          <a:prstGeom prst="rect">
            <a:avLst/>
          </a:prstGeom>
        </p:spPr>
      </p:pic>
      <p:pic>
        <p:nvPicPr>
          <p:cNvPr id="1026" name="Picture 2" descr="Vẽ hoặc sưu tầm tranh để tuyên truyền với bạn bè, người thân về quy tắc">
            <a:extLst>
              <a:ext uri="{FF2B5EF4-FFF2-40B4-BE49-F238E27FC236}">
                <a16:creationId xmlns:a16="http://schemas.microsoft.com/office/drawing/2014/main" id="{44AC0CF9-90FF-4F8E-9B96-34B71909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4764" y="1152437"/>
            <a:ext cx="6410084" cy="45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5307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Hằng ngày em cần tuân thủ nghiêm túc quy tắc an toàn giao thông đường bộ như: Đi bộ trên vỉa hè. Qua đường phải quan sát cẩn thận.Đi đúng vạch kẻ đường dành cho người đi bộ qua đường…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8BA46-FAA4-42BE-BD9A-BE8286BA7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60" y="792707"/>
            <a:ext cx="339576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433AA-7D21-4672-9CD5-749D0ED74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115" y="1618172"/>
            <a:ext cx="8455885" cy="1176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2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59" y="2281083"/>
            <a:ext cx="1912160" cy="3692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14" y="1605820"/>
            <a:ext cx="1964718" cy="2893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66" y="3235627"/>
            <a:ext cx="1385638" cy="2104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11" y="3260429"/>
            <a:ext cx="3284707" cy="3116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11" y="432571"/>
            <a:ext cx="1277435" cy="115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8876" y="657094"/>
            <a:ext cx="878509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6042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1.48148E-6 L -0.13177 0.0678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2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404 0.05232 0.04961 0.05741 0.0793 0.06227 C 0.10885 0.06736 0.14753 0.02917 0.17786 0.02963 C 0.2082 0.03009 0.22878 0.06667 0.26042 0.06505 C 0.29219 0.06366 0.33984 0.02593 0.36836 0.02037 C 0.41198 0.00509 0.48867 0.05255 0.52044 0.04838 " pathEditMode="relative" rAng="0" ptsTypes="AAAA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6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86D12F0A-D6DF-484B-AE15-E46F0B360BA1}"/>
              </a:ext>
            </a:extLst>
          </p:cNvPr>
          <p:cNvSpPr/>
          <p:nvPr/>
        </p:nvSpPr>
        <p:spPr>
          <a:xfrm>
            <a:off x="3157997" y="-3831828"/>
            <a:ext cx="5817735" cy="1129553"/>
          </a:xfrm>
          <a:prstGeom prst="wedgeRoundRectCallout">
            <a:avLst>
              <a:gd name="adj1" fmla="val -9130"/>
              <a:gd name="adj2" fmla="val 475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B737D-5C66-4396-939E-97AC563F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667" y="384862"/>
            <a:ext cx="58282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affic Ligh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9FC98-02DD-42FD-91C8-0275402C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13" y="1328736"/>
            <a:ext cx="604775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F87B5C5F-6498-4504-A160-C076C3526339}"/>
              </a:ext>
            </a:extLst>
          </p:cNvPr>
          <p:cNvSpPr/>
          <p:nvPr/>
        </p:nvSpPr>
        <p:spPr>
          <a:xfrm>
            <a:off x="83114" y="157713"/>
            <a:ext cx="12025772" cy="98746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vi-VN" sz="2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đồng tình hoặc không đồng tình với hành vi của các bạn nào trong tranh dưới đây? Vì sao?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698C4-59BC-41B2-A9F8-A4515C546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" y="1365567"/>
            <a:ext cx="7465147" cy="2708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C0758-090E-4C42-9F05-250BCBF7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4" y="4123689"/>
            <a:ext cx="7215505" cy="258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88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181168" y="1828396"/>
            <a:ext cx="607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3873F-460E-6223-9F97-006FED813CAC}"/>
              </a:ext>
            </a:extLst>
          </p:cNvPr>
          <p:cNvSpPr txBox="1"/>
          <p:nvPr/>
        </p:nvSpPr>
        <p:spPr>
          <a:xfrm>
            <a:off x="2079568" y="3890499"/>
            <a:ext cx="690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821823" y="170938"/>
            <a:ext cx="7490577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Ai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đúng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 ai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sai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BB83D7-44C5-193A-9D70-DEA19CC85F0C}"/>
              </a:ext>
            </a:extLst>
          </p:cNvPr>
          <p:cNvGrpSpPr/>
          <p:nvPr/>
        </p:nvGrpSpPr>
        <p:grpSpPr>
          <a:xfrm>
            <a:off x="6248400" y="1105320"/>
            <a:ext cx="5808672" cy="5527964"/>
            <a:chOff x="6824202" y="1194954"/>
            <a:chExt cx="5255448" cy="5527964"/>
          </a:xfrm>
        </p:grpSpPr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29466C8-8089-D676-B4B1-BAC3688F5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202" y="1194954"/>
              <a:ext cx="5255448" cy="5527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B5CC7-1666-5F17-2ED7-A72F6BC4EDF1}"/>
                </a:ext>
              </a:extLst>
            </p:cNvPr>
            <p:cNvSpPr txBox="1"/>
            <p:nvPr/>
          </p:nvSpPr>
          <p:spPr>
            <a:xfrm>
              <a:off x="8151714" y="3926339"/>
              <a:ext cx="389374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21252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vi-VN" sz="28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ác bạn sang đường ở ngã tư, nơi có vạch kẻ dường, tập trug quan sát và giơ tay cao ra tín hiệu xin nhường đường.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5F2EB71-2CA9-08B6-72B7-9786A85F8A84}"/>
              </a:ext>
            </a:extLst>
          </p:cNvPr>
          <p:cNvSpPr/>
          <p:nvPr/>
        </p:nvSpPr>
        <p:spPr>
          <a:xfrm>
            <a:off x="320964" y="224716"/>
            <a:ext cx="5551516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71572C-A877-C9C1-7993-8E257FBBA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81" y="3561385"/>
            <a:ext cx="1935448" cy="193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1F675-901C-4248-BB43-72E3062C3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02" y="3156267"/>
            <a:ext cx="4374198" cy="324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48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5474854" y="135082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6DE04-0A34-AF32-6FD0-FCE71756B7B2}"/>
              </a:ext>
            </a:extLst>
          </p:cNvPr>
          <p:cNvGrpSpPr/>
          <p:nvPr/>
        </p:nvGrpSpPr>
        <p:grpSpPr>
          <a:xfrm>
            <a:off x="408326" y="1166165"/>
            <a:ext cx="4495801" cy="5372481"/>
            <a:chOff x="442192" y="1257300"/>
            <a:chExt cx="4495801" cy="5372481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5CFB96-E963-A7A5-EB9D-CB752756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93" y="1257300"/>
              <a:ext cx="4495800" cy="53724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93B7B-7821-41B1-6A4B-259906E02F5F}"/>
                </a:ext>
              </a:extLst>
            </p:cNvPr>
            <p:cNvSpPr txBox="1"/>
            <p:nvPr/>
          </p:nvSpPr>
          <p:spPr>
            <a:xfrm>
              <a:off x="442192" y="3886390"/>
              <a:ext cx="44958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ạn nhỏ chưa tuân thủ quy tắc an toàn khi đi bộ, chạy sang đường mà không quan sát.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A34045-EA87-8152-9651-3E4AA6F38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9" y="4142245"/>
            <a:ext cx="1779155" cy="177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0EFD9-567B-452F-9891-8A93A18A7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32" y="3352800"/>
            <a:ext cx="4257626" cy="312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EF9791-B3D7-36B4-7A5C-9B0C5C289F8D}"/>
              </a:ext>
            </a:extLst>
          </p:cNvPr>
          <p:cNvGrpSpPr/>
          <p:nvPr/>
        </p:nvGrpSpPr>
        <p:grpSpPr>
          <a:xfrm>
            <a:off x="278306" y="1235914"/>
            <a:ext cx="4495800" cy="5372481"/>
            <a:chOff x="729861" y="1028931"/>
            <a:chExt cx="4495800" cy="5372481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787DE3-1583-F339-8977-F87465D0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028931"/>
              <a:ext cx="4495800" cy="53724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6D3BB3-2D02-EE9A-9333-9A278BDD5FCD}"/>
                </a:ext>
              </a:extLst>
            </p:cNvPr>
            <p:cNvSpPr txBox="1"/>
            <p:nvPr/>
          </p:nvSpPr>
          <p:spPr>
            <a:xfrm>
              <a:off x="729861" y="3969749"/>
              <a:ext cx="4495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“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lúa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mềm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ạ?”</a:t>
              </a:r>
            </a:p>
          </p:txBody>
        </p:sp>
      </p:grpSp>
      <p:pic>
        <p:nvPicPr>
          <p:cNvPr id="3" name="Picture 2" descr="Two people riding a motorcycle&#10;&#10;Description automatically generated with low confidence">
            <a:extLst>
              <a:ext uri="{FF2B5EF4-FFF2-40B4-BE49-F238E27FC236}">
                <a16:creationId xmlns:a16="http://schemas.microsoft.com/office/drawing/2014/main" id="{3C886E3A-EEF1-C6BD-613B-E3DAD75ED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42" y="3429000"/>
            <a:ext cx="4588352" cy="31793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CFACBCB-43D5-0387-0818-E50287EDE6F6}"/>
              </a:ext>
            </a:extLst>
          </p:cNvPr>
          <p:cNvSpPr/>
          <p:nvPr/>
        </p:nvSpPr>
        <p:spPr>
          <a:xfrm>
            <a:off x="5779654" y="249605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F11CEA6-6A0D-1415-EE44-52283C902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00" y="3978442"/>
            <a:ext cx="1935448" cy="19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589</Words>
  <Application>Microsoft Office PowerPoint</Application>
  <PresentationFormat>Widescreen</PresentationFormat>
  <Paragraphs>54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Arial</vt:lpstr>
      <vt:lpstr>Calibri</vt:lpstr>
      <vt:lpstr>Coiny</vt:lpstr>
      <vt:lpstr>DFPOP1-W9</vt:lpstr>
      <vt:lpstr>iCiel Cadena</vt:lpstr>
      <vt:lpstr>Open Sans</vt:lpstr>
      <vt:lpstr>Times New Roman</vt:lpstr>
      <vt:lpstr>Wingdings 2</vt:lpstr>
      <vt:lpstr>4_Office 主题​​</vt:lpstr>
      <vt:lpstr>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2023-01-12T08:59:24Z</dcterms:created>
  <dcterms:modified xsi:type="dcterms:W3CDTF">2025-04-23T08:11:27Z</dcterms:modified>
</cp:coreProperties>
</file>