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9" r:id="rId3"/>
    <p:sldMasterId id="2147483676" r:id="rId4"/>
    <p:sldMasterId id="2147483694" r:id="rId5"/>
  </p:sldMasterIdLst>
  <p:notesMasterIdLst>
    <p:notesMasterId r:id="rId21"/>
  </p:notesMasterIdLst>
  <p:sldIdLst>
    <p:sldId id="558" r:id="rId6"/>
    <p:sldId id="304" r:id="rId7"/>
    <p:sldId id="269" r:id="rId8"/>
    <p:sldId id="271" r:id="rId9"/>
    <p:sldId id="272" r:id="rId10"/>
    <p:sldId id="257" r:id="rId11"/>
    <p:sldId id="273" r:id="rId12"/>
    <p:sldId id="274" r:id="rId13"/>
    <p:sldId id="275" r:id="rId14"/>
    <p:sldId id="280" r:id="rId15"/>
    <p:sldId id="268" r:id="rId16"/>
    <p:sldId id="276" r:id="rId17"/>
    <p:sldId id="277" r:id="rId18"/>
    <p:sldId id="278"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showGuides="1">
      <p:cViewPr varScale="1">
        <p:scale>
          <a:sx n="104" d="100"/>
          <a:sy n="104" d="100"/>
        </p:scale>
        <p:origin x="150" y="312"/>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23CF-070D-4773-8E37-743B3C8F6ED0}" type="datetimeFigureOut">
              <a:rPr lang="en-US" smtClean="0"/>
              <a:t>23/4/2025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0EBC-207D-4B96-BE8A-21818C5C22A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38431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Bài</a:t>
            </a:r>
            <a:r>
              <a:rPr lang="en-US" altLang="zh-CN" dirty="0"/>
              <a:t> </a:t>
            </a:r>
            <a:r>
              <a:rPr lang="en-US" altLang="zh-CN" dirty="0" err="1"/>
              <a:t>giảng</a:t>
            </a:r>
            <a:r>
              <a:rPr lang="en-US" altLang="zh-CN" dirty="0"/>
              <a:t> </a:t>
            </a: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Ngoclan</a:t>
            </a:r>
            <a:r>
              <a:rPr lang="en-US" altLang="zh-CN"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7392B679-AE23-4750-8FB0-6513430B8953}"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C899ED-773B-47FB-BBC2-F27AC306D689}"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899ED-773B-47FB-BBC2-F27AC306D689}"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899ED-773B-47FB-BBC2-F27AC306D689}"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899ED-773B-47FB-BBC2-F27AC306D689}"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76"/>
        <p:cNvGrpSpPr/>
        <p:nvPr/>
      </p:nvGrpSpPr>
      <p:grpSpPr>
        <a:xfrm>
          <a:off x="0" y="0"/>
          <a:ext cx="0" cy="0"/>
          <a:chOff x="0" y="0"/>
          <a:chExt cx="0" cy="0"/>
        </a:xfrm>
      </p:grpSpPr>
      <p:sp>
        <p:nvSpPr>
          <p:cNvPr id="77" name="Google Shape;77;p4"/>
          <p:cNvSpPr/>
          <p:nvPr/>
        </p:nvSpPr>
        <p:spPr>
          <a:xfrm rot="9167139">
            <a:off x="5054820" y="-685057"/>
            <a:ext cx="6772836" cy="7976631"/>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19050" cap="flat" cmpd="sng">
            <a:solidFill>
              <a:srgbClr val="F9BC6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8" name="Google Shape;78;p4"/>
          <p:cNvGrpSpPr/>
          <p:nvPr/>
        </p:nvGrpSpPr>
        <p:grpSpPr>
          <a:xfrm>
            <a:off x="234254" y="500774"/>
            <a:ext cx="5272441" cy="5604964"/>
            <a:chOff x="1712498" y="767350"/>
            <a:chExt cx="5272441" cy="5604964"/>
          </a:xfrm>
        </p:grpSpPr>
        <p:sp>
          <p:nvSpPr>
            <p:cNvPr id="79" name="Google Shape;79;p4"/>
            <p:cNvSpPr/>
            <p:nvPr/>
          </p:nvSpPr>
          <p:spPr>
            <a:xfrm>
              <a:off x="1712498" y="767350"/>
              <a:ext cx="5272441" cy="5604964"/>
            </a:xfrm>
            <a:custGeom>
              <a:avLst/>
              <a:gdLst/>
              <a:ahLst/>
              <a:cxnLst/>
              <a:rect l="l" t="t" r="r" b="b"/>
              <a:pathLst>
                <a:path w="1381124" h="1893569" extrusionOk="0">
                  <a:moveTo>
                    <a:pt x="0" y="0"/>
                  </a:moveTo>
                  <a:lnTo>
                    <a:pt x="1216343" y="0"/>
                  </a:lnTo>
                  <a:cubicBezTo>
                    <a:pt x="1306830" y="0"/>
                    <a:pt x="1381125" y="74295"/>
                    <a:pt x="1381125" y="164782"/>
                  </a:cubicBezTo>
                  <a:lnTo>
                    <a:pt x="1381125" y="1728788"/>
                  </a:lnTo>
                  <a:cubicBezTo>
                    <a:pt x="1381125" y="1819275"/>
                    <a:pt x="1306830" y="1893570"/>
                    <a:pt x="1216343" y="1893570"/>
                  </a:cubicBezTo>
                  <a:lnTo>
                    <a:pt x="0" y="1893570"/>
                  </a:lnTo>
                  <a:lnTo>
                    <a:pt x="0" y="0"/>
                  </a:lnTo>
                  <a:close/>
                </a:path>
              </a:pathLst>
            </a:custGeom>
            <a:solidFill>
              <a:srgbClr val="FBEFE2"/>
            </a:solidFill>
            <a:ln>
              <a:noFill/>
            </a:ln>
            <a:effectLst>
              <a:outerShdw blurRad="63500" algn="ctr" rotWithShape="0">
                <a:srgbClr val="000000">
                  <a:alpha val="4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4"/>
            <p:cNvSpPr/>
            <p:nvPr/>
          </p:nvSpPr>
          <p:spPr>
            <a:xfrm>
              <a:off x="2550742" y="1435500"/>
              <a:ext cx="4084808" cy="4401082"/>
            </a:xfrm>
            <a:custGeom>
              <a:avLst/>
              <a:gdLst/>
              <a:ahLst/>
              <a:cxnLst/>
              <a:rect l="l" t="t" r="r" b="b"/>
              <a:pathLst>
                <a:path w="940117" h="1486852" extrusionOk="0">
                  <a:moveTo>
                    <a:pt x="24765" y="204788"/>
                  </a:moveTo>
                  <a:cubicBezTo>
                    <a:pt x="321945" y="204788"/>
                    <a:pt x="619125" y="204788"/>
                    <a:pt x="915352" y="204788"/>
                  </a:cubicBezTo>
                  <a:cubicBezTo>
                    <a:pt x="928688" y="204788"/>
                    <a:pt x="940118" y="216217"/>
                    <a:pt x="940118" y="229552"/>
                  </a:cubicBezTo>
                  <a:lnTo>
                    <a:pt x="940118" y="229552"/>
                  </a:lnTo>
                  <a:cubicBezTo>
                    <a:pt x="940118" y="242888"/>
                    <a:pt x="928688" y="254317"/>
                    <a:pt x="915352" y="254317"/>
                  </a:cubicBezTo>
                  <a:cubicBezTo>
                    <a:pt x="618173" y="254317"/>
                    <a:pt x="320993" y="254317"/>
                    <a:pt x="24765" y="254317"/>
                  </a:cubicBezTo>
                  <a:cubicBezTo>
                    <a:pt x="11430" y="254317"/>
                    <a:pt x="0" y="242888"/>
                    <a:pt x="0" y="229552"/>
                  </a:cubicBezTo>
                  <a:lnTo>
                    <a:pt x="0" y="229552"/>
                  </a:lnTo>
                  <a:cubicBezTo>
                    <a:pt x="0" y="216217"/>
                    <a:pt x="11430" y="204788"/>
                    <a:pt x="24765" y="204788"/>
                  </a:cubicBezTo>
                  <a:lnTo>
                    <a:pt x="24765" y="204788"/>
                  </a:lnTo>
                  <a:close/>
                  <a:moveTo>
                    <a:pt x="24765" y="0"/>
                  </a:moveTo>
                  <a:lnTo>
                    <a:pt x="915352" y="0"/>
                  </a:lnTo>
                  <a:cubicBezTo>
                    <a:pt x="928688" y="0"/>
                    <a:pt x="940118" y="11430"/>
                    <a:pt x="940118" y="24765"/>
                  </a:cubicBezTo>
                  <a:lnTo>
                    <a:pt x="940118" y="24765"/>
                  </a:lnTo>
                  <a:cubicBezTo>
                    <a:pt x="940118" y="38100"/>
                    <a:pt x="928688" y="49530"/>
                    <a:pt x="915352" y="49530"/>
                  </a:cubicBezTo>
                  <a:lnTo>
                    <a:pt x="24765" y="49530"/>
                  </a:lnTo>
                  <a:cubicBezTo>
                    <a:pt x="11430" y="49530"/>
                    <a:pt x="0" y="38100"/>
                    <a:pt x="0" y="24765"/>
                  </a:cubicBezTo>
                  <a:lnTo>
                    <a:pt x="0" y="24765"/>
                  </a:lnTo>
                  <a:cubicBezTo>
                    <a:pt x="0" y="10477"/>
                    <a:pt x="11430" y="0"/>
                    <a:pt x="24765" y="0"/>
                  </a:cubicBezTo>
                  <a:lnTo>
                    <a:pt x="24765" y="0"/>
                  </a:lnTo>
                  <a:close/>
                  <a:moveTo>
                    <a:pt x="24765" y="410527"/>
                  </a:moveTo>
                  <a:cubicBezTo>
                    <a:pt x="321945" y="410527"/>
                    <a:pt x="619125" y="410527"/>
                    <a:pt x="915352" y="410527"/>
                  </a:cubicBezTo>
                  <a:cubicBezTo>
                    <a:pt x="928688" y="410527"/>
                    <a:pt x="940118" y="421957"/>
                    <a:pt x="940118" y="435292"/>
                  </a:cubicBezTo>
                  <a:lnTo>
                    <a:pt x="940118" y="435292"/>
                  </a:lnTo>
                  <a:cubicBezTo>
                    <a:pt x="940118" y="448627"/>
                    <a:pt x="928688" y="460057"/>
                    <a:pt x="915352" y="460057"/>
                  </a:cubicBezTo>
                  <a:cubicBezTo>
                    <a:pt x="618173" y="460057"/>
                    <a:pt x="320993" y="460057"/>
                    <a:pt x="24765" y="460057"/>
                  </a:cubicBezTo>
                  <a:cubicBezTo>
                    <a:pt x="11430" y="460057"/>
                    <a:pt x="0" y="448627"/>
                    <a:pt x="0" y="435292"/>
                  </a:cubicBezTo>
                  <a:lnTo>
                    <a:pt x="0" y="435292"/>
                  </a:lnTo>
                  <a:cubicBezTo>
                    <a:pt x="0" y="421005"/>
                    <a:pt x="11430" y="410527"/>
                    <a:pt x="24765" y="410527"/>
                  </a:cubicBezTo>
                  <a:lnTo>
                    <a:pt x="24765" y="410527"/>
                  </a:lnTo>
                  <a:close/>
                  <a:moveTo>
                    <a:pt x="24765" y="615315"/>
                  </a:moveTo>
                  <a:cubicBezTo>
                    <a:pt x="321945" y="615315"/>
                    <a:pt x="619125" y="615315"/>
                    <a:pt x="915352" y="615315"/>
                  </a:cubicBezTo>
                  <a:cubicBezTo>
                    <a:pt x="928688" y="615315"/>
                    <a:pt x="940118" y="626745"/>
                    <a:pt x="940118" y="640080"/>
                  </a:cubicBezTo>
                  <a:lnTo>
                    <a:pt x="940118" y="640080"/>
                  </a:lnTo>
                  <a:cubicBezTo>
                    <a:pt x="940118" y="653415"/>
                    <a:pt x="928688" y="664845"/>
                    <a:pt x="915352" y="664845"/>
                  </a:cubicBezTo>
                  <a:cubicBezTo>
                    <a:pt x="618173" y="664845"/>
                    <a:pt x="320993" y="664845"/>
                    <a:pt x="24765" y="664845"/>
                  </a:cubicBezTo>
                  <a:cubicBezTo>
                    <a:pt x="11430" y="664845"/>
                    <a:pt x="0" y="653415"/>
                    <a:pt x="0" y="640080"/>
                  </a:cubicBezTo>
                  <a:lnTo>
                    <a:pt x="0" y="640080"/>
                  </a:lnTo>
                  <a:cubicBezTo>
                    <a:pt x="0" y="626745"/>
                    <a:pt x="11430" y="615315"/>
                    <a:pt x="24765" y="615315"/>
                  </a:cubicBezTo>
                  <a:lnTo>
                    <a:pt x="24765" y="615315"/>
                  </a:lnTo>
                  <a:close/>
                  <a:moveTo>
                    <a:pt x="24765" y="821055"/>
                  </a:moveTo>
                  <a:cubicBezTo>
                    <a:pt x="321945" y="821055"/>
                    <a:pt x="619125" y="821055"/>
                    <a:pt x="915352" y="821055"/>
                  </a:cubicBezTo>
                  <a:cubicBezTo>
                    <a:pt x="928688" y="821055"/>
                    <a:pt x="940118" y="832485"/>
                    <a:pt x="940118" y="845820"/>
                  </a:cubicBezTo>
                  <a:lnTo>
                    <a:pt x="940118" y="845820"/>
                  </a:lnTo>
                  <a:cubicBezTo>
                    <a:pt x="940118" y="859155"/>
                    <a:pt x="928688" y="870585"/>
                    <a:pt x="915352" y="870585"/>
                  </a:cubicBezTo>
                  <a:cubicBezTo>
                    <a:pt x="618173" y="870585"/>
                    <a:pt x="320993" y="870585"/>
                    <a:pt x="24765" y="870585"/>
                  </a:cubicBezTo>
                  <a:cubicBezTo>
                    <a:pt x="11430" y="870585"/>
                    <a:pt x="0" y="859155"/>
                    <a:pt x="0" y="845820"/>
                  </a:cubicBezTo>
                  <a:lnTo>
                    <a:pt x="0" y="845820"/>
                  </a:lnTo>
                  <a:cubicBezTo>
                    <a:pt x="0" y="831532"/>
                    <a:pt x="11430" y="821055"/>
                    <a:pt x="24765" y="821055"/>
                  </a:cubicBezTo>
                  <a:lnTo>
                    <a:pt x="24765" y="821055"/>
                  </a:lnTo>
                  <a:close/>
                  <a:moveTo>
                    <a:pt x="24765" y="1025842"/>
                  </a:moveTo>
                  <a:cubicBezTo>
                    <a:pt x="321945" y="1025842"/>
                    <a:pt x="619125" y="1025842"/>
                    <a:pt x="915352" y="1025842"/>
                  </a:cubicBezTo>
                  <a:cubicBezTo>
                    <a:pt x="928688" y="1025842"/>
                    <a:pt x="940118" y="1037272"/>
                    <a:pt x="940118" y="1050607"/>
                  </a:cubicBezTo>
                  <a:lnTo>
                    <a:pt x="940118" y="1050607"/>
                  </a:lnTo>
                  <a:cubicBezTo>
                    <a:pt x="940118" y="1063942"/>
                    <a:pt x="928688" y="1075373"/>
                    <a:pt x="915352" y="1075373"/>
                  </a:cubicBezTo>
                  <a:cubicBezTo>
                    <a:pt x="618173" y="1075373"/>
                    <a:pt x="320993" y="1075373"/>
                    <a:pt x="24765" y="1075373"/>
                  </a:cubicBezTo>
                  <a:cubicBezTo>
                    <a:pt x="11430" y="1075373"/>
                    <a:pt x="0" y="1063942"/>
                    <a:pt x="0" y="1050607"/>
                  </a:cubicBezTo>
                  <a:lnTo>
                    <a:pt x="0" y="1050607"/>
                  </a:lnTo>
                  <a:cubicBezTo>
                    <a:pt x="0" y="1037272"/>
                    <a:pt x="11430" y="1025842"/>
                    <a:pt x="24765" y="1025842"/>
                  </a:cubicBezTo>
                  <a:lnTo>
                    <a:pt x="24765" y="1025842"/>
                  </a:lnTo>
                  <a:close/>
                  <a:moveTo>
                    <a:pt x="24765" y="1231582"/>
                  </a:moveTo>
                  <a:cubicBezTo>
                    <a:pt x="321945" y="1231582"/>
                    <a:pt x="619125" y="1231582"/>
                    <a:pt x="915352" y="1231582"/>
                  </a:cubicBezTo>
                  <a:cubicBezTo>
                    <a:pt x="928688" y="1231582"/>
                    <a:pt x="940118" y="1243013"/>
                    <a:pt x="940118" y="1256348"/>
                  </a:cubicBezTo>
                  <a:lnTo>
                    <a:pt x="940118" y="1256348"/>
                  </a:lnTo>
                  <a:cubicBezTo>
                    <a:pt x="940118" y="1269682"/>
                    <a:pt x="928688" y="1281113"/>
                    <a:pt x="915352" y="1281113"/>
                  </a:cubicBezTo>
                  <a:cubicBezTo>
                    <a:pt x="618173" y="1281113"/>
                    <a:pt x="320993" y="1281113"/>
                    <a:pt x="24765" y="1281113"/>
                  </a:cubicBezTo>
                  <a:cubicBezTo>
                    <a:pt x="11430" y="1281113"/>
                    <a:pt x="0" y="1269682"/>
                    <a:pt x="0" y="1256348"/>
                  </a:cubicBezTo>
                  <a:lnTo>
                    <a:pt x="0" y="1256348"/>
                  </a:lnTo>
                  <a:cubicBezTo>
                    <a:pt x="0" y="1243013"/>
                    <a:pt x="11430" y="1231582"/>
                    <a:pt x="24765" y="1231582"/>
                  </a:cubicBezTo>
                  <a:lnTo>
                    <a:pt x="24765" y="1231582"/>
                  </a:lnTo>
                  <a:close/>
                  <a:moveTo>
                    <a:pt x="24765" y="1437323"/>
                  </a:moveTo>
                  <a:lnTo>
                    <a:pt x="915352" y="1437323"/>
                  </a:lnTo>
                  <a:cubicBezTo>
                    <a:pt x="928688" y="1437323"/>
                    <a:pt x="940118" y="1448752"/>
                    <a:pt x="940118" y="1462088"/>
                  </a:cubicBezTo>
                  <a:lnTo>
                    <a:pt x="940118" y="1462088"/>
                  </a:lnTo>
                  <a:cubicBezTo>
                    <a:pt x="940118" y="1475423"/>
                    <a:pt x="928688" y="1486852"/>
                    <a:pt x="915352" y="1486852"/>
                  </a:cubicBezTo>
                  <a:lnTo>
                    <a:pt x="24765" y="1486852"/>
                  </a:lnTo>
                  <a:cubicBezTo>
                    <a:pt x="11430" y="1486852"/>
                    <a:pt x="0" y="1475423"/>
                    <a:pt x="0" y="1462088"/>
                  </a:cubicBezTo>
                  <a:lnTo>
                    <a:pt x="0" y="1462088"/>
                  </a:lnTo>
                  <a:cubicBezTo>
                    <a:pt x="0" y="1447800"/>
                    <a:pt x="11430" y="1437323"/>
                    <a:pt x="24765" y="1437323"/>
                  </a:cubicBezTo>
                  <a:close/>
                </a:path>
              </a:pathLst>
            </a:custGeom>
            <a:solidFill>
              <a:srgbClr val="F6E2C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81;p4"/>
            <p:cNvSpPr/>
            <p:nvPr/>
          </p:nvSpPr>
          <p:spPr>
            <a:xfrm>
              <a:off x="1887150" y="1046625"/>
              <a:ext cx="518700" cy="518700"/>
            </a:xfrm>
            <a:prstGeom prst="ellipse">
              <a:avLst/>
            </a:prstGeom>
            <a:solidFill>
              <a:srgbClr val="B1906F"/>
            </a:solidFill>
            <a:ln>
              <a:noFill/>
            </a:ln>
          </p:spPr>
          <p:txBody>
            <a:bodyPr spcFirstLastPara="1" wrap="square" lIns="91425" tIns="91425" rIns="91425" bIns="91425"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 name="Google Shape;82;p4"/>
            <p:cNvSpPr/>
            <p:nvPr/>
          </p:nvSpPr>
          <p:spPr>
            <a:xfrm>
              <a:off x="1883238" y="2140825"/>
              <a:ext cx="518700" cy="518700"/>
            </a:xfrm>
            <a:prstGeom prst="ellipse">
              <a:avLst/>
            </a:prstGeom>
            <a:solidFill>
              <a:srgbClr val="B1906F"/>
            </a:solidFill>
            <a:ln>
              <a:noFill/>
            </a:ln>
          </p:spPr>
          <p:txBody>
            <a:bodyPr spcFirstLastPara="1" wrap="square" lIns="91425" tIns="91425" rIns="91425" bIns="91425"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 name="Google Shape;83;p4"/>
            <p:cNvSpPr/>
            <p:nvPr/>
          </p:nvSpPr>
          <p:spPr>
            <a:xfrm>
              <a:off x="1887150" y="3256425"/>
              <a:ext cx="518700" cy="518700"/>
            </a:xfrm>
            <a:prstGeom prst="ellipse">
              <a:avLst/>
            </a:prstGeom>
            <a:solidFill>
              <a:srgbClr val="B1906F"/>
            </a:solidFill>
            <a:ln>
              <a:noFill/>
            </a:ln>
          </p:spPr>
          <p:txBody>
            <a:bodyPr spcFirstLastPara="1" wrap="square" lIns="91425" tIns="91425" rIns="91425" bIns="91425"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 name="Google Shape;84;p4"/>
            <p:cNvSpPr/>
            <p:nvPr/>
          </p:nvSpPr>
          <p:spPr>
            <a:xfrm>
              <a:off x="1883238" y="4274425"/>
              <a:ext cx="518700" cy="518700"/>
            </a:xfrm>
            <a:prstGeom prst="ellipse">
              <a:avLst/>
            </a:prstGeom>
            <a:solidFill>
              <a:srgbClr val="B1906F"/>
            </a:solidFill>
            <a:ln>
              <a:noFill/>
            </a:ln>
          </p:spPr>
          <p:txBody>
            <a:bodyPr spcFirstLastPara="1" wrap="square" lIns="91425" tIns="91425" rIns="91425" bIns="91425"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 name="Google Shape;85;p4"/>
            <p:cNvSpPr/>
            <p:nvPr/>
          </p:nvSpPr>
          <p:spPr>
            <a:xfrm>
              <a:off x="1883238" y="5417425"/>
              <a:ext cx="518700" cy="518700"/>
            </a:xfrm>
            <a:prstGeom prst="ellipse">
              <a:avLst/>
            </a:prstGeom>
            <a:solidFill>
              <a:srgbClr val="B1906F"/>
            </a:solidFill>
            <a:ln>
              <a:noFill/>
            </a:ln>
          </p:spPr>
          <p:txBody>
            <a:bodyPr spcFirstLastPara="1" wrap="square" lIns="91425" tIns="91425" rIns="91425" bIns="91425"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6" name="Google Shape;86;p4"/>
          <p:cNvSpPr txBox="1">
            <a:spLocks noGrp="1"/>
          </p:cNvSpPr>
          <p:nvPr>
            <p:ph type="title"/>
          </p:nvPr>
        </p:nvSpPr>
        <p:spPr>
          <a:xfrm>
            <a:off x="1169425" y="1418325"/>
            <a:ext cx="3895800" cy="41604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b="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87" name="Google Shape;87;p4"/>
          <p:cNvSpPr txBox="1">
            <a:spLocks noGrp="1"/>
          </p:cNvSpPr>
          <p:nvPr>
            <p:ph type="body" idx="1"/>
          </p:nvPr>
        </p:nvSpPr>
        <p:spPr>
          <a:xfrm rot="-721606">
            <a:off x="6612571" y="508403"/>
            <a:ext cx="4096108" cy="583564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88" name="Google Shape;88;p4"/>
          <p:cNvGrpSpPr/>
          <p:nvPr/>
        </p:nvGrpSpPr>
        <p:grpSpPr>
          <a:xfrm rot="-10661423">
            <a:off x="11146622" y="-787022"/>
            <a:ext cx="957505" cy="4380657"/>
            <a:chOff x="8286350" y="2240498"/>
            <a:chExt cx="957493" cy="4380603"/>
          </a:xfrm>
        </p:grpSpPr>
        <p:sp>
          <p:nvSpPr>
            <p:cNvPr id="89" name="Google Shape;89;p4"/>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 name="Google Shape;90;p4"/>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5"/>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4"/>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4"/>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 name="Google Shape;93;p4"/>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94;p4"/>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95;p4"/>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 name="Google Shape;96;p4"/>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5"/>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7" name="Google Shape;97;p4"/>
          <p:cNvGrpSpPr/>
          <p:nvPr/>
        </p:nvGrpSpPr>
        <p:grpSpPr>
          <a:xfrm rot="-1341854">
            <a:off x="10669025" y="2459898"/>
            <a:ext cx="957510" cy="4380680"/>
            <a:chOff x="8286350" y="2240498"/>
            <a:chExt cx="957493" cy="4380603"/>
          </a:xfrm>
        </p:grpSpPr>
        <p:sp>
          <p:nvSpPr>
            <p:cNvPr id="98" name="Google Shape;98;p4"/>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 name="Google Shape;99;p4"/>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3"/>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 name="Google Shape;100;p4"/>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101;p4"/>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 name="Google Shape;102;p4"/>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 name="Google Shape;103;p4"/>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104;p4"/>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4"/>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3"/>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1" name="Google Shape;8;p1"/>
          <p:cNvSpPr txBox="1">
            <a:spLocks noGrp="1"/>
          </p:cNvSpPr>
          <p:nvPr>
            <p:ph type="sldNum" idx="12"/>
          </p:nvPr>
        </p:nvSpPr>
        <p:spPr>
          <a:xfrm>
            <a:off x="11568426" y="5070650"/>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bg1">
                    <a:lumMod val="50000"/>
                  </a:schemeClr>
                </a:solidFill>
                <a:latin typeface="#9Slide03 AmpleSoft Bold" pitchFamily="2" charset="0"/>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r>
              <a:rPr lang="en-US" dirty="0">
                <a:solidFill>
                  <a:srgbClr val="F9BC6E">
                    <a:lumMod val="50000"/>
                  </a:srgbClr>
                </a:solidFill>
              </a:rPr>
              <a:t>HẢO</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950" y="-6035040"/>
            <a:ext cx="2918460" cy="496824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237"/>
        <p:cNvGrpSpPr/>
        <p:nvPr/>
      </p:nvGrpSpPr>
      <p:grpSpPr>
        <a:xfrm>
          <a:off x="0" y="0"/>
          <a:ext cx="0" cy="0"/>
          <a:chOff x="0" y="0"/>
          <a:chExt cx="0" cy="0"/>
        </a:xfrm>
      </p:grpSpPr>
      <p:sp>
        <p:nvSpPr>
          <p:cNvPr id="238" name="Google Shape;238;p8"/>
          <p:cNvSpPr/>
          <p:nvPr/>
        </p:nvSpPr>
        <p:spPr>
          <a:xfrm rot="-6455144">
            <a:off x="1080942" y="-1579124"/>
            <a:ext cx="9764768" cy="11500344"/>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19050" cap="flat" cmpd="sng">
            <a:solidFill>
              <a:srgbClr val="F9BC6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9" name="Google Shape;239;p8"/>
          <p:cNvGrpSpPr/>
          <p:nvPr/>
        </p:nvGrpSpPr>
        <p:grpSpPr>
          <a:xfrm rot="8363066">
            <a:off x="-201178" y="-822346"/>
            <a:ext cx="957529" cy="4380768"/>
            <a:chOff x="8286350" y="2240498"/>
            <a:chExt cx="957493" cy="4380603"/>
          </a:xfrm>
        </p:grpSpPr>
        <p:sp>
          <p:nvSpPr>
            <p:cNvPr id="240" name="Google Shape;240;p8"/>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 name="Google Shape;241;p8"/>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 name="Google Shape;242;p8"/>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3" name="Google Shape;243;p8"/>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4" name="Google Shape;244;p8"/>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 name="Google Shape;245;p8"/>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 name="Google Shape;246;p8"/>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 name="Google Shape;247;p8"/>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8" name="Google Shape;248;p8"/>
          <p:cNvGrpSpPr/>
          <p:nvPr/>
        </p:nvGrpSpPr>
        <p:grpSpPr>
          <a:xfrm rot="1393766">
            <a:off x="-232440" y="4629714"/>
            <a:ext cx="957459" cy="4380446"/>
            <a:chOff x="8286350" y="2240498"/>
            <a:chExt cx="957493" cy="4380603"/>
          </a:xfrm>
        </p:grpSpPr>
        <p:sp>
          <p:nvSpPr>
            <p:cNvPr id="249" name="Google Shape;249;p8"/>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0" name="Google Shape;250;p8"/>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2"/>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1" name="Google Shape;251;p8"/>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2" name="Google Shape;252;p8"/>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3" name="Google Shape;253;p8"/>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4" name="Google Shape;254;p8"/>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5" name="Google Shape;255;p8"/>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6" name="Google Shape;256;p8"/>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2"/>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57" name="Google Shape;257;p8"/>
          <p:cNvGrpSpPr/>
          <p:nvPr/>
        </p:nvGrpSpPr>
        <p:grpSpPr>
          <a:xfrm rot="-2700000">
            <a:off x="11317752" y="4203511"/>
            <a:ext cx="957484" cy="4380561"/>
            <a:chOff x="8286350" y="2240498"/>
            <a:chExt cx="957493" cy="4380603"/>
          </a:xfrm>
        </p:grpSpPr>
        <p:sp>
          <p:nvSpPr>
            <p:cNvPr id="258" name="Google Shape;258;p8"/>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9" name="Google Shape;259;p8"/>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3"/>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0" name="Google Shape;260;p8"/>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1" name="Google Shape;261;p8"/>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2" name="Google Shape;262;p8"/>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3" name="Google Shape;263;p8"/>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4" name="Google Shape;264;p8"/>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5" name="Google Shape;265;p8"/>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3"/>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66" name="Google Shape;266;p8"/>
          <p:cNvSpPr txBox="1">
            <a:spLocks noGrp="1"/>
          </p:cNvSpPr>
          <p:nvPr>
            <p:ph type="title"/>
          </p:nvPr>
        </p:nvSpPr>
        <p:spPr>
          <a:xfrm>
            <a:off x="1610875" y="2068275"/>
            <a:ext cx="86139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2000"/>
              <a:buNone/>
              <a:defRPr sz="12000" b="0"/>
            </a:lvl1pPr>
            <a:lvl2pPr lvl="1" algn="ctr" rtl="0">
              <a:spcBef>
                <a:spcPts val="0"/>
              </a:spcBef>
              <a:spcAft>
                <a:spcPts val="0"/>
              </a:spcAft>
              <a:buSzPts val="12000"/>
              <a:buNone/>
              <a:defRPr sz="12000" b="0"/>
            </a:lvl2pPr>
            <a:lvl3pPr lvl="2" algn="ctr" rtl="0">
              <a:spcBef>
                <a:spcPts val="0"/>
              </a:spcBef>
              <a:spcAft>
                <a:spcPts val="0"/>
              </a:spcAft>
              <a:buSzPts val="12000"/>
              <a:buNone/>
              <a:defRPr sz="12000" b="0"/>
            </a:lvl3pPr>
            <a:lvl4pPr lvl="3" algn="ctr" rtl="0">
              <a:spcBef>
                <a:spcPts val="0"/>
              </a:spcBef>
              <a:spcAft>
                <a:spcPts val="0"/>
              </a:spcAft>
              <a:buSzPts val="12000"/>
              <a:buNone/>
              <a:defRPr sz="12000" b="0"/>
            </a:lvl4pPr>
            <a:lvl5pPr lvl="4" algn="ctr" rtl="0">
              <a:spcBef>
                <a:spcPts val="0"/>
              </a:spcBef>
              <a:spcAft>
                <a:spcPts val="0"/>
              </a:spcAft>
              <a:buSzPts val="12000"/>
              <a:buNone/>
              <a:defRPr sz="12000" b="0"/>
            </a:lvl5pPr>
            <a:lvl6pPr lvl="5" algn="ctr" rtl="0">
              <a:spcBef>
                <a:spcPts val="0"/>
              </a:spcBef>
              <a:spcAft>
                <a:spcPts val="0"/>
              </a:spcAft>
              <a:buSzPts val="12000"/>
              <a:buNone/>
              <a:defRPr sz="12000" b="0"/>
            </a:lvl6pPr>
            <a:lvl7pPr lvl="6" algn="ctr" rtl="0">
              <a:spcBef>
                <a:spcPts val="0"/>
              </a:spcBef>
              <a:spcAft>
                <a:spcPts val="0"/>
              </a:spcAft>
              <a:buSzPts val="12000"/>
              <a:buNone/>
              <a:defRPr sz="12000" b="0"/>
            </a:lvl7pPr>
            <a:lvl8pPr lvl="7" algn="ctr" rtl="0">
              <a:spcBef>
                <a:spcPts val="0"/>
              </a:spcBef>
              <a:spcAft>
                <a:spcPts val="0"/>
              </a:spcAft>
              <a:buSzPts val="12000"/>
              <a:buNone/>
              <a:defRPr sz="12000" b="0"/>
            </a:lvl8pPr>
            <a:lvl9pPr lvl="8" algn="ctr" rtl="0">
              <a:spcBef>
                <a:spcPts val="0"/>
              </a:spcBef>
              <a:spcAft>
                <a:spcPts val="0"/>
              </a:spcAft>
              <a:buSzPts val="12000"/>
              <a:buNone/>
              <a:defRPr sz="12000" b="0"/>
            </a:lvl9pPr>
          </a:lstStyle>
          <a:p>
            <a:endParaRPr/>
          </a:p>
        </p:txBody>
      </p:sp>
      <p:grpSp>
        <p:nvGrpSpPr>
          <p:cNvPr id="267" name="Google Shape;267;p8"/>
          <p:cNvGrpSpPr/>
          <p:nvPr/>
        </p:nvGrpSpPr>
        <p:grpSpPr>
          <a:xfrm rot="-8252710">
            <a:off x="10802090" y="-1562085"/>
            <a:ext cx="957480" cy="4380546"/>
            <a:chOff x="8286350" y="2240498"/>
            <a:chExt cx="957493" cy="4380603"/>
          </a:xfrm>
        </p:grpSpPr>
        <p:sp>
          <p:nvSpPr>
            <p:cNvPr id="268" name="Google Shape;268;p8"/>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9" name="Google Shape;269;p8"/>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6"/>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0" name="Google Shape;270;p8"/>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1" name="Google Shape;271;p8"/>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2" name="Google Shape;272;p8"/>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3" name="Google Shape;273;p8"/>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4" name="Google Shape;274;p8"/>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5" name="Google Shape;275;p8"/>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6"/>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317"/>
        <p:cNvGrpSpPr/>
        <p:nvPr/>
      </p:nvGrpSpPr>
      <p:grpSpPr>
        <a:xfrm>
          <a:off x="0" y="0"/>
          <a:ext cx="0" cy="0"/>
          <a:chOff x="0" y="0"/>
          <a:chExt cx="0" cy="0"/>
        </a:xfrm>
      </p:grpSpPr>
      <p:sp>
        <p:nvSpPr>
          <p:cNvPr id="318" name="Google Shape;318;p10"/>
          <p:cNvSpPr/>
          <p:nvPr/>
        </p:nvSpPr>
        <p:spPr>
          <a:xfrm rot="9167139">
            <a:off x="1320972" y="-355942"/>
            <a:ext cx="8296734" cy="857174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19050" cap="flat" cmpd="sng">
            <a:solidFill>
              <a:srgbClr val="F9BC6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19" name="Google Shape;319;p10"/>
          <p:cNvGrpSpPr/>
          <p:nvPr/>
        </p:nvGrpSpPr>
        <p:grpSpPr>
          <a:xfrm>
            <a:off x="307200" y="405123"/>
            <a:ext cx="957493" cy="4380603"/>
            <a:chOff x="8286350" y="2240498"/>
            <a:chExt cx="957493" cy="4380603"/>
          </a:xfrm>
        </p:grpSpPr>
        <p:sp>
          <p:nvSpPr>
            <p:cNvPr id="320" name="Google Shape;320;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1" name="Google Shape;321;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2" name="Google Shape;322;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3" name="Google Shape;323;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4" name="Google Shape;324;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5" name="Google Shape;325;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6" name="Google Shape;326;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7" name="Google Shape;327;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28" name="Google Shape;328;p10"/>
          <p:cNvGrpSpPr/>
          <p:nvPr/>
        </p:nvGrpSpPr>
        <p:grpSpPr>
          <a:xfrm rot="835671">
            <a:off x="1187846" y="2373299"/>
            <a:ext cx="957493" cy="4380605"/>
            <a:chOff x="8286350" y="2240498"/>
            <a:chExt cx="957493" cy="4380603"/>
          </a:xfrm>
        </p:grpSpPr>
        <p:sp>
          <p:nvSpPr>
            <p:cNvPr id="329" name="Google Shape;329;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0" name="Google Shape;330;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2"/>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1" name="Google Shape;331;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2" name="Google Shape;332;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3" name="Google Shape;333;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4" name="Google Shape;334;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5" name="Google Shape;335;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6" name="Google Shape;336;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2"/>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37" name="Google Shape;337;p10"/>
          <p:cNvGrpSpPr/>
          <p:nvPr/>
        </p:nvGrpSpPr>
        <p:grpSpPr>
          <a:xfrm rot="-8252710">
            <a:off x="9536090" y="-144735"/>
            <a:ext cx="957480" cy="4380546"/>
            <a:chOff x="8286350" y="2240498"/>
            <a:chExt cx="957493" cy="4380603"/>
          </a:xfrm>
        </p:grpSpPr>
        <p:sp>
          <p:nvSpPr>
            <p:cNvPr id="338" name="Google Shape;338;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9" name="Google Shape;339;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6"/>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0" name="Google Shape;340;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1" name="Google Shape;341;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2" name="Google Shape;342;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3" name="Google Shape;343;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4" name="Google Shape;344;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5" name="Google Shape;345;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6"/>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46" name="Google Shape;346;p10"/>
          <p:cNvGrpSpPr/>
          <p:nvPr/>
        </p:nvGrpSpPr>
        <p:grpSpPr>
          <a:xfrm>
            <a:off x="10450912" y="2373261"/>
            <a:ext cx="957493" cy="4380603"/>
            <a:chOff x="8286350" y="2240498"/>
            <a:chExt cx="957493" cy="4380603"/>
          </a:xfrm>
        </p:grpSpPr>
        <p:sp>
          <p:nvSpPr>
            <p:cNvPr id="347" name="Google Shape;347;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8" name="Google Shape;348;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3"/>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9" name="Google Shape;349;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0" name="Google Shape;350;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1" name="Google Shape;351;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2" name="Google Shape;352;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3" name="Google Shape;353;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4" name="Google Shape;354;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3"/>
            </a:solidFill>
            <a:ln>
              <a:noFill/>
            </a:ln>
          </p:spPr>
          <p:txBody>
            <a:bodyPr spcFirstLastPara="1" wrap="square" lIns="91425" tIns="45700" rIns="91425" bIns="45700" anchor="ctr" anchorCtr="0">
              <a:noAutofit/>
            </a:bodyPr>
            <a:lstStyle/>
            <a:p>
              <a:endParaRPr>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55" name="Google Shape;355;p10"/>
          <p:cNvSpPr txBox="1">
            <a:spLocks noGrp="1"/>
          </p:cNvSpPr>
          <p:nvPr>
            <p:ph type="title"/>
          </p:nvPr>
        </p:nvSpPr>
        <p:spPr>
          <a:xfrm rot="-723123">
            <a:off x="3545345" y="713807"/>
            <a:ext cx="4020110" cy="2895986"/>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000"/>
              <a:buFont typeface="Aldrich"/>
              <a:buNone/>
              <a:defRPr sz="6000" b="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dirty="0"/>
          </a:p>
        </p:txBody>
      </p:sp>
      <p:sp>
        <p:nvSpPr>
          <p:cNvPr id="356" name="Google Shape;356;p10"/>
          <p:cNvSpPr txBox="1">
            <a:spLocks noGrp="1"/>
          </p:cNvSpPr>
          <p:nvPr>
            <p:ph type="body" idx="1"/>
          </p:nvPr>
        </p:nvSpPr>
        <p:spPr>
          <a:xfrm rot="-723130">
            <a:off x="4118929" y="4374712"/>
            <a:ext cx="3833294" cy="1809326"/>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1" name="Google Shape;8;p1"/>
          <p:cNvSpPr txBox="1">
            <a:spLocks noGrp="1"/>
          </p:cNvSpPr>
          <p:nvPr>
            <p:ph type="sldNum" idx="12"/>
          </p:nvPr>
        </p:nvSpPr>
        <p:spPr>
          <a:xfrm>
            <a:off x="11568426" y="5070650"/>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bg1">
                    <a:lumMod val="50000"/>
                  </a:schemeClr>
                </a:solidFill>
                <a:latin typeface="#9Slide03 AmpleSoft Bold" pitchFamily="2" charset="0"/>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r>
              <a:rPr lang="en-US" dirty="0">
                <a:solidFill>
                  <a:srgbClr val="F9BC6E">
                    <a:lumMod val="50000"/>
                  </a:srgbClr>
                </a:solidFill>
              </a:rPr>
              <a:t>HẢO</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11568426" y="5070650"/>
            <a:ext cx="731700" cy="524700"/>
          </a:xfrm>
          <a:prstGeom prst="rect">
            <a:avLst/>
          </a:prstGeom>
        </p:spPr>
        <p:txBody>
          <a:bodyPr/>
          <a:lstStyle>
            <a:lvl1pPr>
              <a:defRPr/>
            </a:lvl1pPr>
          </a:lstStyle>
          <a:p>
            <a:fld id="{E61B7351-5DE8-4033-90D8-F1CB796A0E39}" type="slidenum">
              <a:rPr lang="en-US" altLang="en-US">
                <a:solidFill>
                  <a:srgbClr val="000000"/>
                </a:solidFill>
              </a:rPr>
              <a:t>‹#›</a:t>
            </a:fld>
            <a:endParaRPr lang="en-US" altLang="en-US">
              <a:solidFill>
                <a:srgbClr val="000000"/>
              </a:solidFill>
            </a:endParaRPr>
          </a:p>
        </p:txBody>
      </p:sp>
    </p:spTree>
  </p:cSld>
  <p:clrMapOvr>
    <a:masterClrMapping/>
  </p:clrMapOvr>
  <p:transition spd="med">
    <p:newsflash/>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899ED-773B-47FB-BBC2-F27AC306D689}"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extLst>
      <p:ext uri="{BB962C8B-B14F-4D97-AF65-F5344CB8AC3E}">
        <p14:creationId xmlns:p14="http://schemas.microsoft.com/office/powerpoint/2010/main" val="2521051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23/4/2025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23/4/2025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23/4/2025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23/4/2025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899ED-773B-47FB-BBC2-F27AC306D689}" type="datetimeFigureOut">
              <a:rPr lang="en-US" smtClean="0"/>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23/4/2025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23/4/2025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400">
              <a:defRPr/>
            </a:pPr>
            <a:endParaRPr lang="zh-CN" altLang="en-US">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400">
              <a:defRPr/>
            </a:pPr>
            <a:endParaRPr lang="zh-CN" altLang="en-US">
              <a:solidFill>
                <a:srgbClr val="FFFFFF"/>
              </a:solidFill>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23/4/2025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23/4/2025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23/4/2025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899ED-773B-47FB-BBC2-F27AC306D689}" type="datetimeFigureOut">
              <a:rPr lang="en-US" smtClean="0"/>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23/4/2025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23/4/2025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a:fillRect/>
          </a:stretch>
        </p:blipFill>
        <p:spPr>
          <a:xfrm>
            <a:off x="-48683" y="-27384"/>
            <a:ext cx="12285989" cy="68853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t>2025/4/23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t>2025/4/23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899ED-773B-47FB-BBC2-F27AC306D689}" type="datetimeFigureOut">
              <a:rPr lang="en-US" smtClean="0"/>
              <a:t>23/4/2025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899ED-773B-47FB-BBC2-F27AC306D689}" type="datetimeFigureOut">
              <a:rPr lang="en-US" smtClean="0"/>
              <a:t>23/4/2025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899ED-773B-47FB-BBC2-F27AC306D689}" type="datetimeFigureOut">
              <a:rPr lang="en-US" smtClean="0"/>
              <a:t>23/4/2025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899ED-773B-47FB-BBC2-F27AC306D689}" type="datetimeFigureOut">
              <a:rPr lang="en-US" smtClean="0"/>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899ED-773B-47FB-BBC2-F27AC306D689}" type="datetimeFigureOut">
              <a:rPr lang="en-US" smtClean="0"/>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0.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theme" Target="../theme/theme5.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99ED-773B-47FB-BBC2-F27AC306D689}" type="datetimeFigureOut">
              <a:rPr lang="en-US" smtClean="0"/>
              <a:t>23/4/2025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E4B33-7AC0-4B4A-B563-30714C748F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Just Another Hand"/>
              <a:buNone/>
              <a:defRPr sz="4000" b="1">
                <a:solidFill>
                  <a:schemeClr val="dk1"/>
                </a:solidFill>
                <a:latin typeface="Just Another Hand"/>
                <a:ea typeface="Just Another Hand"/>
                <a:cs typeface="Just Another Hand"/>
                <a:sym typeface="Just Another Hand"/>
              </a:defRPr>
            </a:lvl1pPr>
            <a:lvl2pPr lvl="1">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2pPr>
            <a:lvl3pPr lvl="2">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3pPr>
            <a:lvl4pPr lvl="3">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4pPr>
            <a:lvl5pPr lvl="4">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5pPr>
            <a:lvl6pPr lvl="5">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6pPr>
            <a:lvl7pPr lvl="6">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7pPr>
            <a:lvl8pPr lvl="7">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8pPr>
            <a:lvl9pPr lvl="8">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1pPr>
            <a:lvl2pPr marL="914400" lvl="1"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2pPr>
            <a:lvl3pPr marL="1371600" lvl="2"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3pPr>
            <a:lvl4pPr marL="1828800" lvl="3"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4pPr>
            <a:lvl5pPr marL="2286000" lvl="4"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5pPr>
            <a:lvl6pPr marL="2743200" lvl="5"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6pPr>
            <a:lvl7pPr marL="3200400" lvl="6"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7pPr>
            <a:lvl8pPr marL="3657600" lvl="7" indent="-349250">
              <a:lnSpc>
                <a:spcPct val="115000"/>
              </a:lnSpc>
              <a:spcBef>
                <a:spcPts val="2100"/>
              </a:spcBef>
              <a:spcAft>
                <a:spcPts val="0"/>
              </a:spcAft>
              <a:buClr>
                <a:schemeClr val="dk2"/>
              </a:buClr>
              <a:buSzPts val="1900"/>
              <a:buFont typeface="Maven Pro"/>
              <a:buChar char="○"/>
              <a:defRPr sz="1900">
                <a:solidFill>
                  <a:schemeClr val="dk2"/>
                </a:solidFill>
                <a:latin typeface="Maven Pro"/>
                <a:ea typeface="Maven Pro"/>
                <a:cs typeface="Maven Pro"/>
                <a:sym typeface="Maven Pro"/>
              </a:defRPr>
            </a:lvl8pPr>
            <a:lvl9pPr marL="4114800" lvl="8" indent="-349250">
              <a:lnSpc>
                <a:spcPct val="115000"/>
              </a:lnSpc>
              <a:spcBef>
                <a:spcPts val="2100"/>
              </a:spcBef>
              <a:spcAft>
                <a:spcPts val="2100"/>
              </a:spcAft>
              <a:buClr>
                <a:schemeClr val="dk2"/>
              </a:buClr>
              <a:buSzPts val="1900"/>
              <a:buFont typeface="Maven Pro"/>
              <a:buChar char="■"/>
              <a:defRPr sz="1900">
                <a:solidFill>
                  <a:schemeClr val="dk2"/>
                </a:solidFill>
                <a:latin typeface="Maven Pro"/>
                <a:ea typeface="Maven Pro"/>
                <a:cs typeface="Maven Pro"/>
                <a:sym typeface="Maven Pro"/>
              </a:defRPr>
            </a:lvl9pPr>
          </a:lstStyle>
          <a:p>
            <a:endParaRPr dirty="0"/>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9" name="Picture 8" descr="Shape&#10;&#10;Description automatically generated with medium confidence"/>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44073" y="417945"/>
            <a:ext cx="1152516" cy="1152516"/>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solidFill>
                  <a:srgbClr val="000000">
                    <a:tint val="75000"/>
                  </a:srgbClr>
                </a:solidFill>
              </a:rPr>
              <a:t>2025/4/23</a:t>
            </a:fld>
            <a:endParaRPr lang="zh-CN" altLang="en-US">
              <a:solidFill>
                <a:srgbClr val="000000">
                  <a:tint val="75000"/>
                </a:srgb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solidFill>
                  <a:srgbClr val="000000">
                    <a:tint val="75000"/>
                  </a:srgbClr>
                </a:solidFill>
              </a:r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6" cstate="print">
            <a:extLst>
              <a:ext uri="{28A0092B-C50C-407E-A947-70E740481C1C}">
                <a14:useLocalDpi xmlns:a14="http://schemas.microsoft.com/office/drawing/2010/main" val="0"/>
              </a:ext>
            </a:extLst>
          </a:blip>
          <a:srcRect r="22909" b="71307"/>
          <a:stretch>
            <a:fillRect/>
          </a:stretch>
        </p:blipFill>
        <p:spPr>
          <a:xfrm>
            <a:off x="7364122"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a:solidFill>
                  <a:srgbClr val="FF0000"/>
                </a:solidFill>
                <a:latin typeface="Times New Roman" panose="02020603050405020304" pitchFamily="18" charset="0"/>
                <a:cs typeface="Times New Roman" panose="02020603050405020304" pitchFamily="18" charset="0"/>
              </a:rPr>
              <a:t>Môn: </a:t>
            </a:r>
            <a:r>
              <a:rPr lang="en-US" sz="3200" b="1" dirty="0" err="1">
                <a:solidFill>
                  <a:srgbClr val="FF0000"/>
                </a:solidFill>
                <a:latin typeface="Times New Roman" panose="02020603050405020304" pitchFamily="18" charset="0"/>
                <a:cs typeface="Times New Roman" panose="02020603050405020304" pitchFamily="18" charset="0"/>
              </a:rPr>
              <a:t>Đạo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3</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Phạm Thị Mai </a:t>
            </a:r>
            <a:r>
              <a:rPr lang="en-US" sz="3200" b="1" dirty="0" err="1">
                <a:solidFill>
                  <a:srgbClr val="FF0000"/>
                </a:solidFill>
                <a:latin typeface="Times New Roman" panose="02020603050405020304" pitchFamily="18" charset="0"/>
                <a:cs typeface="Times New Roman" panose="02020603050405020304" pitchFamily="18" charset="0"/>
              </a:rPr>
              <a:t>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0990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6522" y="491585"/>
            <a:ext cx="9199661" cy="908383"/>
          </a:xfrm>
          <a:prstGeom prst="rect">
            <a:avLst/>
          </a:prstGeom>
        </p:spPr>
      </p:pic>
      <p:sp>
        <p:nvSpPr>
          <p:cNvPr id="5" name="TextBox 4"/>
          <p:cNvSpPr txBox="1"/>
          <p:nvPr/>
        </p:nvSpPr>
        <p:spPr>
          <a:xfrm>
            <a:off x="1192306" y="1819835"/>
            <a:ext cx="9744635"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Ngày đầu năm học, Hân rất nhút nhát, ngại nói trước đông người và kết quả học tập của bạn chưa tốt. Để khắc phục hạn chế, Hân đã tích cực phát biểu ý kiến xây dựng bài và hoàn thành tốt các nhiệm vụ học tập. Bên cạnh đó, bạn còn xung phong tham gia nhiều hoạt động của lớp, của trường. Nhờ đó, kết quả học tập của Hân đã có tiến bộ rõ rệt. Bạn cũng mạnh dạn hơn, tự tin hơn khi nói trước đông người. Ở nhà Hân luôn hoàn thành tốt những việc bố mẹ giao. Hân được bố mẹ, thầy cô và bạn bè yêu quý.</a:t>
            </a: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p:cNvSpPr/>
          <p:nvPr/>
        </p:nvSpPr>
        <p:spPr>
          <a:xfrm>
            <a:off x="267172" y="173199"/>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ln w="0"/>
              <a:solidFill>
                <a:schemeClr val="accent1"/>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endParaRPr>
          </a:p>
        </p:txBody>
      </p:sp>
      <p:grpSp>
        <p:nvGrpSpPr>
          <p:cNvPr id="42" name="组合 41"/>
          <p:cNvGrpSpPr/>
          <p:nvPr/>
        </p:nvGrpSpPr>
        <p:grpSpPr>
          <a:xfrm>
            <a:off x="5832888" y="1942176"/>
            <a:ext cx="4751717" cy="66046"/>
            <a:chOff x="558029" y="1578576"/>
            <a:chExt cx="4751717" cy="66046"/>
          </a:xfrm>
        </p:grpSpPr>
        <p:sp>
          <p:nvSpPr>
            <p:cNvPr id="43" name="任意多边形: 形状 42"/>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ndParaRPr>
            </a:p>
          </p:txBody>
        </p:sp>
        <p:sp>
          <p:nvSpPr>
            <p:cNvPr id="44" name="任意多边形: 形状 43"/>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ndParaRPr>
            </a:p>
          </p:txBody>
        </p:sp>
      </p:grpSp>
      <p:sp>
        <p:nvSpPr>
          <p:cNvPr id="15" name="任意多边形: 形状 59"/>
          <p:cNvSpPr/>
          <p:nvPr/>
        </p:nvSpPr>
        <p:spPr>
          <a:xfrm>
            <a:off x="2597966" y="2416466"/>
            <a:ext cx="64698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16" name="任意多边形: 形状 59"/>
          <p:cNvSpPr/>
          <p:nvPr/>
        </p:nvSpPr>
        <p:spPr>
          <a:xfrm>
            <a:off x="5405718" y="4629733"/>
            <a:ext cx="648980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 name="Rectangle 1"/>
          <p:cNvSpPr/>
          <p:nvPr/>
        </p:nvSpPr>
        <p:spPr>
          <a:xfrm>
            <a:off x="3206127" y="315302"/>
            <a:ext cx="184731" cy="461665"/>
          </a:xfrm>
          <a:prstGeom prst="rect">
            <a:avLst/>
          </a:prstGeom>
          <a:noFill/>
        </p:spPr>
        <p:txBody>
          <a:bodyPr wrap="none" lIns="91440" tIns="45720" rIns="91440" bIns="45720">
            <a:spAutoFit/>
          </a:bodyPr>
          <a:lstStyle/>
          <a:p>
            <a:pPr algn="ct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0" y="152400"/>
            <a:ext cx="6068695" cy="829945"/>
          </a:xfrm>
          <a:prstGeom prst="rect">
            <a:avLst/>
          </a:prstGeom>
          <a:noFill/>
        </p:spPr>
        <p:txBody>
          <a:bodyPr wrap="squar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   </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Vì sao Hân trở nên mạnh dạn, tự tin và tiến bộ trong học tập?</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22729" y="884937"/>
            <a:ext cx="6185647" cy="1154162"/>
          </a:xfrm>
          <a:prstGeom prst="rect">
            <a:avLst/>
          </a:prstGeom>
        </p:spPr>
        <p:txBody>
          <a:bodyPr wrap="square">
            <a:spAutoFit/>
          </a:bodyPr>
          <a:lstStyle/>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Hân đã tích cực phát biểu ý kiến xây dựng bài và hoàn thành tốt các nhiệm vụ học tập</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Xung phong tham gia nhiều hoạt động của lớp.</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3565662" y="2302509"/>
            <a:ext cx="4112115" cy="923330"/>
          </a:xfrm>
          <a:prstGeom prst="rect">
            <a:avLst/>
          </a:prstGeom>
          <a:noFill/>
        </p:spPr>
        <p:txBody>
          <a:bodyPr wrap="squar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p:cNvSpPr/>
          <p:nvPr/>
        </p:nvSpPr>
        <p:spPr>
          <a:xfrm>
            <a:off x="2620373" y="2468953"/>
            <a:ext cx="5832081" cy="829945"/>
          </a:xfrm>
          <a:prstGeom prst="rect">
            <a:avLst/>
          </a:prstGeom>
          <a:noFill/>
        </p:spPr>
        <p:txBody>
          <a:bodyPr wrap="squar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Theo em, tích cực hoàn thành nhiệm vụ sẽ mang lại hiệu quả gì?</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405719" y="4541777"/>
            <a:ext cx="6489808" cy="829945"/>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Nếu không tích cực hoàn thành nhiệm vụ điều gì sẽ xảy ra?</a:t>
            </a:r>
          </a:p>
        </p:txBody>
      </p:sp>
      <p:sp>
        <p:nvSpPr>
          <p:cNvPr id="19" name="Rectangle 18"/>
          <p:cNvSpPr/>
          <p:nvPr/>
        </p:nvSpPr>
        <p:spPr>
          <a:xfrm>
            <a:off x="2761130" y="3263205"/>
            <a:ext cx="8283660" cy="1154162"/>
          </a:xfrm>
          <a:prstGeom prst="rect">
            <a:avLst/>
          </a:prstGeom>
        </p:spPr>
        <p:txBody>
          <a:bodyPr wrap="square">
            <a:spAutoFit/>
          </a:bodyPr>
          <a:lstStyle/>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Tiến bộ trong học tập, trong công việc</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Mạnh dạn và tự tin trong các hoạt động tập thể.</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Được mọi người tin yêu, quý mến....</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5566835" y="5244354"/>
            <a:ext cx="6405836" cy="1479700"/>
          </a:xfrm>
          <a:prstGeom prst="rect">
            <a:avLst/>
          </a:prstGeom>
        </p:spPr>
        <p:txBody>
          <a:bodyPr wrap="square">
            <a:spAutoFit/>
          </a:bodyPr>
          <a:lstStyle/>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Trở nên nhút nhát, rụt rè, không biết cầu tiến.</a:t>
            </a:r>
          </a:p>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Không nhận được sự đánh giá tích cực từ những người xung quanh.</a:t>
            </a:r>
          </a:p>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Bỏ lỡ nhiêu cơ hội để phát triển, rèn luyện bản thân.</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380774" y="932330"/>
            <a:ext cx="9445826" cy="3394364"/>
            <a:chOff x="469743" y="1030942"/>
            <a:chExt cx="9445826" cy="3394364"/>
          </a:xfrm>
        </p:grpSpPr>
        <p:sp>
          <p:nvSpPr>
            <p:cNvPr id="19" name="Rectangle: Rounded Corners 18"/>
            <p:cNvSpPr/>
            <p:nvPr/>
          </p:nvSpPr>
          <p:spPr>
            <a:xfrm>
              <a:off x="469743" y="1030942"/>
              <a:ext cx="9445826" cy="3394364"/>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prstClr val="black"/>
                </a:solidFill>
              </a:endParaRPr>
            </a:p>
          </p:txBody>
        </p:sp>
        <p:sp>
          <p:nvSpPr>
            <p:cNvPr id="3" name="TextBox 2"/>
            <p:cNvSpPr txBox="1"/>
            <p:nvPr/>
          </p:nvSpPr>
          <p:spPr>
            <a:xfrm>
              <a:off x="787521" y="1030942"/>
              <a:ext cx="8505471" cy="574901"/>
            </a:xfrm>
            <a:prstGeom prst="rect">
              <a:avLst/>
            </a:prstGeom>
            <a:noFill/>
          </p:spPr>
          <p:txBody>
            <a:bodyPr wrap="square" rtlCol="0">
              <a:spAutoFit/>
            </a:bodyPr>
            <a:lstStyle/>
            <a:p>
              <a:pPr indent="360045" algn="just">
                <a:lnSpc>
                  <a:spcPct val="120000"/>
                </a:lnSpc>
                <a:defRPr/>
              </a:pPr>
              <a:endParaRPr lang="en-US" sz="2800" b="1" dirty="0">
                <a:solidFill>
                  <a:srgbClr val="FF0000"/>
                </a:solidFill>
                <a:latin typeface="等线 Light" panose="020F0302020204030204"/>
                <a:ea typeface="Arial-Rounded" panose="020B0500000000000000" pitchFamily="34" charset="0"/>
                <a:cs typeface="Arial-Rounded" panose="020B0500000000000000" pitchFamily="34" charset="0"/>
              </a:endParaRPr>
            </a:p>
          </p:txBody>
        </p:sp>
      </p:grpSp>
      <p:sp>
        <p:nvSpPr>
          <p:cNvPr id="2" name="Rectangle 1"/>
          <p:cNvSpPr/>
          <p:nvPr/>
        </p:nvSpPr>
        <p:spPr>
          <a:xfrm>
            <a:off x="1990165" y="1362635"/>
            <a:ext cx="8059270" cy="2308324"/>
          </a:xfrm>
          <a:prstGeom prst="rect">
            <a:avLst/>
          </a:prstGeom>
        </p:spPr>
        <p:txBody>
          <a:bodyPr wrap="square">
            <a:spAutoFit/>
          </a:bodyPr>
          <a:lstStyle/>
          <a:p>
            <a:pPr algn="just"/>
            <a:r>
              <a:rPr lang="vi-VN" sz="3600" dirty="0">
                <a:latin typeface="+mj-lt"/>
              </a:rPr>
              <a:t>Tích cực hoàn thành nhiệm vụ sẽ giúp em tiến bộ trong học tập, trong công việc; mạnh dạn, tự tin trong các hoạt động tập thể; được mọi người tin yêu, quý mến</a:t>
            </a:r>
            <a:r>
              <a:rPr lang="en-US" sz="3600" dirty="0">
                <a:latin typeface="+mj-lt"/>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8. GIÁO ÁN 21-22\Giáo án các môn\Downloads\Desktop\dd6.png"/>
          <p:cNvPicPr/>
          <p:nvPr/>
        </p:nvPicPr>
        <p:blipFill>
          <a:blip r:embed="rId2">
            <a:extLst>
              <a:ext uri="{BEBA8EAE-BF5A-486C-A8C5-ECC9F3942E4B}">
                <a14:imgProps xmlns:a14="http://schemas.microsoft.com/office/drawing/2010/main">
                  <a14:imgLayer r:embed="rId3">
                    <a14:imgEffect>
                      <a14:backgroundRemoval t="1422" b="98104" l="2064" r="98687"/>
                    </a14:imgEffect>
                  </a14:imgLayer>
                </a14:imgProps>
              </a:ext>
              <a:ext uri="{28A0092B-C50C-407E-A947-70E740481C1C}">
                <a14:useLocalDpi xmlns:a14="http://schemas.microsoft.com/office/drawing/2010/main" val="0"/>
              </a:ext>
            </a:extLst>
          </a:blip>
          <a:srcRect/>
          <a:stretch>
            <a:fillRect/>
          </a:stretch>
        </p:blipFill>
        <p:spPr bwMode="auto">
          <a:xfrm>
            <a:off x="815790" y="1524001"/>
            <a:ext cx="10264588" cy="4094038"/>
          </a:xfrm>
          <a:prstGeom prst="rect">
            <a:avLst/>
          </a:prstGeom>
          <a:noFill/>
          <a:ln>
            <a:noFill/>
          </a:ln>
        </p:spPr>
      </p:pic>
      <p:sp>
        <p:nvSpPr>
          <p:cNvPr id="3" name="Rectangle 2"/>
          <p:cNvSpPr/>
          <p:nvPr/>
        </p:nvSpPr>
        <p:spPr>
          <a:xfrm>
            <a:off x="944077" y="600652"/>
            <a:ext cx="10136301" cy="584775"/>
          </a:xfrm>
          <a:prstGeom prst="rect">
            <a:avLst/>
          </a:prstGeom>
          <a:noFill/>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Tìm hiểu những việc cần làm để hoàn thành tốt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647620" y="5801105"/>
            <a:ext cx="9432758" cy="646331"/>
          </a:xfrm>
          <a:prstGeom prst="rect">
            <a:avLst/>
          </a:prstGeom>
          <a:noFill/>
        </p:spPr>
        <p:txBody>
          <a:bodyPr wrap="square" rtlCol="0">
            <a:spAutoFit/>
          </a:bodyPr>
          <a:lstStyle/>
          <a:p>
            <a:r>
              <a:rPr lang="en-US" sz="3600" dirty="0" err="1">
                <a:solidFill>
                  <a:prstClr val="black"/>
                </a:solidFill>
                <a:latin typeface="Times New Roman" panose="02020603050405020304" pitchFamily="18" charset="0"/>
                <a:cs typeface="Times New Roman" panose="02020603050405020304" pitchFamily="18" charset="0"/>
              </a:rPr>
              <a:t>Để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hoàn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nhiệm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vụ</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cần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gì</a:t>
            </a:r>
            <a:r>
              <a:rPr lang="en-US" sz="36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dirty="0">
              <a:solidFill>
                <a:prstClr val="black">
                  <a:tint val="75000"/>
                </a:prstClr>
              </a:solidFill>
            </a:endParaRPr>
          </a:p>
        </p:txBody>
      </p:sp>
      <p:grpSp>
        <p:nvGrpSpPr>
          <p:cNvPr id="19" name="Group 18"/>
          <p:cNvGrpSpPr/>
          <p:nvPr/>
        </p:nvGrpSpPr>
        <p:grpSpPr>
          <a:xfrm>
            <a:off x="762001" y="365157"/>
            <a:ext cx="4437528" cy="2754561"/>
            <a:chOff x="762001" y="365157"/>
            <a:chExt cx="4437528" cy="2754561"/>
          </a:xfrm>
        </p:grpSpPr>
        <p:sp>
          <p:nvSpPr>
            <p:cNvPr id="7" name="Cloud 6"/>
            <p:cNvSpPr/>
            <p:nvPr/>
          </p:nvSpPr>
          <p:spPr>
            <a:xfrm>
              <a:off x="762001" y="365157"/>
              <a:ext cx="4437528" cy="2754561"/>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8704" y="1326794"/>
              <a:ext cx="4015844" cy="584775"/>
            </a:xfrm>
            <a:prstGeom prst="rect">
              <a:avLst/>
            </a:prstGeom>
            <a:noFill/>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B1: Xác định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
        <p:nvSpPr>
          <p:cNvPr id="12" name="Rectangle 11"/>
          <p:cNvSpPr/>
          <p:nvPr/>
        </p:nvSpPr>
        <p:spPr>
          <a:xfrm>
            <a:off x="8215230" y="865129"/>
            <a:ext cx="184731" cy="584775"/>
          </a:xfrm>
          <a:prstGeom prst="rect">
            <a:avLst/>
          </a:prstGeom>
          <a:noFill/>
        </p:spPr>
        <p:txBody>
          <a:bodyPr wrap="none" lIns="91440" tIns="45720" rIns="91440" bIns="45720">
            <a:spAutoFit/>
          </a:bodyPr>
          <a:lstStyle/>
          <a:p>
            <a:pPr algn="ctr"/>
            <a:endParaRPr lang="en-US" sz="3200" b="0" cap="none" spc="0" dirty="0">
              <a:ln w="0"/>
              <a:solidFill>
                <a:schemeClr val="accent1"/>
              </a:solidFill>
              <a:effectLst>
                <a:outerShdw blurRad="38100" dist="25400" dir="5400000" algn="ctr" rotWithShape="0">
                  <a:srgbClr val="6E747A">
                    <a:alpha val="43000"/>
                  </a:srgbClr>
                </a:outerShdw>
              </a:effectLst>
            </a:endParaRPr>
          </a:p>
        </p:txBody>
      </p:sp>
      <p:grpSp>
        <p:nvGrpSpPr>
          <p:cNvPr id="20" name="Group 19"/>
          <p:cNvGrpSpPr/>
          <p:nvPr/>
        </p:nvGrpSpPr>
        <p:grpSpPr>
          <a:xfrm>
            <a:off x="5432612" y="196791"/>
            <a:ext cx="5607250" cy="3591579"/>
            <a:chOff x="5432612" y="196791"/>
            <a:chExt cx="5607250" cy="3591579"/>
          </a:xfrm>
        </p:grpSpPr>
        <p:sp>
          <p:nvSpPr>
            <p:cNvPr id="8" name="Cloud 7"/>
            <p:cNvSpPr/>
            <p:nvPr/>
          </p:nvSpPr>
          <p:spPr>
            <a:xfrm>
              <a:off x="5432612" y="196791"/>
              <a:ext cx="5607250" cy="3591579"/>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7389" y="665219"/>
              <a:ext cx="4885764" cy="1077218"/>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B2: Xây dựng kế hoạch thực hiện</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4" name="Oval 13"/>
          <p:cNvSpPr/>
          <p:nvPr/>
        </p:nvSpPr>
        <p:spPr>
          <a:xfrm>
            <a:off x="5827059" y="1326794"/>
            <a:ext cx="1775011" cy="1211793"/>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Liệt kê các công việc cần thực hiện</a:t>
            </a:r>
          </a:p>
        </p:txBody>
      </p:sp>
      <p:sp>
        <p:nvSpPr>
          <p:cNvPr id="15" name="Oval 14"/>
          <p:cNvSpPr/>
          <p:nvPr/>
        </p:nvSpPr>
        <p:spPr>
          <a:xfrm>
            <a:off x="7445015" y="2319693"/>
            <a:ext cx="1724783" cy="118450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Xác định cách thức thực hiện</a:t>
            </a:r>
          </a:p>
        </p:txBody>
      </p:sp>
      <p:sp>
        <p:nvSpPr>
          <p:cNvPr id="16" name="Oval 15"/>
          <p:cNvSpPr/>
          <p:nvPr/>
        </p:nvSpPr>
        <p:spPr>
          <a:xfrm>
            <a:off x="8974354" y="1375721"/>
            <a:ext cx="1617207" cy="1162866"/>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Xác định thời gian thực hiện</a:t>
            </a:r>
          </a:p>
        </p:txBody>
      </p:sp>
      <p:grpSp>
        <p:nvGrpSpPr>
          <p:cNvPr id="21" name="Group 20"/>
          <p:cNvGrpSpPr/>
          <p:nvPr/>
        </p:nvGrpSpPr>
        <p:grpSpPr>
          <a:xfrm>
            <a:off x="600635" y="3835589"/>
            <a:ext cx="4831977" cy="2843118"/>
            <a:chOff x="600635" y="3835589"/>
            <a:chExt cx="4831977" cy="2843118"/>
          </a:xfrm>
        </p:grpSpPr>
        <p:sp>
          <p:nvSpPr>
            <p:cNvPr id="9" name="Cloud 8"/>
            <p:cNvSpPr/>
            <p:nvPr/>
          </p:nvSpPr>
          <p:spPr>
            <a:xfrm>
              <a:off x="600635" y="3835589"/>
              <a:ext cx="4831977" cy="2843118"/>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5369" y="4718539"/>
              <a:ext cx="4490792" cy="1077218"/>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B3: Thực hiện công việc theo kế hoạch</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grpSp>
        <p:nvGrpSpPr>
          <p:cNvPr id="22" name="Group 21"/>
          <p:cNvGrpSpPr/>
          <p:nvPr/>
        </p:nvGrpSpPr>
        <p:grpSpPr>
          <a:xfrm>
            <a:off x="6239436" y="3781413"/>
            <a:ext cx="4814046" cy="2843118"/>
            <a:chOff x="6239436" y="3781413"/>
            <a:chExt cx="4814046" cy="2843118"/>
          </a:xfrm>
        </p:grpSpPr>
        <p:sp>
          <p:nvSpPr>
            <p:cNvPr id="10" name="Cloud 9"/>
            <p:cNvSpPr/>
            <p:nvPr/>
          </p:nvSpPr>
          <p:spPr>
            <a:xfrm>
              <a:off x="6239436" y="3781413"/>
              <a:ext cx="4814046" cy="2843118"/>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09257" y="4845281"/>
              <a:ext cx="3674404" cy="584775"/>
            </a:xfrm>
            <a:prstGeom prst="rect">
              <a:avLst/>
            </a:prstGeom>
            <a:noFill/>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B4: Đánh giá kết quả</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3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1513840" y="2458720"/>
            <a:ext cx="7915275" cy="1568450"/>
          </a:xfrm>
          <a:prstGeom prst="rect">
            <a:avLst/>
          </a:prstGeom>
          <a:noFill/>
        </p:spPr>
        <p:txBody>
          <a:bodyPr wrap="square" rtlCol="0">
            <a:spAutoFit/>
          </a:bodyPr>
          <a:lstStyle/>
          <a:p>
            <a:pPr algn="ctr">
              <a:defRPr/>
            </a:pPr>
            <a:r>
              <a:rPr lang="en-US" sz="3200" dirty="0">
                <a:solidFill>
                  <a:srgbClr val="FF0000"/>
                </a:solidFill>
                <a:latin typeface="Times New Roman" panose="02020603050405020304" pitchFamily="18" charset="0"/>
                <a:cs typeface="Times New Roman" panose="02020603050405020304" pitchFamily="18" charset="0"/>
              </a:rPr>
              <a:t>Hãy kể về một nhiệm vụ mà bạn đã hoàn thành. Bạn đã thực hiện nhiệm vụ đó theo các bước nào ở sơ đồ trên? </a:t>
            </a:r>
          </a:p>
        </p:txBody>
      </p:sp>
      <p:sp>
        <p:nvSpPr>
          <p:cNvPr id="5" name="TextBox 4"/>
          <p:cNvSpPr txBox="1"/>
          <p:nvPr/>
        </p:nvSpPr>
        <p:spPr>
          <a:xfrm>
            <a:off x="1739153" y="769555"/>
            <a:ext cx="4788858"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defRPr/>
            </a:pP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Trò chơi “Phóng viên nhí”</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9587" y="1710813"/>
            <a:ext cx="10545097" cy="2523768"/>
          </a:xfrm>
          <a:prstGeom prst="rect">
            <a:avLst/>
          </a:prstGeom>
          <a:noFill/>
        </p:spPr>
        <p:txBody>
          <a:bodyPr wrap="square" rtlCol="0">
            <a:spAutoFit/>
          </a:bodyPr>
          <a:lstStyle/>
          <a:p>
            <a:pPr algn="ctr"/>
            <a:r>
              <a:rPr lang="nl-NL" sz="3600" b="1" dirty="0">
                <a:solidFill>
                  <a:srgbClr val="0070C0"/>
                </a:solidFill>
                <a:latin typeface="Times New Roman" panose="02020603050405020304" pitchFamily="18" charset="0"/>
                <a:cs typeface="Times New Roman" panose="02020603050405020304" pitchFamily="18" charset="0"/>
              </a:rPr>
              <a:t>ĐẠO ĐỨC</a:t>
            </a:r>
          </a:p>
          <a:p>
            <a:pPr algn="ctr"/>
            <a:endParaRPr lang="en-US" sz="3600" dirty="0">
              <a:latin typeface="Times New Roman" panose="02020603050405020304" pitchFamily="18" charset="0"/>
              <a:cs typeface="Times New Roman" panose="02020603050405020304" pitchFamily="18" charset="0"/>
            </a:endParaRPr>
          </a:p>
          <a:p>
            <a:r>
              <a:rPr lang="nl-NL" sz="3200" b="1" dirty="0">
                <a:solidFill>
                  <a:srgbClr val="FF0000"/>
                </a:solidFill>
                <a:latin typeface="Times New Roman" panose="02020603050405020304" pitchFamily="18" charset="0"/>
                <a:cs typeface="Times New Roman" panose="02020603050405020304" pitchFamily="18" charset="0"/>
              </a:rPr>
              <a:t>CHỦ ĐỀ 5: TÍCH CỰC HOÀN THÀNH NHIỆM VỤ</a:t>
            </a:r>
            <a:endParaRPr lang="en-US" sz="3200" dirty="0">
              <a:solidFill>
                <a:srgbClr val="FF0000"/>
              </a:solidFill>
              <a:latin typeface="Times New Roman" panose="02020603050405020304" pitchFamily="18" charset="0"/>
              <a:cs typeface="Times New Roman" panose="02020603050405020304" pitchFamily="18" charset="0"/>
            </a:endParaRPr>
          </a:p>
          <a:p>
            <a:r>
              <a:rPr lang="nl-NL" sz="3600" b="1" dirty="0">
                <a:latin typeface="Times New Roman" panose="02020603050405020304" pitchFamily="18" charset="0"/>
                <a:cs typeface="Times New Roman" panose="02020603050405020304" pitchFamily="18" charset="0"/>
              </a:rPr>
              <a:t>    </a:t>
            </a:r>
            <a:r>
              <a:rPr lang="nl-NL" sz="3600" b="1" dirty="0">
                <a:solidFill>
                  <a:schemeClr val="accent2"/>
                </a:solidFill>
                <a:latin typeface="Times New Roman" panose="02020603050405020304" pitchFamily="18" charset="0"/>
                <a:cs typeface="Times New Roman" panose="02020603050405020304" pitchFamily="18" charset="0"/>
              </a:rPr>
              <a:t>Bài 06: Tích cực hoàn thành nhiệm vụ (Tiết 1)</a:t>
            </a:r>
            <a:endParaRPr lang="en-US" sz="3600" dirty="0">
              <a:solidFill>
                <a:schemeClr val="accent2"/>
              </a:solidFill>
              <a:latin typeface="Times New Roman" panose="02020603050405020304" pitchFamily="18" charset="0"/>
              <a:cs typeface="Times New Roman" panose="02020603050405020304" pitchFamily="18" charset="0"/>
            </a:endParaRPr>
          </a:p>
          <a:p>
            <a:endParaRPr lang="en-US"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rgbClr val="FFFFFF"/>
          </a:bgClr>
        </a:pattFill>
        <a:effectLst/>
      </p:bgPr>
    </p:bg>
    <p:spTree>
      <p:nvGrpSpPr>
        <p:cNvPr id="1" name="Shape 463"/>
        <p:cNvGrpSpPr/>
        <p:nvPr/>
      </p:nvGrpSpPr>
      <p:grpSpPr>
        <a:xfrm>
          <a:off x="0" y="0"/>
          <a:ext cx="0" cy="0"/>
          <a:chOff x="0" y="0"/>
          <a:chExt cx="0" cy="0"/>
        </a:xfrm>
      </p:grpSpPr>
      <p:sp>
        <p:nvSpPr>
          <p:cNvPr id="464" name="Google Shape;464;p16"/>
          <p:cNvSpPr txBox="1">
            <a:spLocks noGrp="1"/>
          </p:cNvSpPr>
          <p:nvPr>
            <p:ph type="title"/>
          </p:nvPr>
        </p:nvSpPr>
        <p:spPr>
          <a:xfrm>
            <a:off x="1648198" y="1848600"/>
            <a:ext cx="86139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dirty="0">
                <a:solidFill>
                  <a:schemeClr val="accent6">
                    <a:lumMod val="75000"/>
                  </a:schemeClr>
                </a:solidFill>
                <a:latin typeface="Coiny" panose="02000903060500060000" pitchFamily="2" charset="0"/>
              </a:rPr>
              <a:t>Khởi động</a:t>
            </a:r>
            <a:endParaRPr dirty="0">
              <a:solidFill>
                <a:schemeClr val="accent6">
                  <a:lumMod val="75000"/>
                </a:schemeClr>
              </a:solidFill>
              <a:latin typeface="Coiny" panose="0200090306050006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图片 16"/>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sp>
        <p:nvSpPr>
          <p:cNvPr id="4" name="Rectangle 3"/>
          <p:cNvSpPr/>
          <p:nvPr/>
        </p:nvSpPr>
        <p:spPr>
          <a:xfrm>
            <a:off x="1984350" y="2145299"/>
            <a:ext cx="7924800" cy="1938992"/>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 Kể các nhiệm vụ của em ở lớp</a:t>
            </a:r>
          </a:p>
          <a:p>
            <a:pPr algn="ctr"/>
            <a:r>
              <a:rPr lang="en-US" sz="4000" b="1" dirty="0">
                <a:ln w="22225">
                  <a:solidFill>
                    <a:schemeClr val="accent2"/>
                  </a:solidFill>
                  <a:prstDash val="solid"/>
                </a:ln>
                <a:solidFill>
                  <a:schemeClr val="accent2">
                    <a:lumMod val="40000"/>
                    <a:lumOff val="60000"/>
                  </a:schemeClr>
                </a:solidFill>
              </a:rPr>
              <a:t>- Em đã thực hiện những nhiệm vụ đó như thế nào?</a:t>
            </a:r>
            <a:endParaRPr lang="en-US" sz="40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48"/>
          <p:cNvSpPr txBox="1"/>
          <p:nvPr/>
        </p:nvSpPr>
        <p:spPr>
          <a:xfrm>
            <a:off x="3789625" y="1738520"/>
            <a:ext cx="3744416" cy="759119"/>
          </a:xfrm>
          <a:prstGeom prst="rect">
            <a:avLst/>
          </a:prstGeom>
          <a:noFill/>
        </p:spPr>
        <p:txBody>
          <a:bodyPr wrap="square" lIns="0" tIns="0" rIns="0" bIns="0" rtlCol="0">
            <a:spAutoFit/>
          </a:bodyPr>
          <a:lstStyle/>
          <a:p>
            <a:pPr defTabSz="1219200">
              <a:defRPr/>
            </a:pPr>
            <a:r>
              <a:rPr lang="en-US" altLang="zh-CN" sz="4935" b="1" dirty="0">
                <a:solidFill>
                  <a:srgbClr val="0000FF"/>
                </a:solidFill>
                <a:latin typeface="Times New Roman" panose="02020603050405020304" pitchFamily="18" charset="0"/>
                <a:ea typeface="华康雅宋体W9" panose="02020909000000000000" pitchFamily="49" charset="-122"/>
                <a:cs typeface="Times New Roman" panose="02020603050405020304" pitchFamily="18" charset="0"/>
                <a:sym typeface="+mn-lt"/>
              </a:rPr>
              <a:t>KHÁM PHÁ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20220526025606_wm_shs-dao-duc-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75" t="16757" r="-445" b="-15132"/>
          <a:stretch>
            <a:fillRect/>
          </a:stretch>
        </p:blipFill>
        <p:spPr bwMode="auto">
          <a:xfrm>
            <a:off x="0" y="243141"/>
            <a:ext cx="6988939" cy="784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220526025606_wm_shs-dao-duc-3"/>
          <p:cNvPicPr>
            <a:picLocks noChangeAspect="1" noChangeArrowheads="1"/>
          </p:cNvPicPr>
          <p:nvPr/>
        </p:nvPicPr>
        <p:blipFill rotWithShape="1">
          <a:blip r:embed="rId3">
            <a:extLst>
              <a:ext uri="{28A0092B-C50C-407E-A947-70E740481C1C}">
                <a14:useLocalDpi xmlns:a14="http://schemas.microsoft.com/office/drawing/2010/main" val="0"/>
              </a:ext>
            </a:extLst>
          </a:blip>
          <a:srcRect t="-21812" b="67145"/>
          <a:stretch>
            <a:fillRect/>
          </a:stretch>
        </p:blipFill>
        <p:spPr bwMode="auto">
          <a:xfrm>
            <a:off x="6373875" y="-578853"/>
            <a:ext cx="5949063" cy="6051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5034" y="365125"/>
            <a:ext cx="7046497" cy="1077218"/>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Tìm hiểu biểu hiện của việc tích cực hoàn thành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53870" y="181635"/>
            <a:ext cx="5641340" cy="704850"/>
            <a:chOff x="2961765" y="267285"/>
            <a:chExt cx="5641340" cy="704850"/>
          </a:xfrm>
        </p:grpSpPr>
        <p:sp>
          <p:nvSpPr>
            <p:cNvPr id="3" name="任意多边形: 形状 40"/>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2961765" y="326975"/>
              <a:ext cx="5641340" cy="645160"/>
            </a:xfrm>
            <a:prstGeom prst="rect">
              <a:avLst/>
            </a:prstGeom>
            <a:noFill/>
          </p:spPr>
          <p:txBody>
            <a:bodyPr wrap="square" rtlCol="0">
              <a:spAutoFit/>
            </a:bodyPr>
            <a:lstStyle/>
            <a:p>
              <a:pPr algn="ctr">
                <a:defRPr/>
              </a:pPr>
              <a:r>
                <a:rPr lang="en-US" sz="3600" b="1"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rPr>
                <a:t>Truyện: Tham gia việc lớp</a:t>
              </a:r>
            </a:p>
          </p:txBody>
        </p:sp>
      </p:grpSp>
      <p:grpSp>
        <p:nvGrpSpPr>
          <p:cNvPr id="9" name="Group 8"/>
          <p:cNvGrpSpPr/>
          <p:nvPr/>
        </p:nvGrpSpPr>
        <p:grpSpPr>
          <a:xfrm>
            <a:off x="133350" y="2089070"/>
            <a:ext cx="5501442" cy="1945048"/>
            <a:chOff x="3764755" y="267285"/>
            <a:chExt cx="4662490" cy="1173410"/>
          </a:xfrm>
          <a:solidFill>
            <a:schemeClr val="accent4">
              <a:lumMod val="60000"/>
              <a:lumOff val="40000"/>
            </a:schemeClr>
          </a:solidFill>
        </p:grpSpPr>
        <p:sp>
          <p:nvSpPr>
            <p:cNvPr id="10" name="任意多边形: 形状 40"/>
            <p:cNvSpPr/>
            <p:nvPr/>
          </p:nvSpPr>
          <p:spPr>
            <a:xfrm>
              <a:off x="3764755" y="267285"/>
              <a:ext cx="4662490" cy="117341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3879669" y="326855"/>
              <a:ext cx="4547576" cy="9462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defRPr/>
              </a:pP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Những chi tiết nào trong câu chuyện thể hiện việc tích cực hoàn thành nhiệm vụ?</a:t>
              </a:r>
            </a:p>
          </p:txBody>
        </p:sp>
      </p:grpSp>
      <p:grpSp>
        <p:nvGrpSpPr>
          <p:cNvPr id="12" name="Group 11"/>
          <p:cNvGrpSpPr/>
          <p:nvPr/>
        </p:nvGrpSpPr>
        <p:grpSpPr>
          <a:xfrm>
            <a:off x="5886286" y="2078232"/>
            <a:ext cx="6112007" cy="1955885"/>
            <a:chOff x="3032587" y="281481"/>
            <a:chExt cx="5132320" cy="1755209"/>
          </a:xfrm>
          <a:solidFill>
            <a:srgbClr val="CCFFCC"/>
          </a:solidFill>
        </p:grpSpPr>
        <p:sp>
          <p:nvSpPr>
            <p:cNvPr id="13" name="任意多边形: 形状 40"/>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3134975" y="432437"/>
              <a:ext cx="5029932" cy="1407525"/>
            </a:xfrm>
            <a:prstGeom prst="rect">
              <a:avLst/>
            </a:prstGeom>
            <a:grpFill/>
          </p:spPr>
          <p:txBody>
            <a:bodyPr wrap="square" rtlCol="0">
              <a:spAutoFit/>
            </a:bodyPr>
            <a:lstStyle/>
            <a:p>
              <a:pPr algn="just">
                <a:defRPr/>
              </a:pP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 còn biết những biểu hiện nào khác của việc tích cực hoàn thành nhiệm vụ?</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par>
                                <p:cTn id="21" presetID="1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84016" y="409422"/>
            <a:ext cx="7898025" cy="1948115"/>
            <a:chOff x="3527130" y="557940"/>
            <a:chExt cx="4682400" cy="1526457"/>
          </a:xfrm>
          <a:solidFill>
            <a:schemeClr val="accent4">
              <a:lumMod val="60000"/>
              <a:lumOff val="40000"/>
            </a:schemeClr>
          </a:solidFill>
        </p:grpSpPr>
        <p:sp>
          <p:nvSpPr>
            <p:cNvPr id="15" name="任意多边形: 形状 40"/>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p:cNvSpPr txBox="1"/>
            <p:nvPr/>
          </p:nvSpPr>
          <p:spPr>
            <a:xfrm>
              <a:off x="3953406" y="659448"/>
              <a:ext cx="3829847" cy="1373758"/>
            </a:xfrm>
            <a:prstGeom prst="rect">
              <a:avLst/>
            </a:prstGeom>
            <a:noFill/>
            <a:ln>
              <a:noFill/>
            </a:ln>
          </p:spPr>
          <p:txBody>
            <a:bodyPr wrap="square" rtlCol="0">
              <a:spAutoFit/>
            </a:bodyPr>
            <a:lstStyle/>
            <a:p>
              <a:pPr algn="ctr">
                <a:defRPr/>
              </a:pPr>
              <a:r>
                <a:rPr lang="en-US" sz="3600"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rPr>
                <a:t>Những chi tiết nào trong câu chuyện thể hiện việc tích cực hoàn thành nhiệm vụ?</a:t>
              </a:r>
              <a:endParaRPr lang="vi-VN" sz="3600"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8" name="Group 17"/>
          <p:cNvGrpSpPr/>
          <p:nvPr/>
        </p:nvGrpSpPr>
        <p:grpSpPr>
          <a:xfrm>
            <a:off x="1102273" y="806158"/>
            <a:ext cx="940049" cy="923330"/>
            <a:chOff x="138280" y="2630986"/>
            <a:chExt cx="640080" cy="695043"/>
          </a:xfrm>
        </p:grpSpPr>
        <p:sp>
          <p:nvSpPr>
            <p:cNvPr id="20" name="Oval 19"/>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271410" y="2630986"/>
              <a:ext cx="506950" cy="695043"/>
            </a:xfrm>
            <a:prstGeom prst="rect">
              <a:avLst/>
            </a:prstGeom>
            <a:noFill/>
          </p:spPr>
          <p:txBody>
            <a:bodyPr wrap="square" rtlCol="0">
              <a:spAutoFit/>
            </a:bodyPr>
            <a:lstStyle/>
            <a:p>
              <a:pPr>
                <a:defRPr/>
              </a:pPr>
              <a:r>
                <a:rPr lang="en-US" sz="5400" b="1" dirty="0">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p:txBody>
        </p:sp>
      </p:grpSp>
      <p:pic>
        <p:nvPicPr>
          <p:cNvPr id="16" name="Picture 15" descr="A picture containing text, toy,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grpSp>
        <p:nvGrpSpPr>
          <p:cNvPr id="2" name="Group 1"/>
          <p:cNvGrpSpPr/>
          <p:nvPr/>
        </p:nvGrpSpPr>
        <p:grpSpPr>
          <a:xfrm>
            <a:off x="4824422" y="2777899"/>
            <a:ext cx="5757618" cy="3517824"/>
            <a:chOff x="4824422" y="2777899"/>
            <a:chExt cx="5757618" cy="3517824"/>
          </a:xfrm>
        </p:grpSpPr>
        <p:grpSp>
          <p:nvGrpSpPr>
            <p:cNvPr id="10" name="Group 9"/>
            <p:cNvGrpSpPr/>
            <p:nvPr/>
          </p:nvGrpSpPr>
          <p:grpSpPr>
            <a:xfrm flipH="1">
              <a:off x="4824422" y="2777899"/>
              <a:ext cx="5757618" cy="3517824"/>
              <a:chOff x="2556286" y="1772165"/>
              <a:chExt cx="4191353" cy="1092157"/>
            </a:xfrm>
          </p:grpSpPr>
          <p:sp>
            <p:nvSpPr>
              <p:cNvPr id="11" name="任意多边形: 形状 40"/>
              <p:cNvSpPr/>
              <p:nvPr/>
            </p:nvSpPr>
            <p:spPr>
              <a:xfrm>
                <a:off x="2556286" y="1772165"/>
                <a:ext cx="4191353" cy="10921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p:cNvSpPr txBox="1"/>
              <p:nvPr/>
            </p:nvSpPr>
            <p:spPr>
              <a:xfrm>
                <a:off x="2771514" y="1907079"/>
                <a:ext cx="3831517" cy="200662"/>
              </a:xfrm>
              <a:prstGeom prst="rect">
                <a:avLst/>
              </a:prstGeom>
              <a:noFill/>
            </p:spPr>
            <p:txBody>
              <a:bodyPr wrap="square" rtlCol="0">
                <a:spAutoFit/>
              </a:bodyPr>
              <a:lstStyle/>
              <a:p>
                <a:pPr algn="just"/>
                <a:endPar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4933137" y="3004083"/>
              <a:ext cx="5540188" cy="3065455"/>
            </a:xfrm>
            <a:prstGeom prst="rect">
              <a:avLst/>
            </a:prstGeom>
          </p:spPr>
          <p:txBody>
            <a:bodyPr wrap="square">
              <a:spAutoFit/>
            </a:bodyPr>
            <a:lstStyle/>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Xung phong tham gia làm nhiệm vụ.</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Chủ động xây dựng kế hoạch và phân công thực hiện nhiệm vụ.</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Nhiệt tình, chủ động thực hiện công việc.</a:t>
              </a:r>
              <a:endParaRPr lang="en-US" sz="2800" dirty="0">
                <a:effectLst/>
                <a:latin typeface="Times New Roman" panose="02020603050405020304" pitchFamily="18" charset="0"/>
                <a:ea typeface="Times New Roman" panose="02020603050405020304"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02273" y="806158"/>
            <a:ext cx="940049" cy="923330"/>
            <a:chOff x="138280" y="2630986"/>
            <a:chExt cx="640080" cy="695043"/>
          </a:xfrm>
        </p:grpSpPr>
        <p:sp>
          <p:nvSpPr>
            <p:cNvPr id="20" name="Oval 19"/>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271410" y="2630986"/>
              <a:ext cx="506950" cy="695043"/>
            </a:xfrm>
            <a:prstGeom prst="rect">
              <a:avLst/>
            </a:prstGeom>
            <a:noFill/>
          </p:spPr>
          <p:txBody>
            <a:bodyPr wrap="square" rtlCol="0">
              <a:spAutoFit/>
            </a:bodyPr>
            <a:lstStyle/>
            <a:p>
              <a:pPr>
                <a:defRPr/>
              </a:pPr>
              <a:r>
                <a:rPr lang="en-US" sz="5400" b="1">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en-US" sz="5400" b="1" dirty="0">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pic>
        <p:nvPicPr>
          <p:cNvPr id="16" name="Picture 15" descr="A picture containing text, toy,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grpSp>
        <p:nvGrpSpPr>
          <p:cNvPr id="4" name="Group 3"/>
          <p:cNvGrpSpPr/>
          <p:nvPr/>
        </p:nvGrpSpPr>
        <p:grpSpPr>
          <a:xfrm>
            <a:off x="2684016" y="409423"/>
            <a:ext cx="7898025" cy="2066842"/>
            <a:chOff x="2684016" y="409423"/>
            <a:chExt cx="7898025" cy="2066842"/>
          </a:xfrm>
        </p:grpSpPr>
        <p:grpSp>
          <p:nvGrpSpPr>
            <p:cNvPr id="14" name="Group 13"/>
            <p:cNvGrpSpPr/>
            <p:nvPr/>
          </p:nvGrpSpPr>
          <p:grpSpPr>
            <a:xfrm>
              <a:off x="2684016" y="409423"/>
              <a:ext cx="7898025" cy="2066842"/>
              <a:chOff x="3527130" y="557940"/>
              <a:chExt cx="4682400" cy="1526457"/>
            </a:xfrm>
            <a:solidFill>
              <a:schemeClr val="accent4">
                <a:lumMod val="60000"/>
                <a:lumOff val="40000"/>
              </a:schemeClr>
            </a:solidFill>
          </p:grpSpPr>
          <p:sp>
            <p:nvSpPr>
              <p:cNvPr id="15" name="任意多边形: 形状 40"/>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p:cNvSpPr txBox="1"/>
              <p:nvPr/>
            </p:nvSpPr>
            <p:spPr>
              <a:xfrm>
                <a:off x="3695088" y="635188"/>
                <a:ext cx="4358126" cy="522806"/>
              </a:xfrm>
              <a:prstGeom prst="rect">
                <a:avLst/>
              </a:prstGeom>
              <a:noFill/>
              <a:ln>
                <a:noFill/>
              </a:ln>
            </p:spPr>
            <p:txBody>
              <a:bodyPr wrap="square" rtlCol="0">
                <a:spAutoFit/>
              </a:bodyPr>
              <a:lstStyle/>
              <a:p>
                <a:pPr algn="just">
                  <a:defRPr/>
                </a:pP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Rectangle 1"/>
            <p:cNvSpPr/>
            <p:nvPr/>
          </p:nvSpPr>
          <p:spPr>
            <a:xfrm>
              <a:off x="2967319" y="619056"/>
              <a:ext cx="7351057" cy="1198880"/>
            </a:xfrm>
            <a:prstGeom prst="rect">
              <a:avLst/>
            </a:prstGeom>
          </p:spPr>
          <p:txBody>
            <a:bodyPr wrap="square">
              <a:spAutoFit/>
            </a:bodyPr>
            <a:lstStyle/>
            <a:p>
              <a:pPr lvl="0" algn="just">
                <a:defRPr/>
              </a:pP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 còn biết những biểu hiện nào khác của việc tích cực hoàn thành nhiệm vụ?</a:t>
              </a:r>
            </a:p>
          </p:txBody>
        </p:sp>
      </p:grpSp>
      <p:grpSp>
        <p:nvGrpSpPr>
          <p:cNvPr id="5" name="Group 4"/>
          <p:cNvGrpSpPr/>
          <p:nvPr/>
        </p:nvGrpSpPr>
        <p:grpSpPr>
          <a:xfrm>
            <a:off x="4811716" y="2580860"/>
            <a:ext cx="5641848" cy="4148750"/>
            <a:chOff x="4811716" y="2580860"/>
            <a:chExt cx="5641848" cy="4148750"/>
          </a:xfrm>
        </p:grpSpPr>
        <p:grpSp>
          <p:nvGrpSpPr>
            <p:cNvPr id="10" name="Group 9"/>
            <p:cNvGrpSpPr/>
            <p:nvPr/>
          </p:nvGrpSpPr>
          <p:grpSpPr>
            <a:xfrm flipH="1">
              <a:off x="4811716" y="2580860"/>
              <a:ext cx="5641848" cy="4148750"/>
              <a:chOff x="2389820" y="1960395"/>
              <a:chExt cx="4191353" cy="833645"/>
            </a:xfrm>
          </p:grpSpPr>
          <p:sp>
            <p:nvSpPr>
              <p:cNvPr id="11" name="任意多边形: 形状 40"/>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p:cNvSpPr txBox="1"/>
              <p:nvPr/>
            </p:nvSpPr>
            <p:spPr>
              <a:xfrm>
                <a:off x="2784712" y="1998250"/>
                <a:ext cx="3356770" cy="92766"/>
              </a:xfrm>
              <a:prstGeom prst="rect">
                <a:avLst/>
              </a:prstGeom>
              <a:noFill/>
            </p:spPr>
            <p:txBody>
              <a:bodyPr wrap="square" rtlCol="0">
                <a:spAutoFit/>
              </a:bodyPr>
              <a:lstStyle/>
              <a:p>
                <a:endPar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5082181" y="2777900"/>
              <a:ext cx="5100917" cy="3914918"/>
            </a:xfrm>
            <a:prstGeom prst="rect">
              <a:avLst/>
            </a:prstGeom>
          </p:spPr>
          <p:txBody>
            <a:bodyPr wrap="square">
              <a:spAutoFit/>
            </a:bodyPr>
            <a:lstStyle/>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Tích cực tham gia vào các hoạt động do lớp, trường tổ chức: phong trào kế hoạch nhỏ, quyên góp ủng hộ đồng bào vùng lũ lụt,...</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Luôn hoàn thành tốt và đúng hạn những công việc được thầy cô giáo giao cho.</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Trong lớp hăng hái phát biểu xây dựng bài.</a:t>
              </a:r>
              <a:endParaRPr lang="en-US" sz="2400" dirty="0">
                <a:effectLst/>
                <a:latin typeface="Times New Roman" panose="02020603050405020304" pitchFamily="18" charset="0"/>
                <a:ea typeface="Times New Roman" panose="02020603050405020304"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 presetClass="entr" presetSubtype="4"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sMania">
  <a:themeElements>
    <a:clrScheme name="Simple Light">
      <a:dk1>
        <a:srgbClr val="000000"/>
      </a:dk1>
      <a:lt1>
        <a:srgbClr val="F9BC6E"/>
      </a:lt1>
      <a:dk2>
        <a:srgbClr val="171717"/>
      </a:dk2>
      <a:lt2>
        <a:srgbClr val="EEEEEE"/>
      </a:lt2>
      <a:accent1>
        <a:srgbClr val="D44B16"/>
      </a:accent1>
      <a:accent2>
        <a:srgbClr val="30A3CE"/>
      </a:accent2>
      <a:accent3>
        <a:srgbClr val="9BAC22"/>
      </a:accent3>
      <a:accent4>
        <a:srgbClr val="F1C232"/>
      </a:accent4>
      <a:accent5>
        <a:srgbClr val="3C78D8"/>
      </a:accent5>
      <a:accent6>
        <a:srgbClr val="EE743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TotalTime>
  <Words>720</Words>
  <Application>Microsoft Office PowerPoint</Application>
  <PresentationFormat>Widescreen</PresentationFormat>
  <Paragraphs>54</Paragraphs>
  <Slides>15</Slides>
  <Notes>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15</vt:i4>
      </vt:variant>
    </vt:vector>
  </HeadingPairs>
  <TitlesOfParts>
    <vt:vector size="34" baseType="lpstr">
      <vt:lpstr>等线 Light</vt:lpstr>
      <vt:lpstr>#9Slide03 AmpleSoft Bold</vt:lpstr>
      <vt:lpstr>Abril Fatface</vt:lpstr>
      <vt:lpstr>Aldrich</vt:lpstr>
      <vt:lpstr>Arial</vt:lpstr>
      <vt:lpstr>Arial-Rounded</vt:lpstr>
      <vt:lpstr>Calibri</vt:lpstr>
      <vt:lpstr>Calibri Light</vt:lpstr>
      <vt:lpstr>Coiny</vt:lpstr>
      <vt:lpstr>ITC Avant Garde Std Bk</vt:lpstr>
      <vt:lpstr>Just Another Hand</vt:lpstr>
      <vt:lpstr>Maven Pro</vt:lpstr>
      <vt:lpstr>Times New Roman</vt:lpstr>
      <vt:lpstr>思源黑体 CN Bold</vt:lpstr>
      <vt:lpstr>Office Theme</vt:lpstr>
      <vt:lpstr>Office 主题​​</vt:lpstr>
      <vt:lpstr>1_SlidesMania</vt:lpstr>
      <vt:lpstr>2_Office Theme</vt:lpstr>
      <vt:lpstr>第一PPT，www.1ppt.com</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59</cp:revision>
  <dcterms:created xsi:type="dcterms:W3CDTF">2022-06-09T15:25:00Z</dcterms:created>
  <dcterms:modified xsi:type="dcterms:W3CDTF">2025-04-23T02:52:00Z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ACAC2ED686A647BF8944ECF952E81841_13</vt:lpwstr>
  </property>
  <property fmtid="{D5CDD505-2E9C-101B-9397-08002B2CF9AE}" pid="3" name="KSOProductBuildVer">
    <vt:lpwstr>1033-12.2.0.19307</vt:lpwstr>
  </property>
</Properties>
</file>