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94" r:id="rId2"/>
    <p:sldId id="295" r:id="rId3"/>
    <p:sldId id="275" r:id="rId4"/>
    <p:sldId id="266" r:id="rId5"/>
    <p:sldId id="291" r:id="rId6"/>
    <p:sldId id="280" r:id="rId7"/>
    <p:sldId id="276" r:id="rId8"/>
    <p:sldId id="292" r:id="rId9"/>
    <p:sldId id="293" r:id="rId10"/>
    <p:sldId id="267" r:id="rId11"/>
    <p:sldId id="271" r:id="rId12"/>
    <p:sldId id="281" r:id="rId13"/>
    <p:sldId id="263" r:id="rId14"/>
    <p:sldId id="27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8D6B6-AF9A-46C2-8893-F062A7514F20}" type="datetimeFigureOut">
              <a:rPr lang="en-GB" smtClean="0"/>
              <a:t>25/04/2025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F1F1D-8B39-485F-8542-8A018E6424CD}" type="slidenum">
              <a:rPr lang="en-GB" smtClean="0"/>
              <a:t>‹#›</a:t>
            </a:fld>
            <a:endParaRPr lang="en-GB"/>
          </a:p>
        </p:txBody>
      </p:sp>
    </p:spTree>
    <p:extLst>
      <p:ext uri="{BB962C8B-B14F-4D97-AF65-F5344CB8AC3E}">
        <p14:creationId xmlns:p14="http://schemas.microsoft.com/office/powerpoint/2010/main" val="113605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7040f09d0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7040f09d0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3794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08F42F-8065-483E-B19F-2C803B06DA6B}"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218781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08F42F-8065-483E-B19F-2C803B06DA6B}"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242978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08F42F-8065-483E-B19F-2C803B06DA6B}"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405388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08F42F-8065-483E-B19F-2C803B06DA6B}"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197212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08F42F-8065-483E-B19F-2C803B06DA6B}"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411159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08F42F-8065-483E-B19F-2C803B06DA6B}"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1649617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08F42F-8065-483E-B19F-2C803B06DA6B}" type="datetimeFigureOut">
              <a:rPr lang="en-US" smtClean="0"/>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369710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08F42F-8065-483E-B19F-2C803B06DA6B}" type="datetimeFigureOut">
              <a:rPr lang="en-US" smtClean="0"/>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81165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8F42F-8065-483E-B19F-2C803B06DA6B}" type="datetimeFigureOut">
              <a:rPr lang="en-US" smtClean="0"/>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1102355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08F42F-8065-483E-B19F-2C803B06DA6B}"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339998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08F42F-8065-483E-B19F-2C803B06DA6B}"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813014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8F42F-8065-483E-B19F-2C803B06DA6B}" type="datetimeFigureOut">
              <a:rPr lang="en-US" smtClean="0"/>
              <a:t>4/25/2025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7D7EA-1925-46CA-8AB1-757BACE45FF1}" type="slidenum">
              <a:rPr lang="en-US" smtClean="0"/>
              <a:t>‹#›</a:t>
            </a:fld>
            <a:endParaRPr lang="en-US"/>
          </a:p>
        </p:txBody>
      </p:sp>
    </p:spTree>
    <p:extLst>
      <p:ext uri="{BB962C8B-B14F-4D97-AF65-F5344CB8AC3E}">
        <p14:creationId xmlns:p14="http://schemas.microsoft.com/office/powerpoint/2010/main" val="3044698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jpeg"/><Relationship Id="rId5" Type="http://schemas.microsoft.com/office/2007/relationships/hdphoto" Target="../media/hdphoto4.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3"/>
          <p:cNvSpPr txBox="1">
            <a:spLocks noChangeArrowheads="1"/>
          </p:cNvSpPr>
          <p:nvPr/>
        </p:nvSpPr>
        <p:spPr bwMode="auto">
          <a:xfrm>
            <a:off x="2399551" y="550240"/>
            <a:ext cx="7508867" cy="51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493" tIns="53747" rIns="107493" bIns="53747">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19" b="1" dirty="0">
                <a:solidFill>
                  <a:srgbClr val="FF0066"/>
                </a:solidFill>
                <a:latin typeface="Times New Roman" pitchFamily="18" charset="0"/>
              </a:rPr>
              <a:t>TRƯỜNG TIỂU </a:t>
            </a:r>
            <a:r>
              <a:rPr lang="en-US" altLang="en-US" sz="2619" b="1">
                <a:solidFill>
                  <a:srgbClr val="FF0066"/>
                </a:solidFill>
                <a:latin typeface="Times New Roman" pitchFamily="18" charset="0"/>
              </a:rPr>
              <a:t>HỌC HÒA NGHĨA</a:t>
            </a:r>
            <a:endParaRPr lang="en-US" altLang="en-US" sz="2619" b="1" dirty="0">
              <a:solidFill>
                <a:srgbClr val="FF0066"/>
              </a:solidFill>
              <a:latin typeface="Times New Roman" pitchFamily="18" charset="0"/>
            </a:endParaRPr>
          </a:p>
        </p:txBody>
      </p:sp>
      <p:sp>
        <p:nvSpPr>
          <p:cNvPr id="30" name="Text Box 14"/>
          <p:cNvSpPr txBox="1">
            <a:spLocks noChangeArrowheads="1"/>
          </p:cNvSpPr>
          <p:nvPr/>
        </p:nvSpPr>
        <p:spPr bwMode="auto">
          <a:xfrm>
            <a:off x="895333" y="2515760"/>
            <a:ext cx="9810424" cy="137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493" tIns="53747" rIns="107493" bIns="5374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115"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HOẠT ĐỘNG TRẢI NGHIỆM </a:t>
            </a:r>
          </a:p>
          <a:p>
            <a:pPr algn="ctr" eaLnBrk="1" hangingPunct="1">
              <a:defRPr/>
            </a:pPr>
            <a:r>
              <a:rPr lang="en-US" sz="4115"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 3</a:t>
            </a:r>
            <a:endParaRPr lang="en-US" sz="411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33" name="Straight Connector 32"/>
          <p:cNvCxnSpPr/>
          <p:nvPr/>
        </p:nvCxnSpPr>
        <p:spPr>
          <a:xfrm flipV="1">
            <a:off x="4053289" y="1091788"/>
            <a:ext cx="447801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6"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5444" y="4797125"/>
            <a:ext cx="2223201" cy="19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109233" y="47204"/>
            <a:ext cx="1034408" cy="110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618686" y="4578390"/>
            <a:ext cx="6363721" cy="460895"/>
          </a:xfrm>
          <a:prstGeom prst="rect">
            <a:avLst/>
          </a:prstGeom>
          <a:noFill/>
        </p:spPr>
        <p:txBody>
          <a:bodyPr wrap="square">
            <a:spAutoFit/>
          </a:bodyPr>
          <a:lstStyle/>
          <a:p>
            <a:pPr algn="ctr" defTabSz="512974">
              <a:defRPr/>
            </a:pPr>
            <a:r>
              <a:rPr lang="en-US" sz="2395" b="1" dirty="0" err="1">
                <a:solidFill>
                  <a:srgbClr val="FF0000"/>
                </a:solidFill>
                <a:latin typeface="Times New Roman" panose="02020603050405020304" pitchFamily="18" charset="0"/>
                <a:cs typeface="Times New Roman" panose="02020603050405020304" pitchFamily="18" charset="0"/>
              </a:rPr>
              <a:t>Giáo</a:t>
            </a:r>
            <a:r>
              <a:rPr lang="en-US" sz="2395" b="1" dirty="0">
                <a:solidFill>
                  <a:srgbClr val="FF0000"/>
                </a:solidFill>
                <a:latin typeface="Times New Roman" panose="02020603050405020304" pitchFamily="18" charset="0"/>
                <a:cs typeface="Times New Roman" panose="02020603050405020304" pitchFamily="18" charset="0"/>
              </a:rPr>
              <a:t> </a:t>
            </a:r>
            <a:r>
              <a:rPr lang="en-US" sz="2395" b="1" dirty="0" err="1">
                <a:solidFill>
                  <a:srgbClr val="FF0000"/>
                </a:solidFill>
                <a:latin typeface="Times New Roman" panose="02020603050405020304" pitchFamily="18" charset="0"/>
                <a:cs typeface="Times New Roman" panose="02020603050405020304" pitchFamily="18" charset="0"/>
              </a:rPr>
              <a:t>viên</a:t>
            </a:r>
            <a:r>
              <a:rPr lang="en-US" sz="2395" b="1">
                <a:solidFill>
                  <a:srgbClr val="FF0000"/>
                </a:solidFill>
                <a:latin typeface="Times New Roman" panose="02020603050405020304" pitchFamily="18" charset="0"/>
                <a:cs typeface="Times New Roman" panose="02020603050405020304" pitchFamily="18" charset="0"/>
              </a:rPr>
              <a:t>: Phạm Thị Mai Hưng</a:t>
            </a:r>
            <a:endParaRPr lang="en-US" sz="2395"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945857"/>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247B28-49BA-EAA9-6450-0BE6388708E2}"/>
              </a:ext>
            </a:extLst>
          </p:cNvPr>
          <p:cNvPicPr>
            <a:picLocks noChangeAspect="1"/>
          </p:cNvPicPr>
          <p:nvPr/>
        </p:nvPicPr>
        <p:blipFill rotWithShape="1">
          <a:blip r:embed="rId2"/>
          <a:srcRect l="3996" t="1" r="73859" b="4515"/>
          <a:stretch/>
        </p:blipFill>
        <p:spPr>
          <a:xfrm>
            <a:off x="68125" y="6525"/>
            <a:ext cx="900332" cy="914229"/>
          </a:xfrm>
          <a:prstGeom prst="rect">
            <a:avLst/>
          </a:prstGeom>
        </p:spPr>
      </p:pic>
      <p:sp>
        <p:nvSpPr>
          <p:cNvPr id="7" name="TextBox 6">
            <a:extLst>
              <a:ext uri="{FF2B5EF4-FFF2-40B4-BE49-F238E27FC236}">
                <a16:creationId xmlns:a16="http://schemas.microsoft.com/office/drawing/2014/main" id="{E9ECE6C5-362A-9A0B-5331-566010327129}"/>
              </a:ext>
            </a:extLst>
          </p:cNvPr>
          <p:cNvSpPr txBox="1"/>
          <p:nvPr/>
        </p:nvSpPr>
        <p:spPr>
          <a:xfrm>
            <a:off x="1108591" y="202029"/>
            <a:ext cx="3328080" cy="523220"/>
          </a:xfrm>
          <a:prstGeom prst="rect">
            <a:avLst/>
          </a:prstGeom>
          <a:noFill/>
        </p:spPr>
        <p:txBody>
          <a:bodyPr wrap="square" rtlCol="0">
            <a:spAutoFit/>
          </a:bodyPr>
          <a:lstStyle/>
          <a:p>
            <a:r>
              <a:rPr lang="en-US" sz="2800" b="1">
                <a:solidFill>
                  <a:srgbClr val="FF0000"/>
                </a:solidFill>
                <a:latin typeface="Nunito Black" pitchFamily="2" charset="0"/>
              </a:rPr>
              <a:t>Cuốn sổ nhắc việc </a:t>
            </a:r>
          </a:p>
        </p:txBody>
      </p:sp>
      <p:pic>
        <p:nvPicPr>
          <p:cNvPr id="3" name="Picture 2">
            <a:extLst>
              <a:ext uri="{FF2B5EF4-FFF2-40B4-BE49-F238E27FC236}">
                <a16:creationId xmlns:a16="http://schemas.microsoft.com/office/drawing/2014/main" id="{8888F189-E3C2-E366-E005-51E2407F37A0}"/>
              </a:ext>
            </a:extLst>
          </p:cNvPr>
          <p:cNvPicPr>
            <a:picLocks noChangeAspect="1"/>
          </p:cNvPicPr>
          <p:nvPr/>
        </p:nvPicPr>
        <p:blipFill rotWithShape="1">
          <a:blip r:embed="rId3"/>
          <a:srcRect r="93514" b="46514"/>
          <a:stretch/>
        </p:blipFill>
        <p:spPr>
          <a:xfrm>
            <a:off x="135239" y="920754"/>
            <a:ext cx="766103" cy="914229"/>
          </a:xfrm>
          <a:prstGeom prst="rect">
            <a:avLst/>
          </a:prstGeom>
        </p:spPr>
      </p:pic>
      <p:sp>
        <p:nvSpPr>
          <p:cNvPr id="10" name="TextBox 9">
            <a:extLst>
              <a:ext uri="{FF2B5EF4-FFF2-40B4-BE49-F238E27FC236}">
                <a16:creationId xmlns:a16="http://schemas.microsoft.com/office/drawing/2014/main" id="{5CD388CC-04BB-99F2-4FEB-892BB51CD0AE}"/>
              </a:ext>
            </a:extLst>
          </p:cNvPr>
          <p:cNvSpPr txBox="1"/>
          <p:nvPr/>
        </p:nvSpPr>
        <p:spPr>
          <a:xfrm>
            <a:off x="1108591" y="1116258"/>
            <a:ext cx="10656672" cy="523220"/>
          </a:xfrm>
          <a:prstGeom prst="rect">
            <a:avLst/>
          </a:prstGeom>
          <a:noFill/>
        </p:spPr>
        <p:txBody>
          <a:bodyPr wrap="square" rtlCol="0">
            <a:spAutoFit/>
          </a:bodyPr>
          <a:lstStyle/>
          <a:p>
            <a:r>
              <a:rPr lang="en-US" sz="2800" b="1">
                <a:solidFill>
                  <a:srgbClr val="00B0F0"/>
                </a:solidFill>
                <a:latin typeface="Nunito Black" pitchFamily="2" charset="0"/>
              </a:rPr>
              <a:t>Thực hiện những </a:t>
            </a:r>
            <a:r>
              <a:rPr lang="en-US" sz="2800" b="1">
                <a:solidFill>
                  <a:srgbClr val="FF0000"/>
                </a:solidFill>
                <a:latin typeface="Nunito Black" pitchFamily="2" charset="0"/>
              </a:rPr>
              <a:t>việc cần làm </a:t>
            </a:r>
            <a:r>
              <a:rPr lang="en-US" sz="2800" b="1">
                <a:solidFill>
                  <a:srgbClr val="00B0F0"/>
                </a:solidFill>
                <a:latin typeface="Nunito Black" pitchFamily="2" charset="0"/>
              </a:rPr>
              <a:t>được ghi trong Sổ nhắc việc.</a:t>
            </a:r>
          </a:p>
        </p:txBody>
      </p:sp>
      <p:pic>
        <p:nvPicPr>
          <p:cNvPr id="1026" name="Picture 2" descr="Ghim của Khánh Huyền trên Trang sổ lập kế hoạch | Sổ tay, Viết chữ, Nhật ký  nghệ thuật">
            <a:extLst>
              <a:ext uri="{FF2B5EF4-FFF2-40B4-BE49-F238E27FC236}">
                <a16:creationId xmlns:a16="http://schemas.microsoft.com/office/drawing/2014/main" id="{2EF00651-F098-9695-BEC1-BBFC477C8E3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378" b="99042" l="2267" r="98667">
                        <a14:foregroundMark x1="4400" y1="13269" x2="69200" y2="5198"/>
                        <a14:foregroundMark x1="68400" y1="6156" x2="79067" y2="24897"/>
                        <a14:foregroundMark x1="72533" y1="4514" x2="74267" y2="18878"/>
                        <a14:foregroundMark x1="71600" y1="5198" x2="98000" y2="71956"/>
                        <a14:foregroundMark x1="97200" y1="75787" x2="98667" y2="80711"/>
                        <a14:foregroundMark x1="97600" y1="80027" x2="27333" y2="96170"/>
                        <a14:foregroundMark x1="31067" y1="93707" x2="31067" y2="93707"/>
                        <a14:foregroundMark x1="43467" y1="96990" x2="34933" y2="99042"/>
                        <a14:foregroundMark x1="2267" y1="13269" x2="15333" y2="65253"/>
                        <a14:foregroundMark x1="15333" y1="65253" x2="15733" y2="65663"/>
                        <a14:foregroundMark x1="74667" y1="94118" x2="79733" y2="92066"/>
                        <a14:foregroundMark x1="90000" y1="87415" x2="82533" y2="91655"/>
                        <a14:foregroundMark x1="90400" y1="87825" x2="94133" y2="87141"/>
                        <a14:foregroundMark x1="94533" y1="86047" x2="54400" y2="99042"/>
                      </a14:backgroundRemoval>
                    </a14:imgEffect>
                  </a14:imgLayer>
                </a14:imgProps>
              </a:ext>
              <a:ext uri="{28A0092B-C50C-407E-A947-70E740481C1C}">
                <a14:useLocalDpi xmlns:a14="http://schemas.microsoft.com/office/drawing/2010/main" val="0"/>
              </a:ext>
            </a:extLst>
          </a:blip>
          <a:srcRect/>
          <a:stretch>
            <a:fillRect/>
          </a:stretch>
        </p:blipFill>
        <p:spPr bwMode="auto">
          <a:xfrm>
            <a:off x="6953153" y="2030487"/>
            <a:ext cx="4104054" cy="40003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0398C2A-615F-6360-6C35-9DDD5155DD5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23" t="11070" r="2243" b="7175"/>
          <a:stretch/>
        </p:blipFill>
        <p:spPr bwMode="auto">
          <a:xfrm rot="654819">
            <a:off x="1358490" y="2250831"/>
            <a:ext cx="5078437" cy="32939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54955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barn(inVertical)">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arn(inVertical)">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B245-6F3D-CF4A-E2CE-0B2C3E5A60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F27BC6-8DF4-1BAA-0DD7-D3BF349AD348}"/>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7C8CDDEC-C4F7-104E-8667-977713255C4F}"/>
              </a:ext>
            </a:extLst>
          </p:cNvPr>
          <p:cNvSpPr txBox="1"/>
          <p:nvPr/>
        </p:nvSpPr>
        <p:spPr>
          <a:xfrm>
            <a:off x="1640934" y="1825625"/>
            <a:ext cx="9417591" cy="1754326"/>
          </a:xfrm>
          <a:prstGeom prst="rect">
            <a:avLst/>
          </a:prstGeom>
          <a:noFill/>
        </p:spPr>
        <p:txBody>
          <a:bodyPr wrap="square" rtlCol="0">
            <a:spAutoFit/>
          </a:bodyPr>
          <a:lstStyle/>
          <a:p>
            <a:pPr algn="ctr"/>
            <a:r>
              <a:rPr lang="en-US" sz="5400">
                <a:solidFill>
                  <a:srgbClr val="0070C0"/>
                </a:solidFill>
                <a:latin typeface="Sigmar One" panose="00000500000000000000" pitchFamily="2" charset="0"/>
              </a:rPr>
              <a:t>Mở rộng</a:t>
            </a:r>
          </a:p>
          <a:p>
            <a:pPr algn="ctr"/>
            <a:r>
              <a:rPr lang="en-US" sz="5400">
                <a:solidFill>
                  <a:srgbClr val="0070C0"/>
                </a:solidFill>
                <a:latin typeface="Sigmar One" panose="00000500000000000000" pitchFamily="2" charset="0"/>
              </a:rPr>
              <a:t>tổng kết theo chủ đề</a:t>
            </a:r>
          </a:p>
        </p:txBody>
      </p:sp>
    </p:spTree>
    <p:extLst>
      <p:ext uri="{BB962C8B-B14F-4D97-AF65-F5344CB8AC3E}">
        <p14:creationId xmlns:p14="http://schemas.microsoft.com/office/powerpoint/2010/main" val="3158997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D981345-0BF7-0639-02D2-BD14F0C7973A}"/>
              </a:ext>
            </a:extLst>
          </p:cNvPr>
          <p:cNvSpPr txBox="1"/>
          <p:nvPr/>
        </p:nvSpPr>
        <p:spPr>
          <a:xfrm>
            <a:off x="352704" y="1012361"/>
            <a:ext cx="10656672" cy="523220"/>
          </a:xfrm>
          <a:prstGeom prst="rect">
            <a:avLst/>
          </a:prstGeom>
          <a:noFill/>
        </p:spPr>
        <p:txBody>
          <a:bodyPr wrap="square" rtlCol="0">
            <a:spAutoFit/>
          </a:bodyPr>
          <a:lstStyle/>
          <a:p>
            <a:r>
              <a:rPr lang="en-US" sz="2800" b="1">
                <a:solidFill>
                  <a:srgbClr val="00B0F0"/>
                </a:solidFill>
                <a:latin typeface="Nunito Black" pitchFamily="2" charset="0"/>
              </a:rPr>
              <a:t>Ghi vào Sổ những việc em cần làm trong tuần</a:t>
            </a:r>
          </a:p>
        </p:txBody>
      </p:sp>
      <p:pic>
        <p:nvPicPr>
          <p:cNvPr id="12" name="Picture 11">
            <a:extLst>
              <a:ext uri="{FF2B5EF4-FFF2-40B4-BE49-F238E27FC236}">
                <a16:creationId xmlns:a16="http://schemas.microsoft.com/office/drawing/2014/main" id="{BF725614-89C6-E270-1FB8-D6CFCC9EC6EE}"/>
              </a:ext>
            </a:extLst>
          </p:cNvPr>
          <p:cNvPicPr>
            <a:picLocks noChangeAspect="1"/>
          </p:cNvPicPr>
          <p:nvPr/>
        </p:nvPicPr>
        <p:blipFill>
          <a:blip r:embed="rId2"/>
          <a:stretch>
            <a:fillRect/>
          </a:stretch>
        </p:blipFill>
        <p:spPr>
          <a:xfrm>
            <a:off x="742681" y="154813"/>
            <a:ext cx="7068536" cy="943107"/>
          </a:xfrm>
          <a:prstGeom prst="rect">
            <a:avLst/>
          </a:prstGeom>
        </p:spPr>
      </p:pic>
      <p:sp>
        <p:nvSpPr>
          <p:cNvPr id="13" name="Heart 12">
            <a:extLst>
              <a:ext uri="{FF2B5EF4-FFF2-40B4-BE49-F238E27FC236}">
                <a16:creationId xmlns:a16="http://schemas.microsoft.com/office/drawing/2014/main" id="{F20AABF7-E1B6-BE25-D746-8B60A186DE49}"/>
              </a:ext>
            </a:extLst>
          </p:cNvPr>
          <p:cNvSpPr/>
          <p:nvPr/>
        </p:nvSpPr>
        <p:spPr>
          <a:xfrm>
            <a:off x="442951" y="1483611"/>
            <a:ext cx="4494809" cy="3330791"/>
          </a:xfrm>
          <a:prstGeom prst="hear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7030A0"/>
                </a:solidFill>
                <a:latin typeface="Nunito Black" pitchFamily="2" charset="0"/>
              </a:rPr>
              <a:t>Làm nhóm </a:t>
            </a:r>
          </a:p>
        </p:txBody>
      </p:sp>
      <p:sp>
        <p:nvSpPr>
          <p:cNvPr id="16" name="TextBox 15">
            <a:extLst>
              <a:ext uri="{FF2B5EF4-FFF2-40B4-BE49-F238E27FC236}">
                <a16:creationId xmlns:a16="http://schemas.microsoft.com/office/drawing/2014/main" id="{345F3F4C-5DDA-945F-2EE4-90B8EF6AF198}"/>
              </a:ext>
            </a:extLst>
          </p:cNvPr>
          <p:cNvSpPr txBox="1"/>
          <p:nvPr/>
        </p:nvSpPr>
        <p:spPr>
          <a:xfrm>
            <a:off x="5028007" y="1535581"/>
            <a:ext cx="6362040" cy="2246769"/>
          </a:xfrm>
          <a:prstGeom prst="rect">
            <a:avLst/>
          </a:prstGeom>
          <a:noFill/>
        </p:spPr>
        <p:txBody>
          <a:bodyPr wrap="square" rtlCol="0">
            <a:spAutoFit/>
          </a:bodyPr>
          <a:lstStyle/>
          <a:p>
            <a:r>
              <a:rPr lang="en-US" sz="2800" b="1">
                <a:solidFill>
                  <a:srgbClr val="002060"/>
                </a:solidFill>
                <a:latin typeface="Nunito Black" pitchFamily="2" charset="0"/>
              </a:rPr>
              <a:t>Viết vào sổ một số việc mình định làm và phải làm trong tuần:</a:t>
            </a:r>
          </a:p>
          <a:p>
            <a:pPr marL="457200" indent="-457200">
              <a:buFontTx/>
              <a:buChar char="-"/>
            </a:pPr>
            <a:r>
              <a:rPr lang="en-US" sz="2800" b="1">
                <a:solidFill>
                  <a:srgbClr val="002060"/>
                </a:solidFill>
                <a:latin typeface="Nunito Black" pitchFamily="2" charset="0"/>
              </a:rPr>
              <a:t>Thứ hai : ….</a:t>
            </a:r>
          </a:p>
          <a:p>
            <a:pPr marL="457200" indent="-457200">
              <a:buFontTx/>
              <a:buChar char="-"/>
            </a:pPr>
            <a:r>
              <a:rPr lang="en-US" sz="2800" b="1">
                <a:solidFill>
                  <a:srgbClr val="002060"/>
                </a:solidFill>
                <a:latin typeface="Nunito Black" pitchFamily="2" charset="0"/>
              </a:rPr>
              <a:t>Thứ ba :………</a:t>
            </a:r>
          </a:p>
          <a:p>
            <a:pPr marL="457200" indent="-457200">
              <a:buFontTx/>
              <a:buChar char="-"/>
            </a:pPr>
            <a:r>
              <a:rPr lang="en-US" sz="2800" b="1">
                <a:solidFill>
                  <a:srgbClr val="002060"/>
                </a:solidFill>
                <a:latin typeface="Nunito Black" pitchFamily="2" charset="0"/>
              </a:rPr>
              <a:t>Thứ tư :………</a:t>
            </a:r>
          </a:p>
        </p:txBody>
      </p:sp>
      <p:pic>
        <p:nvPicPr>
          <p:cNvPr id="2050" name="Picture 2">
            <a:extLst>
              <a:ext uri="{FF2B5EF4-FFF2-40B4-BE49-F238E27FC236}">
                <a16:creationId xmlns:a16="http://schemas.microsoft.com/office/drawing/2014/main" id="{E9EFD98B-BD7E-6D4F-BB67-1D0092C50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2944" y="3429000"/>
            <a:ext cx="2836105" cy="283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855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88E4-6AD5-2F0B-E97C-4174AF948E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4669EF-B9EC-6EFA-164B-BDB58C370FD0}"/>
              </a:ext>
            </a:extLst>
          </p:cNvPr>
          <p:cNvSpPr>
            <a:spLocks noGrp="1"/>
          </p:cNvSpPr>
          <p:nvPr>
            <p:ph idx="1"/>
          </p:nvPr>
        </p:nvSpPr>
        <p:spPr/>
        <p:txBody>
          <a:bodyPr/>
          <a:lstStyle/>
          <a:p>
            <a:endParaRPr lang="en-US"/>
          </a:p>
        </p:txBody>
      </p:sp>
      <p:pic>
        <p:nvPicPr>
          <p:cNvPr id="11" name="Picture 10">
            <a:extLst>
              <a:ext uri="{FF2B5EF4-FFF2-40B4-BE49-F238E27FC236}">
                <a16:creationId xmlns:a16="http://schemas.microsoft.com/office/drawing/2014/main" id="{AC0A1874-CA0F-214A-7798-D7FD12F77EE3}"/>
              </a:ext>
            </a:extLst>
          </p:cNvPr>
          <p:cNvPicPr>
            <a:picLocks noChangeAspect="1"/>
          </p:cNvPicPr>
          <p:nvPr/>
        </p:nvPicPr>
        <p:blipFill>
          <a:blip r:embed="rId2"/>
          <a:stretch>
            <a:fillRect/>
          </a:stretch>
        </p:blipFill>
        <p:spPr>
          <a:xfrm>
            <a:off x="571007" y="365125"/>
            <a:ext cx="7068536" cy="943107"/>
          </a:xfrm>
          <a:prstGeom prst="rect">
            <a:avLst/>
          </a:prstGeom>
        </p:spPr>
      </p:pic>
      <p:sp>
        <p:nvSpPr>
          <p:cNvPr id="12" name="TextBox 11">
            <a:extLst>
              <a:ext uri="{FF2B5EF4-FFF2-40B4-BE49-F238E27FC236}">
                <a16:creationId xmlns:a16="http://schemas.microsoft.com/office/drawing/2014/main" id="{F69B1BD0-41FE-10B4-BAAE-0093124B105A}"/>
              </a:ext>
            </a:extLst>
          </p:cNvPr>
          <p:cNvSpPr txBox="1"/>
          <p:nvPr/>
        </p:nvSpPr>
        <p:spPr>
          <a:xfrm>
            <a:off x="233832" y="1305319"/>
            <a:ext cx="7151637" cy="523220"/>
          </a:xfrm>
          <a:prstGeom prst="rect">
            <a:avLst/>
          </a:prstGeom>
          <a:noFill/>
        </p:spPr>
        <p:txBody>
          <a:bodyPr wrap="square" rtlCol="0">
            <a:spAutoFit/>
          </a:bodyPr>
          <a:lstStyle/>
          <a:p>
            <a:r>
              <a:rPr lang="en-US" sz="2800" b="1">
                <a:solidFill>
                  <a:srgbClr val="FFC000"/>
                </a:solidFill>
                <a:latin typeface="Nunito Black" pitchFamily="2" charset="0"/>
              </a:rPr>
              <a:t>Chia sẻ nội dung Sổ nhắc việc</a:t>
            </a:r>
          </a:p>
        </p:txBody>
      </p:sp>
      <p:pic>
        <p:nvPicPr>
          <p:cNvPr id="13" name="Picture 12">
            <a:extLst>
              <a:ext uri="{FF2B5EF4-FFF2-40B4-BE49-F238E27FC236}">
                <a16:creationId xmlns:a16="http://schemas.microsoft.com/office/drawing/2014/main" id="{97E6CA31-99F9-FDAD-8281-8CFFFF722A8A}"/>
              </a:ext>
            </a:extLst>
          </p:cNvPr>
          <p:cNvPicPr>
            <a:picLocks noChangeAspect="1"/>
          </p:cNvPicPr>
          <p:nvPr/>
        </p:nvPicPr>
        <p:blipFill>
          <a:blip r:embed="rId3"/>
          <a:stretch>
            <a:fillRect/>
          </a:stretch>
        </p:blipFill>
        <p:spPr>
          <a:xfrm>
            <a:off x="5825233" y="1217145"/>
            <a:ext cx="4163006" cy="30007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6" name="TextBox 15">
            <a:extLst>
              <a:ext uri="{FF2B5EF4-FFF2-40B4-BE49-F238E27FC236}">
                <a16:creationId xmlns:a16="http://schemas.microsoft.com/office/drawing/2014/main" id="{9784F98D-D1E2-030F-C0A2-A900DBB21D58}"/>
              </a:ext>
            </a:extLst>
          </p:cNvPr>
          <p:cNvSpPr txBox="1"/>
          <p:nvPr/>
        </p:nvSpPr>
        <p:spPr>
          <a:xfrm>
            <a:off x="406906" y="4303199"/>
            <a:ext cx="11452862" cy="1384995"/>
          </a:xfrm>
          <a:prstGeom prst="rect">
            <a:avLst/>
          </a:prstGeom>
          <a:noFill/>
        </p:spPr>
        <p:txBody>
          <a:bodyPr wrap="square" rtlCol="0">
            <a:spAutoFit/>
          </a:bodyPr>
          <a:lstStyle/>
          <a:p>
            <a:r>
              <a:rPr lang="en-US" sz="2800" b="1">
                <a:solidFill>
                  <a:srgbClr val="7030A0"/>
                </a:solidFill>
                <a:latin typeface="Nunito Black" pitchFamily="2" charset="0"/>
              </a:rPr>
              <a:t>Ngoài những công việc hàng ngày, chúng ta thường có nhiều việc trong tuần. Chúng ta cần có quyết tâm dùng cuốn sổ này hàng ngày, hàng tuần và xem cuốn sổ như một người bạn thân thiết.</a:t>
            </a:r>
          </a:p>
        </p:txBody>
      </p:sp>
    </p:spTree>
    <p:extLst>
      <p:ext uri="{BB962C8B-B14F-4D97-AF65-F5344CB8AC3E}">
        <p14:creationId xmlns:p14="http://schemas.microsoft.com/office/powerpoint/2010/main" val="3413541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48FD8E-7B60-C74E-08E1-A58B676539BB}"/>
              </a:ext>
            </a:extLst>
          </p:cNvPr>
          <p:cNvSpPr txBox="1"/>
          <p:nvPr/>
        </p:nvSpPr>
        <p:spPr>
          <a:xfrm>
            <a:off x="1747869" y="2140803"/>
            <a:ext cx="8311485" cy="830997"/>
          </a:xfrm>
          <a:prstGeom prst="rect">
            <a:avLst/>
          </a:prstGeom>
          <a:noFill/>
        </p:spPr>
        <p:txBody>
          <a:bodyPr wrap="square" rtlCol="0">
            <a:spAutoFit/>
          </a:bodyPr>
          <a:lstStyle/>
          <a:p>
            <a:pPr algn="ctr"/>
            <a:r>
              <a:rPr lang="en-US" sz="4800">
                <a:solidFill>
                  <a:srgbClr val="0070C0"/>
                </a:solidFill>
                <a:latin typeface="Sigmar One" panose="00000500000000000000" pitchFamily="2" charset="0"/>
              </a:rPr>
              <a:t>CAM KẾT HÀNH ĐỘNG</a:t>
            </a:r>
          </a:p>
        </p:txBody>
      </p:sp>
    </p:spTree>
    <p:extLst>
      <p:ext uri="{BB962C8B-B14F-4D97-AF65-F5344CB8AC3E}">
        <p14:creationId xmlns:p14="http://schemas.microsoft.com/office/powerpoint/2010/main" val="929487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A500C3-BFC0-8A02-2DBA-2BF472F5B019}"/>
              </a:ext>
            </a:extLst>
          </p:cNvPr>
          <p:cNvPicPr>
            <a:picLocks noChangeAspect="1"/>
          </p:cNvPicPr>
          <p:nvPr/>
        </p:nvPicPr>
        <p:blipFill rotWithShape="1">
          <a:blip r:embed="rId2"/>
          <a:srcRect l="2869" r="1986"/>
          <a:stretch/>
        </p:blipFill>
        <p:spPr>
          <a:xfrm>
            <a:off x="188285" y="1021166"/>
            <a:ext cx="11815429" cy="3215554"/>
          </a:xfrm>
          <a:prstGeom prst="rect">
            <a:avLst/>
          </a:prstGeom>
        </p:spPr>
      </p:pic>
    </p:spTree>
    <p:extLst>
      <p:ext uri="{BB962C8B-B14F-4D97-AF65-F5344CB8AC3E}">
        <p14:creationId xmlns:p14="http://schemas.microsoft.com/office/powerpoint/2010/main" val="3537644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5" name="Text Box 14"/>
          <p:cNvSpPr txBox="1">
            <a:spLocks noChangeArrowheads="1"/>
          </p:cNvSpPr>
          <p:nvPr/>
        </p:nvSpPr>
        <p:spPr bwMode="auto">
          <a:xfrm>
            <a:off x="-2869745" y="1484245"/>
            <a:ext cx="17485064" cy="134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91585" tIns="95792" rIns="191585" bIns="9579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733"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a:t>
            </a:r>
            <a:r>
              <a:rPr lang="en-US" sz="3733"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ĐỀ </a:t>
            </a:r>
            <a:r>
              <a:rPr lang="en-US" sz="3733"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 NẾP SỐNG ĐẸP</a:t>
            </a:r>
            <a:endParaRPr lang="en-US" sz="3733"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defRPr/>
            </a:pPr>
            <a:r>
              <a:rPr lang="en-US" sz="3733"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3733"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6: CUỐN SỔ NHẮC VIỆC</a:t>
            </a:r>
            <a:endParaRPr lang="en-US" sz="3733"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592873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886A25-8A9B-D326-EB04-B2E12C06B894}"/>
              </a:ext>
            </a:extLst>
          </p:cNvPr>
          <p:cNvSpPr txBox="1"/>
          <p:nvPr/>
        </p:nvSpPr>
        <p:spPr>
          <a:xfrm>
            <a:off x="3214067" y="2230255"/>
            <a:ext cx="5194437" cy="1015663"/>
          </a:xfrm>
          <a:prstGeom prst="rect">
            <a:avLst/>
          </a:prstGeom>
          <a:noFill/>
        </p:spPr>
        <p:txBody>
          <a:bodyPr wrap="square" rtlCol="0">
            <a:spAutoFit/>
          </a:bodyPr>
          <a:lstStyle/>
          <a:p>
            <a:r>
              <a:rPr lang="en-US" sz="6000">
                <a:solidFill>
                  <a:srgbClr val="0070C0"/>
                </a:solidFill>
                <a:latin typeface="Sigmar One" panose="00000500000000000000" pitchFamily="2" charset="0"/>
              </a:rPr>
              <a:t>Khởi động</a:t>
            </a:r>
          </a:p>
        </p:txBody>
      </p:sp>
    </p:spTree>
    <p:extLst>
      <p:ext uri="{BB962C8B-B14F-4D97-AF65-F5344CB8AC3E}">
        <p14:creationId xmlns:p14="http://schemas.microsoft.com/office/powerpoint/2010/main" val="40355272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DC79B4-F23C-DB75-30C1-E848A388513B}"/>
              </a:ext>
            </a:extLst>
          </p:cNvPr>
          <p:cNvSpPr txBox="1"/>
          <p:nvPr/>
        </p:nvSpPr>
        <p:spPr>
          <a:xfrm>
            <a:off x="1304797" y="476198"/>
            <a:ext cx="3328080" cy="523220"/>
          </a:xfrm>
          <a:prstGeom prst="rect">
            <a:avLst/>
          </a:prstGeom>
          <a:noFill/>
        </p:spPr>
        <p:txBody>
          <a:bodyPr wrap="square" rtlCol="0">
            <a:spAutoFit/>
          </a:bodyPr>
          <a:lstStyle/>
          <a:p>
            <a:r>
              <a:rPr lang="en-US" sz="2800" b="1">
                <a:solidFill>
                  <a:srgbClr val="FF0000"/>
                </a:solidFill>
                <a:latin typeface="Nunito Black" pitchFamily="2" charset="0"/>
              </a:rPr>
              <a:t>Cuốn sổ nhắc việc </a:t>
            </a:r>
          </a:p>
        </p:txBody>
      </p:sp>
      <p:pic>
        <p:nvPicPr>
          <p:cNvPr id="5" name="Picture 4">
            <a:extLst>
              <a:ext uri="{FF2B5EF4-FFF2-40B4-BE49-F238E27FC236}">
                <a16:creationId xmlns:a16="http://schemas.microsoft.com/office/drawing/2014/main" id="{F2BD91A9-5B36-2759-BD0B-7E49183DBAD7}"/>
              </a:ext>
            </a:extLst>
          </p:cNvPr>
          <p:cNvPicPr>
            <a:picLocks noChangeAspect="1"/>
          </p:cNvPicPr>
          <p:nvPr/>
        </p:nvPicPr>
        <p:blipFill>
          <a:blip r:embed="rId2"/>
          <a:stretch>
            <a:fillRect/>
          </a:stretch>
        </p:blipFill>
        <p:spPr>
          <a:xfrm>
            <a:off x="668460" y="197981"/>
            <a:ext cx="752580" cy="838317"/>
          </a:xfrm>
          <a:prstGeom prst="rect">
            <a:avLst/>
          </a:prstGeom>
        </p:spPr>
      </p:pic>
      <p:sp>
        <p:nvSpPr>
          <p:cNvPr id="8" name="TextBox 7">
            <a:extLst>
              <a:ext uri="{FF2B5EF4-FFF2-40B4-BE49-F238E27FC236}">
                <a16:creationId xmlns:a16="http://schemas.microsoft.com/office/drawing/2014/main" id="{7530AA09-35D8-A783-E8DD-C5EBED330540}"/>
              </a:ext>
            </a:extLst>
          </p:cNvPr>
          <p:cNvSpPr txBox="1"/>
          <p:nvPr/>
        </p:nvSpPr>
        <p:spPr>
          <a:xfrm>
            <a:off x="-15780" y="999417"/>
            <a:ext cx="12207779" cy="523220"/>
          </a:xfrm>
          <a:prstGeom prst="rect">
            <a:avLst/>
          </a:prstGeom>
          <a:noFill/>
        </p:spPr>
        <p:txBody>
          <a:bodyPr wrap="square" rtlCol="0">
            <a:spAutoFit/>
          </a:bodyPr>
          <a:lstStyle/>
          <a:p>
            <a:pPr marL="514350" indent="-514350">
              <a:buAutoNum type="arabicPeriod"/>
            </a:pPr>
            <a:r>
              <a:rPr lang="en-US" sz="2800" b="1">
                <a:solidFill>
                  <a:schemeClr val="accent2">
                    <a:lumMod val="75000"/>
                  </a:schemeClr>
                </a:solidFill>
                <a:latin typeface="Nunito Black" pitchFamily="2" charset="0"/>
              </a:rPr>
              <a:t>Chia sẻ những việc chưa thực hiện được theo thời gian biểu của em</a:t>
            </a:r>
          </a:p>
        </p:txBody>
      </p:sp>
      <p:pic>
        <p:nvPicPr>
          <p:cNvPr id="9" name="Picture 2">
            <a:extLst>
              <a:ext uri="{FF2B5EF4-FFF2-40B4-BE49-F238E27FC236}">
                <a16:creationId xmlns:a16="http://schemas.microsoft.com/office/drawing/2014/main" id="{4B5EBCC7-9EF6-8E08-396E-A9957F25E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6375" y="1711657"/>
            <a:ext cx="4906300" cy="46807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D3AF0F2-E864-CC70-4D3E-2D7C14BD8E0C}"/>
              </a:ext>
            </a:extLst>
          </p:cNvPr>
          <p:cNvSpPr txBox="1"/>
          <p:nvPr/>
        </p:nvSpPr>
        <p:spPr>
          <a:xfrm>
            <a:off x="348829" y="2579215"/>
            <a:ext cx="6727774" cy="523220"/>
          </a:xfrm>
          <a:prstGeom prst="rect">
            <a:avLst/>
          </a:prstGeom>
          <a:noFill/>
        </p:spPr>
        <p:txBody>
          <a:bodyPr wrap="square" rtlCol="0">
            <a:spAutoFit/>
          </a:bodyPr>
          <a:lstStyle/>
          <a:p>
            <a:r>
              <a:rPr lang="en-US" sz="2800" b="1">
                <a:solidFill>
                  <a:schemeClr val="accent2">
                    <a:lumMod val="75000"/>
                  </a:schemeClr>
                </a:solidFill>
                <a:latin typeface="Nunito Black" pitchFamily="2" charset="0"/>
              </a:rPr>
              <a:t>-Nêu nguyên nhân em chưa làm được.</a:t>
            </a:r>
          </a:p>
        </p:txBody>
      </p:sp>
      <p:sp>
        <p:nvSpPr>
          <p:cNvPr id="10" name="TextBox 9">
            <a:extLst>
              <a:ext uri="{FF2B5EF4-FFF2-40B4-BE49-F238E27FC236}">
                <a16:creationId xmlns:a16="http://schemas.microsoft.com/office/drawing/2014/main" id="{963F9DD0-2E4C-1FD4-5960-ACA2F8D0BEDB}"/>
              </a:ext>
            </a:extLst>
          </p:cNvPr>
          <p:cNvSpPr txBox="1"/>
          <p:nvPr/>
        </p:nvSpPr>
        <p:spPr>
          <a:xfrm>
            <a:off x="348829" y="1866975"/>
            <a:ext cx="6210886" cy="523220"/>
          </a:xfrm>
          <a:prstGeom prst="rect">
            <a:avLst/>
          </a:prstGeom>
          <a:noFill/>
        </p:spPr>
        <p:txBody>
          <a:bodyPr wrap="square">
            <a:spAutoFit/>
          </a:bodyPr>
          <a:lstStyle/>
          <a:p>
            <a:r>
              <a:rPr lang="en-US" sz="2800" b="1">
                <a:solidFill>
                  <a:schemeClr val="accent2">
                    <a:lumMod val="75000"/>
                  </a:schemeClr>
                </a:solidFill>
                <a:latin typeface="Nunito Black" pitchFamily="2" charset="0"/>
              </a:rPr>
              <a:t>-Chia sẻ những việc em chưa làm.</a:t>
            </a:r>
          </a:p>
        </p:txBody>
      </p:sp>
    </p:spTree>
    <p:extLst>
      <p:ext uri="{BB962C8B-B14F-4D97-AF65-F5344CB8AC3E}">
        <p14:creationId xmlns:p14="http://schemas.microsoft.com/office/powerpoint/2010/main" val="18208386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35CBB794-1ED7-C5C1-B645-11820DDEE50A}"/>
              </a:ext>
            </a:extLst>
          </p:cNvPr>
          <p:cNvSpPr/>
          <p:nvPr/>
        </p:nvSpPr>
        <p:spPr>
          <a:xfrm>
            <a:off x="0" y="3279575"/>
            <a:ext cx="3486150" cy="1524000"/>
          </a:xfrm>
          <a:prstGeom prst="cloudCallout">
            <a:avLst>
              <a:gd name="adj1" fmla="val -20287"/>
              <a:gd name="adj2" fmla="val -687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002060"/>
                </a:solidFill>
                <a:latin typeface="Nunito Black" pitchFamily="2" charset="0"/>
              </a:rPr>
              <a:t>Quên </a:t>
            </a:r>
          </a:p>
          <a:p>
            <a:pPr algn="ctr"/>
            <a:r>
              <a:rPr lang="en-US">
                <a:latin typeface=".TMC-Ong Do" pitchFamily="2" charset="0"/>
              </a:rPr>
              <a:t> </a:t>
            </a:r>
          </a:p>
        </p:txBody>
      </p:sp>
      <p:pic>
        <p:nvPicPr>
          <p:cNvPr id="6" name="Picture 5">
            <a:extLst>
              <a:ext uri="{FF2B5EF4-FFF2-40B4-BE49-F238E27FC236}">
                <a16:creationId xmlns:a16="http://schemas.microsoft.com/office/drawing/2014/main" id="{839C0D4A-17B8-C511-9B1E-0FBC9D1BA8A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743" b="98649" l="9470" r="89773">
                        <a14:foregroundMark x1="20455" y1="19932" x2="75379" y2="37500"/>
                        <a14:foregroundMark x1="75379" y1="37500" x2="75379" y2="37500"/>
                        <a14:foregroundMark x1="42424" y1="17905" x2="80682" y2="47297"/>
                        <a14:foregroundMark x1="80682" y1="47297" x2="80303" y2="46959"/>
                        <a14:foregroundMark x1="68939" y1="53716" x2="68939" y2="44257"/>
                        <a14:foregroundMark x1="57955" y1="53041" x2="77652" y2="54392"/>
                        <a14:foregroundMark x1="61364" y1="52365" x2="60606" y2="80743"/>
                        <a14:foregroundMark x1="62121" y1="60473" x2="68561" y2="88514"/>
                        <a14:foregroundMark x1="42803" y1="60135" x2="59091" y2="81419"/>
                        <a14:foregroundMark x1="40152" y1="52365" x2="38636" y2="71622"/>
                        <a14:foregroundMark x1="50379" y1="89189" x2="54924" y2="98986"/>
                        <a14:foregroundMark x1="68939" y1="99324" x2="68939" y2="99324"/>
                        <a14:foregroundMark x1="27652" y1="37500" x2="25379" y2="46622"/>
                        <a14:foregroundMark x1="15909" y1="19932" x2="12500" y2="27365"/>
                        <a14:foregroundMark x1="55303" y1="12162" x2="59091" y2="7095"/>
                        <a14:foregroundMark x1="61742" y1="9459" x2="59848" y2="5743"/>
                        <a14:foregroundMark x1="54545" y1="9797" x2="54545" y2="9797"/>
                        <a14:foregroundMark x1="58333" y1="88176" x2="58712" y2="89189"/>
                        <a14:foregroundMark x1="70833" y1="98311" x2="70833" y2="98311"/>
                      </a14:backgroundRemoval>
                    </a14:imgEffect>
                  </a14:imgLayer>
                </a14:imgProps>
              </a:ext>
            </a:extLst>
          </a:blip>
          <a:stretch>
            <a:fillRect/>
          </a:stretch>
        </p:blipFill>
        <p:spPr>
          <a:xfrm>
            <a:off x="3047649" y="2790629"/>
            <a:ext cx="2514951" cy="2819794"/>
          </a:xfrm>
          <a:prstGeom prst="rect">
            <a:avLst/>
          </a:prstGeom>
        </p:spPr>
      </p:pic>
      <p:sp>
        <p:nvSpPr>
          <p:cNvPr id="7" name="Thought Bubble: Cloud 6">
            <a:extLst>
              <a:ext uri="{FF2B5EF4-FFF2-40B4-BE49-F238E27FC236}">
                <a16:creationId xmlns:a16="http://schemas.microsoft.com/office/drawing/2014/main" id="{C775EA41-612C-3496-22EF-CCC7BEFCA217}"/>
              </a:ext>
            </a:extLst>
          </p:cNvPr>
          <p:cNvSpPr/>
          <p:nvPr/>
        </p:nvSpPr>
        <p:spPr>
          <a:xfrm>
            <a:off x="2076450" y="1022156"/>
            <a:ext cx="3486150" cy="1524000"/>
          </a:xfrm>
          <a:prstGeom prst="cloudCallout">
            <a:avLst>
              <a:gd name="adj1" fmla="val -20287"/>
              <a:gd name="adj2" fmla="val -687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latin typeface="Nunito Black" pitchFamily="2" charset="0"/>
              </a:rPr>
              <a:t>Lười </a:t>
            </a:r>
          </a:p>
          <a:p>
            <a:pPr algn="ctr"/>
            <a:r>
              <a:rPr lang="en-US">
                <a:latin typeface=".TMC-Ong Do" pitchFamily="2" charset="0"/>
              </a:rPr>
              <a:t> </a:t>
            </a:r>
          </a:p>
        </p:txBody>
      </p:sp>
      <p:sp>
        <p:nvSpPr>
          <p:cNvPr id="8" name="Thought Bubble: Cloud 7">
            <a:extLst>
              <a:ext uri="{FF2B5EF4-FFF2-40B4-BE49-F238E27FC236}">
                <a16:creationId xmlns:a16="http://schemas.microsoft.com/office/drawing/2014/main" id="{920526E4-05EB-E4AB-D849-BB4403EB76DB}"/>
              </a:ext>
            </a:extLst>
          </p:cNvPr>
          <p:cNvSpPr/>
          <p:nvPr/>
        </p:nvSpPr>
        <p:spPr>
          <a:xfrm>
            <a:off x="6629402" y="1318114"/>
            <a:ext cx="3486150" cy="1524000"/>
          </a:xfrm>
          <a:prstGeom prst="cloudCallout">
            <a:avLst>
              <a:gd name="adj1" fmla="val -20287"/>
              <a:gd name="adj2" fmla="val -687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bg1"/>
                </a:solidFill>
                <a:latin typeface="Nunito Black" pitchFamily="2" charset="0"/>
              </a:rPr>
              <a:t>Ngại</a:t>
            </a:r>
          </a:p>
          <a:p>
            <a:pPr algn="ctr"/>
            <a:r>
              <a:rPr lang="en-US">
                <a:solidFill>
                  <a:schemeClr val="bg1"/>
                </a:solidFill>
                <a:latin typeface=".TMC-Ong Do" pitchFamily="2" charset="0"/>
              </a:rPr>
              <a:t> </a:t>
            </a:r>
          </a:p>
        </p:txBody>
      </p:sp>
      <p:sp>
        <p:nvSpPr>
          <p:cNvPr id="9" name="Thought Bubble: Cloud 8">
            <a:extLst>
              <a:ext uri="{FF2B5EF4-FFF2-40B4-BE49-F238E27FC236}">
                <a16:creationId xmlns:a16="http://schemas.microsoft.com/office/drawing/2014/main" id="{036F740D-1C22-88D4-7B1D-09A82BFB4EE0}"/>
              </a:ext>
            </a:extLst>
          </p:cNvPr>
          <p:cNvSpPr/>
          <p:nvPr/>
        </p:nvSpPr>
        <p:spPr>
          <a:xfrm>
            <a:off x="5562600" y="3822895"/>
            <a:ext cx="6161886" cy="1524001"/>
          </a:xfrm>
          <a:prstGeom prst="cloudCallout">
            <a:avLst>
              <a:gd name="adj1" fmla="val -20287"/>
              <a:gd name="adj2" fmla="val -687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F0"/>
                </a:solidFill>
                <a:latin typeface="Nunito Black" pitchFamily="2" charset="0"/>
              </a:rPr>
              <a:t>Không muốn làm </a:t>
            </a:r>
          </a:p>
          <a:p>
            <a:pPr algn="ctr"/>
            <a:r>
              <a:rPr lang="en-US" sz="3600">
                <a:solidFill>
                  <a:srgbClr val="00B0F0"/>
                </a:solidFill>
                <a:latin typeface=".TMC-Ong Do" pitchFamily="2" charset="0"/>
              </a:rPr>
              <a:t> </a:t>
            </a:r>
          </a:p>
        </p:txBody>
      </p:sp>
    </p:spTree>
    <p:extLst>
      <p:ext uri="{BB962C8B-B14F-4D97-AF65-F5344CB8AC3E}">
        <p14:creationId xmlns:p14="http://schemas.microsoft.com/office/powerpoint/2010/main" val="9302973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ACDAA0-7766-E2BC-4BED-6AC90150F2E8}"/>
              </a:ext>
            </a:extLst>
          </p:cNvPr>
          <p:cNvPicPr>
            <a:picLocks noChangeAspect="1"/>
          </p:cNvPicPr>
          <p:nvPr/>
        </p:nvPicPr>
        <p:blipFill>
          <a:blip r:embed="rId2"/>
          <a:stretch>
            <a:fillRect/>
          </a:stretch>
        </p:blipFill>
        <p:spPr>
          <a:xfrm>
            <a:off x="597532" y="205356"/>
            <a:ext cx="4113616" cy="828314"/>
          </a:xfrm>
          <a:prstGeom prst="rect">
            <a:avLst/>
          </a:prstGeom>
        </p:spPr>
      </p:pic>
      <p:sp>
        <p:nvSpPr>
          <p:cNvPr id="8" name="TextBox 7">
            <a:extLst>
              <a:ext uri="{FF2B5EF4-FFF2-40B4-BE49-F238E27FC236}">
                <a16:creationId xmlns:a16="http://schemas.microsoft.com/office/drawing/2014/main" id="{F6EA4243-278D-A3BF-C613-F3FF319EA2A7}"/>
              </a:ext>
            </a:extLst>
          </p:cNvPr>
          <p:cNvSpPr txBox="1"/>
          <p:nvPr/>
        </p:nvSpPr>
        <p:spPr>
          <a:xfrm>
            <a:off x="353603" y="1342481"/>
            <a:ext cx="11484794" cy="2246769"/>
          </a:xfrm>
          <a:prstGeom prst="rect">
            <a:avLst/>
          </a:prstGeom>
          <a:noFill/>
        </p:spPr>
        <p:txBody>
          <a:bodyPr wrap="square" rtlCol="0">
            <a:spAutoFit/>
          </a:bodyPr>
          <a:lstStyle/>
          <a:p>
            <a:pPr algn="just"/>
            <a:r>
              <a:rPr lang="en-US" sz="2800" b="1">
                <a:solidFill>
                  <a:schemeClr val="accent2">
                    <a:lumMod val="75000"/>
                  </a:schemeClr>
                </a:solidFill>
                <a:latin typeface="Nunito Black" pitchFamily="2" charset="0"/>
              </a:rPr>
              <a:t>	Thực hiện được công việc cần làm không phải là việc dễ dàng. Nếu đó là việc cần làm, chúng ta vẫn phải vượt qua sự lười, ngại, không muốn làm để thực hiện bằng được. Còn nếu hay quên, chúng ta có thể làm để khắc phục: Nhờ người thân nhắc, nhờ các  bạn nhắc, làm sổ nhắc việc,…</a:t>
            </a:r>
          </a:p>
        </p:txBody>
      </p:sp>
      <p:pic>
        <p:nvPicPr>
          <p:cNvPr id="4" name="Picture 3">
            <a:extLst>
              <a:ext uri="{FF2B5EF4-FFF2-40B4-BE49-F238E27FC236}">
                <a16:creationId xmlns:a16="http://schemas.microsoft.com/office/drawing/2014/main" id="{CA216559-B45D-D566-C513-D986AC23A184}"/>
              </a:ext>
            </a:extLst>
          </p:cNvPr>
          <p:cNvPicPr>
            <a:picLocks noChangeAspect="1"/>
          </p:cNvPicPr>
          <p:nvPr/>
        </p:nvPicPr>
        <p:blipFill>
          <a:blip r:embed="rId3"/>
          <a:stretch>
            <a:fillRect/>
          </a:stretch>
        </p:blipFill>
        <p:spPr>
          <a:xfrm>
            <a:off x="8172010" y="3113503"/>
            <a:ext cx="3219450" cy="3219450"/>
          </a:xfrm>
          <a:prstGeom prst="rect">
            <a:avLst/>
          </a:prstGeom>
        </p:spPr>
      </p:pic>
    </p:spTree>
    <p:extLst>
      <p:ext uri="{BB962C8B-B14F-4D97-AF65-F5344CB8AC3E}">
        <p14:creationId xmlns:p14="http://schemas.microsoft.com/office/powerpoint/2010/main" val="16899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3EEFE-7F34-55F2-A9D3-BC04727FAB58}"/>
              </a:ext>
            </a:extLst>
          </p:cNvPr>
          <p:cNvSpPr txBox="1"/>
          <p:nvPr/>
        </p:nvSpPr>
        <p:spPr>
          <a:xfrm>
            <a:off x="2428876" y="2548307"/>
            <a:ext cx="8723436" cy="1015663"/>
          </a:xfrm>
          <a:prstGeom prst="rect">
            <a:avLst/>
          </a:prstGeom>
          <a:noFill/>
        </p:spPr>
        <p:txBody>
          <a:bodyPr wrap="square" rtlCol="0">
            <a:spAutoFit/>
          </a:bodyPr>
          <a:lstStyle/>
          <a:p>
            <a:r>
              <a:rPr lang="en-US" sz="6000">
                <a:solidFill>
                  <a:srgbClr val="0070C0"/>
                </a:solidFill>
                <a:latin typeface="Sigmar One" panose="00000500000000000000" pitchFamily="2" charset="0"/>
              </a:rPr>
              <a:t>Khám phá chủ đề</a:t>
            </a:r>
          </a:p>
        </p:txBody>
      </p:sp>
    </p:spTree>
    <p:extLst>
      <p:ext uri="{BB962C8B-B14F-4D97-AF65-F5344CB8AC3E}">
        <p14:creationId xmlns:p14="http://schemas.microsoft.com/office/powerpoint/2010/main" val="2534702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247B28-49BA-EAA9-6450-0BE6388708E2}"/>
              </a:ext>
            </a:extLst>
          </p:cNvPr>
          <p:cNvPicPr>
            <a:picLocks noChangeAspect="1"/>
          </p:cNvPicPr>
          <p:nvPr/>
        </p:nvPicPr>
        <p:blipFill rotWithShape="1">
          <a:blip r:embed="rId2"/>
          <a:srcRect l="3996" t="1" r="73859" b="4515"/>
          <a:stretch/>
        </p:blipFill>
        <p:spPr>
          <a:xfrm>
            <a:off x="827238" y="131433"/>
            <a:ext cx="900332" cy="914229"/>
          </a:xfrm>
          <a:prstGeom prst="rect">
            <a:avLst/>
          </a:prstGeom>
        </p:spPr>
      </p:pic>
      <p:sp>
        <p:nvSpPr>
          <p:cNvPr id="7" name="TextBox 6">
            <a:extLst>
              <a:ext uri="{FF2B5EF4-FFF2-40B4-BE49-F238E27FC236}">
                <a16:creationId xmlns:a16="http://schemas.microsoft.com/office/drawing/2014/main" id="{E9ECE6C5-362A-9A0B-5331-566010327129}"/>
              </a:ext>
            </a:extLst>
          </p:cNvPr>
          <p:cNvSpPr txBox="1"/>
          <p:nvPr/>
        </p:nvSpPr>
        <p:spPr>
          <a:xfrm>
            <a:off x="1727570" y="293555"/>
            <a:ext cx="3328080" cy="523220"/>
          </a:xfrm>
          <a:prstGeom prst="rect">
            <a:avLst/>
          </a:prstGeom>
          <a:noFill/>
        </p:spPr>
        <p:txBody>
          <a:bodyPr wrap="square" rtlCol="0">
            <a:spAutoFit/>
          </a:bodyPr>
          <a:lstStyle/>
          <a:p>
            <a:r>
              <a:rPr lang="en-US" sz="2800" b="1">
                <a:solidFill>
                  <a:srgbClr val="FF0000"/>
                </a:solidFill>
                <a:latin typeface="Nunito Black" pitchFamily="2" charset="0"/>
              </a:rPr>
              <a:t>Cuốn sổ nhắc việc </a:t>
            </a:r>
          </a:p>
        </p:txBody>
      </p:sp>
      <p:sp>
        <p:nvSpPr>
          <p:cNvPr id="9" name="TextBox 8">
            <a:extLst>
              <a:ext uri="{FF2B5EF4-FFF2-40B4-BE49-F238E27FC236}">
                <a16:creationId xmlns:a16="http://schemas.microsoft.com/office/drawing/2014/main" id="{D7943586-967A-13D5-6705-6ADC04A64841}"/>
              </a:ext>
            </a:extLst>
          </p:cNvPr>
          <p:cNvSpPr txBox="1"/>
          <p:nvPr/>
        </p:nvSpPr>
        <p:spPr>
          <a:xfrm>
            <a:off x="294861" y="982730"/>
            <a:ext cx="5763429" cy="2246769"/>
          </a:xfrm>
          <a:prstGeom prst="rect">
            <a:avLst/>
          </a:prstGeom>
          <a:noFill/>
        </p:spPr>
        <p:txBody>
          <a:bodyPr wrap="square" rtlCol="0">
            <a:spAutoFit/>
          </a:bodyPr>
          <a:lstStyle/>
          <a:p>
            <a:r>
              <a:rPr lang="en-US" sz="2800" b="1">
                <a:solidFill>
                  <a:schemeClr val="accent2">
                    <a:lumMod val="75000"/>
                  </a:schemeClr>
                </a:solidFill>
                <a:latin typeface="Nunito Black" pitchFamily="2" charset="0"/>
              </a:rPr>
              <a:t>2. Làm </a:t>
            </a:r>
            <a:r>
              <a:rPr lang="en-US" sz="2800" b="1" i="1">
                <a:solidFill>
                  <a:schemeClr val="accent2">
                    <a:lumMod val="75000"/>
                  </a:schemeClr>
                </a:solidFill>
                <a:latin typeface="Nunito Black" pitchFamily="2" charset="0"/>
              </a:rPr>
              <a:t>Sổ nhắc việc</a:t>
            </a:r>
          </a:p>
          <a:p>
            <a:pPr marL="457200" indent="-457200">
              <a:buFontTx/>
              <a:buChar char="-"/>
            </a:pPr>
            <a:r>
              <a:rPr lang="en-US" sz="2800" b="1" i="1">
                <a:solidFill>
                  <a:srgbClr val="002060"/>
                </a:solidFill>
                <a:latin typeface="Nunito Black" pitchFamily="2" charset="0"/>
              </a:rPr>
              <a:t>Làm cuốn Sổ nhắc việc bằng giấy, bìa, keo dán, dập ghim,…</a:t>
            </a:r>
          </a:p>
          <a:p>
            <a:endParaRPr lang="en-US" sz="2800" b="1">
              <a:solidFill>
                <a:srgbClr val="002060"/>
              </a:solidFill>
              <a:latin typeface="Nunito Black" pitchFamily="2" charset="0"/>
            </a:endParaRPr>
          </a:p>
        </p:txBody>
      </p:sp>
      <p:pic>
        <p:nvPicPr>
          <p:cNvPr id="1026" name="Picture 2" descr="Giấy Fort nhuộm màu A4-70">
            <a:extLst>
              <a:ext uri="{FF2B5EF4-FFF2-40B4-BE49-F238E27FC236}">
                <a16:creationId xmlns:a16="http://schemas.microsoft.com/office/drawing/2014/main" id="{4B68F3E5-BCA4-7AEE-49D7-EC581D4AE6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6" r="4148"/>
          <a:stretch/>
        </p:blipFill>
        <p:spPr bwMode="auto">
          <a:xfrm>
            <a:off x="4605042" y="3391621"/>
            <a:ext cx="3305909" cy="26653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Keo dán giấy Thiên Long - Điểm 10 G-08 – Flexoffice.com - Tập đoàn Thiên  Long">
            <a:extLst>
              <a:ext uri="{FF2B5EF4-FFF2-40B4-BE49-F238E27FC236}">
                <a16:creationId xmlns:a16="http://schemas.microsoft.com/office/drawing/2014/main" id="{2E6518FE-61DB-1880-25FA-B276EAA3A51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167" b="93833" l="10000" r="90000">
                        <a14:foregroundMark x1="47167" y1="4333" x2="53667" y2="22167"/>
                        <a14:foregroundMark x1="53667" y1="22167" x2="53667" y2="22167"/>
                        <a14:foregroundMark x1="50167" y1="20333" x2="53833" y2="89667"/>
                        <a14:foregroundMark x1="40833" y1="46167" x2="42833" y2="67833"/>
                        <a14:foregroundMark x1="48000" y1="91833" x2="50167" y2="93833"/>
                      </a14:backgroundRemoval>
                    </a14:imgEffect>
                  </a14:imgLayer>
                </a14:imgProps>
              </a:ext>
              <a:ext uri="{28A0092B-C50C-407E-A947-70E740481C1C}">
                <a14:useLocalDpi xmlns:a14="http://schemas.microsoft.com/office/drawing/2010/main" val="0"/>
              </a:ext>
            </a:extLst>
          </a:blip>
          <a:srcRect l="34902" r="34906"/>
          <a:stretch/>
        </p:blipFill>
        <p:spPr bwMode="auto">
          <a:xfrm>
            <a:off x="8046177" y="2825903"/>
            <a:ext cx="901477" cy="29858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ập ghim số 10 Max HD-10N (Dập 15 tờ) – THẾ GIỚI VĂN PHÒNG PHẨM - ĐỒ DÙNG  HỌC SINH GIÁ RẺ">
            <a:extLst>
              <a:ext uri="{FF2B5EF4-FFF2-40B4-BE49-F238E27FC236}">
                <a16:creationId xmlns:a16="http://schemas.microsoft.com/office/drawing/2014/main" id="{CE66B11E-41D4-DBF1-981B-16A82FACD23A}"/>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9961" b="89893" l="6396" r="92578">
                        <a14:foregroundMark x1="9131" y1="26855" x2="13623" y2="33643"/>
                        <a14:foregroundMark x1="9326" y1="45117" x2="6445" y2="43896"/>
                        <a14:foregroundMark x1="89111" y1="54980" x2="92578" y2="56006"/>
                      </a14:backgroundRemoval>
                    </a14:imgEffect>
                  </a14:imgLayer>
                </a14:imgProps>
              </a:ext>
              <a:ext uri="{28A0092B-C50C-407E-A947-70E740481C1C}">
                <a14:useLocalDpi xmlns:a14="http://schemas.microsoft.com/office/drawing/2010/main" val="0"/>
              </a:ext>
            </a:extLst>
          </a:blip>
          <a:srcRect/>
          <a:stretch>
            <a:fillRect/>
          </a:stretch>
        </p:blipFill>
        <p:spPr bwMode="auto">
          <a:xfrm>
            <a:off x="9031114" y="2586321"/>
            <a:ext cx="3002280" cy="30022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48C544A-5CAC-B343-8D6C-22D6DBAD32D9}"/>
              </a:ext>
            </a:extLst>
          </p:cNvPr>
          <p:cNvSpPr txBox="1"/>
          <p:nvPr/>
        </p:nvSpPr>
        <p:spPr>
          <a:xfrm>
            <a:off x="294861" y="2809166"/>
            <a:ext cx="5763428" cy="523220"/>
          </a:xfrm>
          <a:prstGeom prst="rect">
            <a:avLst/>
          </a:prstGeom>
          <a:noFill/>
        </p:spPr>
        <p:txBody>
          <a:bodyPr wrap="square">
            <a:spAutoFit/>
          </a:bodyPr>
          <a:lstStyle/>
          <a:p>
            <a:pPr marL="457200" indent="-457200">
              <a:buFontTx/>
              <a:buChar char="-"/>
            </a:pPr>
            <a:r>
              <a:rPr lang="en-US" sz="2800" b="1" i="1">
                <a:solidFill>
                  <a:srgbClr val="002060"/>
                </a:solidFill>
                <a:latin typeface="Nunito Black" pitchFamily="2" charset="0"/>
              </a:rPr>
              <a:t>Trang trí sổ và ghi tên em</a:t>
            </a:r>
          </a:p>
        </p:txBody>
      </p:sp>
      <p:sp>
        <p:nvSpPr>
          <p:cNvPr id="13" name="TextBox 12">
            <a:extLst>
              <a:ext uri="{FF2B5EF4-FFF2-40B4-BE49-F238E27FC236}">
                <a16:creationId xmlns:a16="http://schemas.microsoft.com/office/drawing/2014/main" id="{9DA35703-E8E9-BB05-F8B3-9E531BEA895F}"/>
              </a:ext>
            </a:extLst>
          </p:cNvPr>
          <p:cNvSpPr txBox="1"/>
          <p:nvPr/>
        </p:nvSpPr>
        <p:spPr>
          <a:xfrm>
            <a:off x="294861" y="3344797"/>
            <a:ext cx="4390706" cy="954107"/>
          </a:xfrm>
          <a:prstGeom prst="rect">
            <a:avLst/>
          </a:prstGeom>
          <a:noFill/>
        </p:spPr>
        <p:txBody>
          <a:bodyPr wrap="square">
            <a:spAutoFit/>
          </a:bodyPr>
          <a:lstStyle/>
          <a:p>
            <a:pPr marL="457200" indent="-457200">
              <a:buFontTx/>
              <a:buChar char="-"/>
            </a:pPr>
            <a:r>
              <a:rPr lang="en-US" sz="2800" b="1" i="1">
                <a:solidFill>
                  <a:srgbClr val="002060"/>
                </a:solidFill>
                <a:latin typeface="Nunito Black" pitchFamily="2" charset="0"/>
              </a:rPr>
              <a:t>Ghi vào sổ những việc cần làm trong tuần</a:t>
            </a:r>
          </a:p>
        </p:txBody>
      </p:sp>
      <p:pic>
        <p:nvPicPr>
          <p:cNvPr id="12" name="Picture 11">
            <a:extLst>
              <a:ext uri="{FF2B5EF4-FFF2-40B4-BE49-F238E27FC236}">
                <a16:creationId xmlns:a16="http://schemas.microsoft.com/office/drawing/2014/main" id="{743DEB91-3958-3439-4F97-DC58D0CC007E}"/>
              </a:ext>
            </a:extLst>
          </p:cNvPr>
          <p:cNvPicPr>
            <a:picLocks noChangeAspect="1"/>
          </p:cNvPicPr>
          <p:nvPr/>
        </p:nvPicPr>
        <p:blipFill rotWithShape="1">
          <a:blip r:embed="rId8"/>
          <a:srcRect t="4090" r="6047" b="6715"/>
          <a:stretch/>
        </p:blipFill>
        <p:spPr>
          <a:xfrm>
            <a:off x="7394720" y="449724"/>
            <a:ext cx="2269785" cy="2307282"/>
          </a:xfrm>
          <a:prstGeom prst="rect">
            <a:avLst/>
          </a:prstGeom>
        </p:spPr>
      </p:pic>
    </p:spTree>
    <p:extLst>
      <p:ext uri="{BB962C8B-B14F-4D97-AF65-F5344CB8AC3E}">
        <p14:creationId xmlns:p14="http://schemas.microsoft.com/office/powerpoint/2010/main" val="402506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arn(inVertical)">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barn(inVertical)">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barn(inVertical)">
                                      <p:cBhvr>
                                        <p:cTn id="26" dur="500"/>
                                        <p:tgtEl>
                                          <p:spTgt spid="103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3EEFE-7F34-55F2-A9D3-BC04727FAB58}"/>
              </a:ext>
            </a:extLst>
          </p:cNvPr>
          <p:cNvSpPr txBox="1"/>
          <p:nvPr/>
        </p:nvSpPr>
        <p:spPr>
          <a:xfrm>
            <a:off x="1294228" y="2413337"/>
            <a:ext cx="10283483" cy="1015663"/>
          </a:xfrm>
          <a:prstGeom prst="rect">
            <a:avLst/>
          </a:prstGeom>
          <a:noFill/>
        </p:spPr>
        <p:txBody>
          <a:bodyPr wrap="square" rtlCol="0">
            <a:spAutoFit/>
          </a:bodyPr>
          <a:lstStyle/>
          <a:p>
            <a:r>
              <a:rPr lang="en-US" sz="6000">
                <a:solidFill>
                  <a:srgbClr val="0070C0"/>
                </a:solidFill>
                <a:latin typeface="Sigmar One" panose="00000500000000000000" pitchFamily="2" charset="0"/>
              </a:rPr>
              <a:t>CAM KẾT HÀNH ĐỘNG</a:t>
            </a:r>
          </a:p>
        </p:txBody>
      </p:sp>
    </p:spTree>
    <p:extLst>
      <p:ext uri="{BB962C8B-B14F-4D97-AF65-F5344CB8AC3E}">
        <p14:creationId xmlns:p14="http://schemas.microsoft.com/office/powerpoint/2010/main" val="2716658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735</TotalTime>
  <Words>246</Words>
  <Application>Microsoft Office PowerPoint</Application>
  <PresentationFormat>Widescreen</PresentationFormat>
  <Paragraphs>40</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.TMC-Ong Do</vt:lpstr>
      <vt:lpstr>Arial</vt:lpstr>
      <vt:lpstr>Calibri</vt:lpstr>
      <vt:lpstr>Calibri Light</vt:lpstr>
      <vt:lpstr>Nunito Black</vt:lpstr>
      <vt:lpstr>Sigmar One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MAIHUNG</cp:lastModifiedBy>
  <cp:revision>12</cp:revision>
  <dcterms:created xsi:type="dcterms:W3CDTF">2022-07-06T15:06:29Z</dcterms:created>
  <dcterms:modified xsi:type="dcterms:W3CDTF">2025-04-24T20:16:30Z</dcterms:modified>
</cp:coreProperties>
</file>