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449" r:id="rId2"/>
    <p:sldId id="430" r:id="rId3"/>
    <p:sldId id="445" r:id="rId4"/>
    <p:sldId id="434" r:id="rId5"/>
    <p:sldId id="442" r:id="rId6"/>
    <p:sldId id="443" r:id="rId7"/>
    <p:sldId id="444" r:id="rId8"/>
    <p:sldId id="446" r:id="rId9"/>
    <p:sldId id="447" r:id="rId10"/>
    <p:sldId id="448" r:id="rId11"/>
    <p:sldId id="431"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8" d="100"/>
          <a:sy n="58" d="100"/>
        </p:scale>
        <p:origin x="110" y="27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4580" y="1496484"/>
            <a:ext cx="12207479" cy="3183467"/>
          </a:xfrm>
        </p:spPr>
        <p:txBody>
          <a:bodyPr anchor="b"/>
          <a:lstStyle>
            <a:lvl1pPr algn="ctr">
              <a:defRPr sz="8000"/>
            </a:lvl1pPr>
          </a:lstStyle>
          <a:p>
            <a:r>
              <a:rPr lang="en-US" smtClean="0"/>
              <a:t>Click to edit Master title style</a:t>
            </a:r>
            <a:endParaRPr lang="en-GB"/>
          </a:p>
        </p:txBody>
      </p:sp>
      <p:sp>
        <p:nvSpPr>
          <p:cNvPr id="3" name="Subtitle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B01423-D198-4896-B996-AF6CD71AA325}" type="slidenum">
              <a:rPr lang="en-US" altLang="en-US" smtClean="0"/>
              <a:pPr>
                <a:defRPr/>
              </a:pPr>
              <a:t>‹#›</a:t>
            </a:fld>
            <a:endParaRPr lang="en-US" altLang="en-US"/>
          </a:p>
        </p:txBody>
      </p:sp>
    </p:spTree>
    <p:extLst>
      <p:ext uri="{BB962C8B-B14F-4D97-AF65-F5344CB8AC3E}">
        <p14:creationId xmlns:p14="http://schemas.microsoft.com/office/powerpoint/2010/main" val="10889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D28DD1-89CB-4A9B-8160-1008CEEB8C29}" type="slidenum">
              <a:rPr lang="en-US" altLang="en-US" smtClean="0"/>
              <a:pPr>
                <a:defRPr/>
              </a:pPr>
              <a:t>‹#›</a:t>
            </a:fld>
            <a:endParaRPr lang="en-US" altLang="en-US"/>
          </a:p>
        </p:txBody>
      </p:sp>
    </p:spTree>
    <p:extLst>
      <p:ext uri="{BB962C8B-B14F-4D97-AF65-F5344CB8AC3E}">
        <p14:creationId xmlns:p14="http://schemas.microsoft.com/office/powerpoint/2010/main" val="379341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69" y="486834"/>
            <a:ext cx="350965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19019" y="486834"/>
            <a:ext cx="10325492"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4A9502-423E-4957-ACD4-EFEAFA456813}" type="slidenum">
              <a:rPr lang="en-US" altLang="en-US" smtClean="0"/>
              <a:pPr>
                <a:defRPr/>
              </a:pPr>
              <a:t>‹#›</a:t>
            </a:fld>
            <a:endParaRPr lang="en-US" altLang="en-US"/>
          </a:p>
        </p:txBody>
      </p:sp>
    </p:spTree>
    <p:extLst>
      <p:ext uri="{BB962C8B-B14F-4D97-AF65-F5344CB8AC3E}">
        <p14:creationId xmlns:p14="http://schemas.microsoft.com/office/powerpoint/2010/main" val="111024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00BA3F-51CF-473C-BBC7-9F80CB3FD932}" type="slidenum">
              <a:rPr lang="en-US" altLang="en-US" smtClean="0"/>
              <a:pPr>
                <a:defRPr/>
              </a:pPr>
              <a:t>‹#›</a:t>
            </a:fld>
            <a:endParaRPr lang="en-US" altLang="en-US"/>
          </a:p>
        </p:txBody>
      </p:sp>
    </p:spTree>
    <p:extLst>
      <p:ext uri="{BB962C8B-B14F-4D97-AF65-F5344CB8AC3E}">
        <p14:creationId xmlns:p14="http://schemas.microsoft.com/office/powerpoint/2010/main" val="156632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2"/>
            <a:ext cx="14038600" cy="3803649"/>
          </a:xfrm>
        </p:spPr>
        <p:txBody>
          <a:bodyPr anchor="b"/>
          <a:lstStyle>
            <a:lvl1pPr>
              <a:defRPr sz="8000"/>
            </a:lvl1pPr>
          </a:lstStyle>
          <a:p>
            <a:r>
              <a:rPr lang="en-US" smtClean="0"/>
              <a:t>Click to edit Master title style</a:t>
            </a:r>
            <a:endParaRPr lang="en-GB"/>
          </a:p>
        </p:txBody>
      </p:sp>
      <p:sp>
        <p:nvSpPr>
          <p:cNvPr id="3" name="Text Placeholder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9DFC9-E0D6-4E70-95EC-EE956DA6257B}" type="slidenum">
              <a:rPr lang="en-US" altLang="en-US" smtClean="0"/>
              <a:pPr>
                <a:defRPr/>
              </a:pPr>
              <a:t>‹#›</a:t>
            </a:fld>
            <a:endParaRPr lang="en-US" altLang="en-US"/>
          </a:p>
        </p:txBody>
      </p:sp>
    </p:spTree>
    <p:extLst>
      <p:ext uri="{BB962C8B-B14F-4D97-AF65-F5344CB8AC3E}">
        <p14:creationId xmlns:p14="http://schemas.microsoft.com/office/powerpoint/2010/main" val="121849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9019" y="2434167"/>
            <a:ext cx="6917571"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240048" y="2434167"/>
            <a:ext cx="6917571"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EE0E17-1536-48C6-87E3-A861F0C00F04}" type="slidenum">
              <a:rPr lang="en-US" altLang="en-US" smtClean="0"/>
              <a:pPr>
                <a:defRPr/>
              </a:pPr>
              <a:t>‹#›</a:t>
            </a:fld>
            <a:endParaRPr lang="en-US" altLang="en-US"/>
          </a:p>
        </p:txBody>
      </p:sp>
    </p:spTree>
    <p:extLst>
      <p:ext uri="{BB962C8B-B14F-4D97-AF65-F5344CB8AC3E}">
        <p14:creationId xmlns:p14="http://schemas.microsoft.com/office/powerpoint/2010/main" val="103358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4"/>
            <a:ext cx="1403860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1121140" y="3340100"/>
            <a:ext cx="6885780"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8240048" y="3340100"/>
            <a:ext cx="6919691"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30A47B-B3AA-4408-B89E-78641CC5715A}" type="slidenum">
              <a:rPr lang="en-US" altLang="en-US" smtClean="0"/>
              <a:pPr>
                <a:defRPr/>
              </a:pPr>
              <a:t>‹#›</a:t>
            </a:fld>
            <a:endParaRPr lang="en-US" altLang="en-US"/>
          </a:p>
        </p:txBody>
      </p:sp>
    </p:spTree>
    <p:extLst>
      <p:ext uri="{BB962C8B-B14F-4D97-AF65-F5344CB8AC3E}">
        <p14:creationId xmlns:p14="http://schemas.microsoft.com/office/powerpoint/2010/main" val="43160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D8FA65-B14B-4883-88C7-F7A3A55E9A2F}" type="slidenum">
              <a:rPr lang="en-US" altLang="en-US" smtClean="0"/>
              <a:pPr>
                <a:defRPr/>
              </a:pPr>
              <a:t>‹#›</a:t>
            </a:fld>
            <a:endParaRPr lang="en-US" altLang="en-US"/>
          </a:p>
        </p:txBody>
      </p:sp>
    </p:spTree>
    <p:extLst>
      <p:ext uri="{BB962C8B-B14F-4D97-AF65-F5344CB8AC3E}">
        <p14:creationId xmlns:p14="http://schemas.microsoft.com/office/powerpoint/2010/main" val="343295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8BE4F5-A3A4-4A0F-A638-D990D725B4CA}" type="slidenum">
              <a:rPr lang="en-US" altLang="en-US" smtClean="0"/>
              <a:pPr>
                <a:defRPr/>
              </a:pPr>
              <a:t>‹#›</a:t>
            </a:fld>
            <a:endParaRPr lang="en-US" altLang="en-US"/>
          </a:p>
        </p:txBody>
      </p:sp>
    </p:spTree>
    <p:extLst>
      <p:ext uri="{BB962C8B-B14F-4D97-AF65-F5344CB8AC3E}">
        <p14:creationId xmlns:p14="http://schemas.microsoft.com/office/powerpoint/2010/main" val="36466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smtClean="0"/>
              <a:t>Click to edit Master title style</a:t>
            </a:r>
            <a:endParaRPr lang="en-GB"/>
          </a:p>
        </p:txBody>
      </p:sp>
      <p:sp>
        <p:nvSpPr>
          <p:cNvPr id="3" name="Content Placeholder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99C05A-73D7-488D-87AE-9FA1D515BA90}" type="slidenum">
              <a:rPr lang="en-US" altLang="en-US" smtClean="0"/>
              <a:pPr>
                <a:defRPr/>
              </a:pPr>
              <a:t>‹#›</a:t>
            </a:fld>
            <a:endParaRPr lang="en-US" altLang="en-US"/>
          </a:p>
        </p:txBody>
      </p:sp>
    </p:spTree>
    <p:extLst>
      <p:ext uri="{BB962C8B-B14F-4D97-AF65-F5344CB8AC3E}">
        <p14:creationId xmlns:p14="http://schemas.microsoft.com/office/powerpoint/2010/main" val="111377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smtClean="0"/>
              <a:t>Click to edit Master title style</a:t>
            </a:r>
            <a:endParaRPr lang="en-GB"/>
          </a:p>
        </p:txBody>
      </p:sp>
      <p:sp>
        <p:nvSpPr>
          <p:cNvPr id="3" name="Picture Placeholder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090DF4-68DF-4AAF-98F9-EB3836BAB8B4}" type="slidenum">
              <a:rPr lang="en-US" altLang="en-US" smtClean="0"/>
              <a:pPr>
                <a:defRPr/>
              </a:pPr>
              <a:t>‹#›</a:t>
            </a:fld>
            <a:endParaRPr lang="en-US" altLang="en-US"/>
          </a:p>
        </p:txBody>
      </p:sp>
    </p:spTree>
    <p:extLst>
      <p:ext uri="{BB962C8B-B14F-4D97-AF65-F5344CB8AC3E}">
        <p14:creationId xmlns:p14="http://schemas.microsoft.com/office/powerpoint/2010/main" val="754174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F4264759-E7CE-4A8C-955C-20DA2A50E45F}" type="slidenum">
              <a:rPr lang="en-US" altLang="en-US" smtClean="0"/>
              <a:pPr>
                <a:defRPr/>
              </a:pPr>
              <a:t>‹#›</a:t>
            </a:fld>
            <a:endParaRPr lang="en-US" altLang="en-US"/>
          </a:p>
        </p:txBody>
      </p:sp>
    </p:spTree>
    <p:extLst>
      <p:ext uri="{BB962C8B-B14F-4D97-AF65-F5344CB8AC3E}">
        <p14:creationId xmlns:p14="http://schemas.microsoft.com/office/powerpoint/2010/main" val="4133467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3203462" y="728781"/>
            <a:ext cx="10024533" cy="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507" tIns="71753" rIns="143507" bIns="7175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496" b="1" dirty="0">
                <a:solidFill>
                  <a:srgbClr val="FF0066"/>
                </a:solidFill>
                <a:latin typeface="Times New Roman" pitchFamily="18" charset="0"/>
              </a:rPr>
              <a:t>TRƯỜNG TIỂU </a:t>
            </a:r>
            <a:r>
              <a:rPr lang="en-US" altLang="en-US" sz="3496" b="1">
                <a:solidFill>
                  <a:srgbClr val="FF0066"/>
                </a:solidFill>
                <a:latin typeface="Times New Roman" pitchFamily="18" charset="0"/>
              </a:rPr>
              <a:t>HỌC </a:t>
            </a:r>
            <a:r>
              <a:rPr lang="en-US" altLang="en-US" sz="3496" b="1">
                <a:solidFill>
                  <a:srgbClr val="FF0066"/>
                </a:solidFill>
                <a:latin typeface="Times New Roman" pitchFamily="18" charset="0"/>
              </a:rPr>
              <a:t>HÒA NGHĨA</a:t>
            </a:r>
            <a:endParaRPr lang="en-US" altLang="en-US" sz="3496" b="1" dirty="0">
              <a:solidFill>
                <a:srgbClr val="FF0066"/>
              </a:solidFill>
              <a:latin typeface="Times New Roman" pitchFamily="18" charset="0"/>
            </a:endParaRPr>
          </a:p>
        </p:txBody>
      </p:sp>
      <p:sp>
        <p:nvSpPr>
          <p:cNvPr id="30" name="Text Box 14"/>
          <p:cNvSpPr txBox="1">
            <a:spLocks noChangeArrowheads="1"/>
          </p:cNvSpPr>
          <p:nvPr/>
        </p:nvSpPr>
        <p:spPr bwMode="auto">
          <a:xfrm>
            <a:off x="1195294" y="3352800"/>
            <a:ext cx="13097171" cy="183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07" tIns="71753" rIns="143507" bIns="7175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5493"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HOẠT ĐỘNG TRẢI NGHIỆM </a:t>
            </a:r>
          </a:p>
          <a:p>
            <a:pPr algn="ctr" eaLnBrk="1" hangingPunct="1">
              <a:defRPr/>
            </a:pPr>
            <a:r>
              <a:rPr lang="en-US" sz="5493"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 3</a:t>
            </a:r>
            <a:endParaRPr lang="en-US" sz="5493"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33" name="Straight Connector 32"/>
          <p:cNvCxnSpPr/>
          <p:nvPr/>
        </p:nvCxnSpPr>
        <p:spPr>
          <a:xfrm flipV="1">
            <a:off x="5411246" y="1451761"/>
            <a:ext cx="597827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6"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83974" y="6398482"/>
            <a:ext cx="2968032" cy="25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45829" y="57215"/>
            <a:ext cx="1380961" cy="146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496014" y="6106464"/>
            <a:ext cx="8495733" cy="584134"/>
          </a:xfrm>
          <a:prstGeom prst="rect">
            <a:avLst/>
          </a:prstGeom>
          <a:noFill/>
        </p:spPr>
        <p:txBody>
          <a:bodyPr wrap="square">
            <a:spAutoFit/>
          </a:bodyPr>
          <a:lstStyle/>
          <a:p>
            <a:pPr algn="ctr" defTabSz="684835">
              <a:defRPr/>
            </a:pPr>
            <a:r>
              <a:rPr lang="en-US" sz="3196" b="1" dirty="0" err="1">
                <a:solidFill>
                  <a:srgbClr val="FF0000"/>
                </a:solidFill>
                <a:latin typeface="Times New Roman" panose="02020603050405020304" pitchFamily="18" charset="0"/>
                <a:cs typeface="Times New Roman" panose="02020603050405020304" pitchFamily="18" charset="0"/>
              </a:rPr>
              <a:t>Giáo</a:t>
            </a:r>
            <a:r>
              <a:rPr lang="en-US" sz="3196" b="1" dirty="0">
                <a:solidFill>
                  <a:srgbClr val="FF0000"/>
                </a:solidFill>
                <a:latin typeface="Times New Roman" panose="02020603050405020304" pitchFamily="18" charset="0"/>
                <a:cs typeface="Times New Roman" panose="02020603050405020304" pitchFamily="18" charset="0"/>
              </a:rPr>
              <a:t> </a:t>
            </a:r>
            <a:r>
              <a:rPr lang="en-US" sz="3196" b="1" dirty="0" err="1">
                <a:solidFill>
                  <a:srgbClr val="FF0000"/>
                </a:solidFill>
                <a:latin typeface="Times New Roman" panose="02020603050405020304" pitchFamily="18" charset="0"/>
                <a:cs typeface="Times New Roman" panose="02020603050405020304" pitchFamily="18" charset="0"/>
              </a:rPr>
              <a:t>viên</a:t>
            </a:r>
            <a:r>
              <a:rPr lang="en-US" sz="3196" b="1">
                <a:solidFill>
                  <a:srgbClr val="FF0000"/>
                </a:solidFill>
                <a:latin typeface="Times New Roman" panose="02020603050405020304" pitchFamily="18" charset="0"/>
                <a:cs typeface="Times New Roman" panose="02020603050405020304" pitchFamily="18" charset="0"/>
              </a:rPr>
              <a:t>: </a:t>
            </a:r>
            <a:r>
              <a:rPr lang="en-US" sz="3196" b="1">
                <a:solidFill>
                  <a:srgbClr val="FF0000"/>
                </a:solidFill>
                <a:latin typeface="Times New Roman" panose="02020603050405020304" pitchFamily="18" charset="0"/>
                <a:cs typeface="Times New Roman" panose="02020603050405020304" pitchFamily="18" charset="0"/>
              </a:rPr>
              <a:t>Phạm Thị Mai Hưng</a:t>
            </a:r>
            <a:endParaRPr lang="en-US" sz="3196"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035680"/>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6919" y="609600"/>
            <a:ext cx="14728213" cy="553998"/>
          </a:xfrm>
          <a:prstGeom prst="rect">
            <a:avLst/>
          </a:prstGeom>
          <a:noFill/>
        </p:spPr>
        <p:txBody>
          <a:bodyPr wrap="square" rtlCol="0">
            <a:spAutoFit/>
          </a:bodyPr>
          <a:lstStyle/>
          <a:p>
            <a:pPr algn="just"/>
            <a:r>
              <a:rPr lang="en-US" sz="3000" dirty="0">
                <a:solidFill>
                  <a:srgbClr val="0000FF"/>
                </a:solidFill>
                <a:latin typeface="Times New Roman" pitchFamily="18" charset="0"/>
                <a:cs typeface="Times New Roman" pitchFamily="18" charset="0"/>
              </a:rPr>
              <a:t>1. </a:t>
            </a:r>
            <a:r>
              <a:rPr lang="en-US" sz="3000" dirty="0" err="1">
                <a:solidFill>
                  <a:srgbClr val="0000FF"/>
                </a:solidFill>
                <a:latin typeface="Times New Roman" pitchFamily="18" charset="0"/>
                <a:cs typeface="Times New Roman" pitchFamily="18" charset="0"/>
              </a:rPr>
              <a:t>Đội</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Thiếu</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niên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tiền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phong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Hồ</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Chí</a:t>
            </a:r>
            <a:r>
              <a:rPr lang="en-US" sz="3000" dirty="0">
                <a:solidFill>
                  <a:srgbClr val="0000FF"/>
                </a:solidFill>
                <a:latin typeface="Times New Roman" pitchFamily="18" charset="0"/>
                <a:cs typeface="Times New Roman" pitchFamily="18" charset="0"/>
              </a:rPr>
              <a:t> Minh </a:t>
            </a:r>
            <a:r>
              <a:rPr lang="en-US" sz="3000" dirty="0" err="1">
                <a:solidFill>
                  <a:srgbClr val="0000FF"/>
                </a:solidFill>
                <a:latin typeface="Times New Roman" pitchFamily="18" charset="0"/>
                <a:cs typeface="Times New Roman" pitchFamily="18" charset="0"/>
              </a:rPr>
              <a:t>được</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thành</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lập</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vào</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ngày</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tháng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năm</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nào</a:t>
            </a:r>
            <a:r>
              <a:rPr lang="en-US" sz="3000" dirty="0">
                <a:solidFill>
                  <a:srgbClr val="0000FF"/>
                </a:solidFill>
                <a:latin typeface="Times New Roman" pitchFamily="18" charset="0"/>
                <a:cs typeface="Times New Roman" pitchFamily="18" charset="0"/>
              </a:rPr>
              <a:t>?.</a:t>
            </a:r>
          </a:p>
        </p:txBody>
      </p:sp>
      <p:sp>
        <p:nvSpPr>
          <p:cNvPr id="7" name="TextBox 6"/>
          <p:cNvSpPr txBox="1"/>
          <p:nvPr/>
        </p:nvSpPr>
        <p:spPr>
          <a:xfrm>
            <a:off x="564357" y="1295400"/>
            <a:ext cx="14728213" cy="1938992"/>
          </a:xfrm>
          <a:prstGeom prst="rect">
            <a:avLst/>
          </a:prstGeom>
          <a:noFill/>
        </p:spPr>
        <p:txBody>
          <a:bodyPr wrap="square" rtlCol="0">
            <a:spAutoFit/>
          </a:bodyPr>
          <a:lstStyle/>
          <a:p>
            <a:pPr algn="just"/>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Đội</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Thiếu</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niên</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tiền</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phong</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Hồ</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Chí</a:t>
            </a:r>
            <a:r>
              <a:rPr lang="en-US" sz="3000" dirty="0">
                <a:solidFill>
                  <a:srgbClr val="C00000"/>
                </a:solidFill>
                <a:latin typeface="Times New Roman" pitchFamily="18" charset="0"/>
                <a:cs typeface="Times New Roman" pitchFamily="18" charset="0"/>
              </a:rPr>
              <a:t> Minh </a:t>
            </a:r>
            <a:r>
              <a:rPr lang="en-US" sz="3000" dirty="0" err="1">
                <a:solidFill>
                  <a:srgbClr val="C00000"/>
                </a:solidFill>
                <a:latin typeface="Times New Roman" pitchFamily="18" charset="0"/>
                <a:cs typeface="Times New Roman" pitchFamily="18" charset="0"/>
              </a:rPr>
              <a:t>được</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thành</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lập</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vào</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ngày</a:t>
            </a:r>
            <a:r>
              <a:rPr lang="en-US" sz="3000" dirty="0">
                <a:solidFill>
                  <a:srgbClr val="C00000"/>
                </a:solidFill>
                <a:latin typeface="Times New Roman" pitchFamily="18" charset="0"/>
                <a:cs typeface="Times New Roman" pitchFamily="18" charset="0"/>
              </a:rPr>
              <a:t> 15 </a:t>
            </a:r>
            <a:r>
              <a:rPr lang="en-US" sz="3000" dirty="0" err="1">
                <a:solidFill>
                  <a:srgbClr val="C00000"/>
                </a:solidFill>
                <a:latin typeface="Times New Roman" pitchFamily="18" charset="0"/>
                <a:cs typeface="Times New Roman" pitchFamily="18" charset="0"/>
              </a:rPr>
              <a:t>tháng</a:t>
            </a:r>
            <a:r>
              <a:rPr lang="en-US" sz="3000" dirty="0">
                <a:solidFill>
                  <a:srgbClr val="C00000"/>
                </a:solidFill>
                <a:latin typeface="Times New Roman" pitchFamily="18" charset="0"/>
                <a:cs typeface="Times New Roman" pitchFamily="18" charset="0"/>
              </a:rPr>
              <a:t> 5 </a:t>
            </a:r>
            <a:r>
              <a:rPr lang="en-US" sz="3000" dirty="0" err="1">
                <a:solidFill>
                  <a:srgbClr val="C00000"/>
                </a:solidFill>
                <a:latin typeface="Times New Roman" pitchFamily="18" charset="0"/>
                <a:cs typeface="Times New Roman" pitchFamily="18" charset="0"/>
              </a:rPr>
              <a:t>năm</a:t>
            </a:r>
            <a:r>
              <a:rPr lang="en-US" sz="3000" dirty="0">
                <a:solidFill>
                  <a:srgbClr val="C00000"/>
                </a:solidFill>
                <a:latin typeface="Times New Roman" pitchFamily="18" charset="0"/>
                <a:cs typeface="Times New Roman" pitchFamily="18" charset="0"/>
              </a:rPr>
              <a:t> 1941 </a:t>
            </a:r>
            <a:r>
              <a:rPr lang="vi-VN" sz="3000" dirty="0">
                <a:solidFill>
                  <a:srgbClr val="C00000"/>
                </a:solidFill>
                <a:latin typeface="Times New Roman" pitchFamily="18" charset="0"/>
                <a:cs typeface="Times New Roman" pitchFamily="18" charset="0"/>
              </a:rPr>
              <a:t>tại thôn Nà Mạ, xã Trường Hà, huyện Hà Quảng, tỉnh Cao Bằng, Đội Nhi đồng cứu quốc đầu tiên được thành lập và là thành viên của Mặt trận Việt Minh, hoạt động theo điều lệ của Mặt trận Việt Minh với nội dung “Dự bị đánh Tây, đánh Nhật làm cho Việt Nam hoàn toàn độc lập”</a:t>
            </a:r>
            <a:endParaRPr lang="en-US" sz="3000" dirty="0">
              <a:solidFill>
                <a:srgbClr val="C00000"/>
              </a:solidFill>
              <a:latin typeface="Times New Roman" pitchFamily="18" charset="0"/>
              <a:cs typeface="Times New Roman" pitchFamily="18" charset="0"/>
            </a:endParaRPr>
          </a:p>
        </p:txBody>
      </p:sp>
      <p:sp>
        <p:nvSpPr>
          <p:cNvPr id="8" name="TextBox 7"/>
          <p:cNvSpPr txBox="1"/>
          <p:nvPr/>
        </p:nvSpPr>
        <p:spPr>
          <a:xfrm>
            <a:off x="604838" y="3228201"/>
            <a:ext cx="11724481" cy="553998"/>
          </a:xfrm>
          <a:prstGeom prst="rect">
            <a:avLst/>
          </a:prstGeom>
          <a:noFill/>
        </p:spPr>
        <p:txBody>
          <a:bodyPr wrap="square" rtlCol="0">
            <a:spAutoFit/>
          </a:bodyPr>
          <a:lstStyle/>
          <a:p>
            <a:r>
              <a:rPr lang="en-US" sz="3000" dirty="0">
                <a:solidFill>
                  <a:srgbClr val="0000FF"/>
                </a:solidFill>
                <a:latin typeface="Times New Roman" pitchFamily="18" charset="0"/>
                <a:cs typeface="Times New Roman" pitchFamily="18" charset="0"/>
              </a:rPr>
              <a:t>2. </a:t>
            </a:r>
            <a:r>
              <a:rPr lang="en-US" sz="3000" dirty="0" err="1">
                <a:solidFill>
                  <a:srgbClr val="0000FF"/>
                </a:solidFill>
                <a:latin typeface="Times New Roman" pitchFamily="18" charset="0"/>
                <a:cs typeface="Times New Roman" pitchFamily="18" charset="0"/>
              </a:rPr>
              <a:t>Hãy</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nêu</a:t>
            </a:r>
            <a:r>
              <a:rPr lang="en-US" sz="3000" dirty="0">
                <a:solidFill>
                  <a:srgbClr val="0000FF"/>
                </a:solidFill>
                <a:latin typeface="Times New Roman" pitchFamily="18" charset="0"/>
                <a:cs typeface="Times New Roman" pitchFamily="18" charset="0"/>
              </a:rPr>
              <a:t> ý </a:t>
            </a:r>
            <a:r>
              <a:rPr lang="en-US" sz="3000" dirty="0" err="1">
                <a:solidFill>
                  <a:srgbClr val="0000FF"/>
                </a:solidFill>
                <a:latin typeface="Times New Roman" pitchFamily="18" charset="0"/>
                <a:cs typeface="Times New Roman" pitchFamily="18" charset="0"/>
              </a:rPr>
              <a:t>nghĩa</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của</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Huy</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hiệu</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đội</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và</a:t>
            </a:r>
            <a:r>
              <a:rPr lang="en-US" sz="3000" dirty="0">
                <a:solidFill>
                  <a:srgbClr val="0000FF"/>
                </a:solidFill>
                <a:latin typeface="Times New Roman" pitchFamily="18" charset="0"/>
                <a:cs typeface="Times New Roman" pitchFamily="18" charset="0"/>
              </a:rPr>
              <a:t> ý </a:t>
            </a:r>
            <a:r>
              <a:rPr lang="en-US" sz="3000" dirty="0" err="1">
                <a:solidFill>
                  <a:srgbClr val="0000FF"/>
                </a:solidFill>
                <a:latin typeface="Times New Roman" pitchFamily="18" charset="0"/>
                <a:cs typeface="Times New Roman" pitchFamily="18" charset="0"/>
              </a:rPr>
              <a:t>nghĩa</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của</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khăn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quàng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đỏ</a:t>
            </a:r>
            <a:r>
              <a:rPr lang="en-US" sz="3000" dirty="0">
                <a:solidFill>
                  <a:srgbClr val="0000FF"/>
                </a:solidFill>
                <a:latin typeface="Times New Roman" pitchFamily="18" charset="0"/>
                <a:cs typeface="Times New Roman" pitchFamily="18" charset="0"/>
              </a:rPr>
              <a:t>?.</a:t>
            </a:r>
          </a:p>
        </p:txBody>
      </p:sp>
      <p:sp>
        <p:nvSpPr>
          <p:cNvPr id="9" name="TextBox 8"/>
          <p:cNvSpPr txBox="1"/>
          <p:nvPr/>
        </p:nvSpPr>
        <p:spPr>
          <a:xfrm>
            <a:off x="619919" y="6629400"/>
            <a:ext cx="14956813" cy="2031325"/>
          </a:xfrm>
          <a:prstGeom prst="rect">
            <a:avLst/>
          </a:prstGeom>
          <a:noFill/>
        </p:spPr>
        <p:txBody>
          <a:bodyPr wrap="square" rtlCol="0">
            <a:spAutoFit/>
          </a:bodyPr>
          <a:lstStyle/>
          <a:p>
            <a:r>
              <a:rPr lang="vi-VN" sz="3600" dirty="0"/>
              <a:t> </a:t>
            </a:r>
            <a:r>
              <a:rPr lang="en-US" sz="3600" dirty="0"/>
              <a:t>* </a:t>
            </a:r>
            <a:r>
              <a:rPr lang="vi-VN" sz="3000" dirty="0">
                <a:solidFill>
                  <a:srgbClr val="C00000"/>
                </a:solidFill>
                <a:latin typeface="Times New Roman" pitchFamily="18" charset="0"/>
                <a:cs typeface="Times New Roman" pitchFamily="18" charset="0"/>
              </a:rPr>
              <a:t>Khăn quàng đỏ là một phần cờ Tổ quốc, màu đỏ tượng trưng cho lý tưởng cách mạng</a:t>
            </a:r>
            <a:br>
              <a:rPr lang="vi-VN" sz="3000" dirty="0">
                <a:solidFill>
                  <a:srgbClr val="C00000"/>
                </a:solidFill>
                <a:latin typeface="Times New Roman" pitchFamily="18" charset="0"/>
                <a:cs typeface="Times New Roman" pitchFamily="18" charset="0"/>
              </a:rPr>
            </a:br>
            <a:r>
              <a:rPr lang="vi-VN" sz="3000" dirty="0">
                <a:solidFill>
                  <a:srgbClr val="C00000"/>
                </a:solidFill>
                <a:latin typeface="Times New Roman" pitchFamily="18" charset="0"/>
                <a:cs typeface="Times New Roman" pitchFamily="18" charset="0"/>
              </a:rPr>
              <a:t>- Đeo khăn quàng đỏ, đội viên Đội TNTP Hồ Chí Minh tự hào về Tổ quốc, về Đảng Cộng sản Việt Nam, về Bác Hồ vĩ đại, về nhân dân Việt Nam anh hùng và nguyện phấn đấu để trở thành đoàn viên Đoàn Thanh niên Cộng sản Hồ Chí Minh.</a:t>
            </a:r>
            <a:endParaRPr lang="en-US" sz="3000" dirty="0">
              <a:solidFill>
                <a:srgbClr val="C00000"/>
              </a:solidFill>
              <a:latin typeface="Times New Roman" pitchFamily="18" charset="0"/>
              <a:cs typeface="Times New Roman" pitchFamily="18" charset="0"/>
            </a:endParaRPr>
          </a:p>
        </p:txBody>
      </p:sp>
      <p:sp>
        <p:nvSpPr>
          <p:cNvPr id="10" name="Rectangle 9"/>
          <p:cNvSpPr/>
          <p:nvPr/>
        </p:nvSpPr>
        <p:spPr>
          <a:xfrm>
            <a:off x="564357" y="3832999"/>
            <a:ext cx="15270162" cy="2862322"/>
          </a:xfrm>
          <a:prstGeom prst="rect">
            <a:avLst/>
          </a:prstGeom>
        </p:spPr>
        <p:txBody>
          <a:bodyPr wrap="square">
            <a:spAutoFit/>
          </a:bodyPr>
          <a:lstStyle/>
          <a:p>
            <a:r>
              <a:rPr lang="en-US" sz="3000" dirty="0">
                <a:solidFill>
                  <a:srgbClr val="C00000"/>
                </a:solidFill>
                <a:latin typeface="Times New Roman" pitchFamily="18" charset="0"/>
                <a:cs typeface="Times New Roman" pitchFamily="18" charset="0"/>
              </a:rPr>
              <a:t>* Ý </a:t>
            </a:r>
            <a:r>
              <a:rPr lang="en-US" sz="3000" dirty="0" err="1">
                <a:solidFill>
                  <a:srgbClr val="C00000"/>
                </a:solidFill>
                <a:latin typeface="Times New Roman" pitchFamily="18" charset="0"/>
                <a:cs typeface="Times New Roman" pitchFamily="18" charset="0"/>
              </a:rPr>
              <a:t>nghĩa</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của</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huy</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hiệu</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Đội</a:t>
            </a:r>
            <a:endParaRPr lang="en-US" sz="3000" dirty="0">
              <a:solidFill>
                <a:srgbClr val="C00000"/>
              </a:solidFill>
              <a:latin typeface="Times New Roman" pitchFamily="18" charset="0"/>
              <a:cs typeface="Times New Roman" pitchFamily="18" charset="0"/>
            </a:endParaRPr>
          </a:p>
          <a:p>
            <a:r>
              <a:rPr lang="vi-VN" sz="3000" dirty="0">
                <a:solidFill>
                  <a:srgbClr val="C00000"/>
                </a:solidFill>
                <a:latin typeface="Times New Roman" pitchFamily="18" charset="0"/>
                <a:cs typeface="Times New Roman" pitchFamily="18" charset="0"/>
              </a:rPr>
              <a:t>- Nền đỏ sao vàng là cờ Tổ quốc</a:t>
            </a:r>
            <a:br>
              <a:rPr lang="vi-VN" sz="3000" dirty="0">
                <a:solidFill>
                  <a:srgbClr val="C00000"/>
                </a:solidFill>
                <a:latin typeface="Times New Roman" pitchFamily="18" charset="0"/>
                <a:cs typeface="Times New Roman" pitchFamily="18" charset="0"/>
              </a:rPr>
            </a:br>
            <a:r>
              <a:rPr lang="vi-VN" sz="3000" dirty="0">
                <a:solidFill>
                  <a:srgbClr val="C00000"/>
                </a:solidFill>
                <a:latin typeface="Times New Roman" pitchFamily="18" charset="0"/>
                <a:cs typeface="Times New Roman" pitchFamily="18" charset="0"/>
              </a:rPr>
              <a:t>- Măng non tượng trưng cho lứa tuổi thiếu niên là thế hệ tương lai của dân tộc Việt Nam anh hùng.</a:t>
            </a:r>
            <a:br>
              <a:rPr lang="vi-VN" sz="3000" dirty="0">
                <a:solidFill>
                  <a:srgbClr val="C00000"/>
                </a:solidFill>
                <a:latin typeface="Times New Roman" pitchFamily="18" charset="0"/>
                <a:cs typeface="Times New Roman" pitchFamily="18" charset="0"/>
              </a:rPr>
            </a:br>
            <a:r>
              <a:rPr lang="vi-VN" sz="3000" dirty="0">
                <a:solidFill>
                  <a:srgbClr val="C00000"/>
                </a:solidFill>
                <a:latin typeface="Times New Roman" pitchFamily="18" charset="0"/>
                <a:cs typeface="Times New Roman" pitchFamily="18" charset="0"/>
              </a:rPr>
              <a:t>- Chữ "Sẵn sàng" là khẩu hiệu hành động của Đội</a:t>
            </a:r>
            <a:br>
              <a:rPr lang="vi-VN" sz="3000" dirty="0">
                <a:solidFill>
                  <a:srgbClr val="C00000"/>
                </a:solidFill>
                <a:latin typeface="Times New Roman" pitchFamily="18" charset="0"/>
                <a:cs typeface="Times New Roman" pitchFamily="18" charset="0"/>
              </a:rPr>
            </a:br>
            <a:r>
              <a:rPr lang="vi-VN" sz="3000" dirty="0">
                <a:solidFill>
                  <a:srgbClr val="C00000"/>
                </a:solidFill>
                <a:latin typeface="Times New Roman" pitchFamily="18" charset="0"/>
                <a:cs typeface="Times New Roman" pitchFamily="18" charset="0"/>
              </a:rPr>
              <a:t>- Đeo huy hiệu nhắc nhở đội viên học tập và rèn luyện để sẵn sàng kế tục sự nghiệp cách mạng vinh quang của Đảng, của Bác Hồ và của dân tộc.</a:t>
            </a:r>
          </a:p>
        </p:txBody>
      </p:sp>
    </p:spTree>
    <p:extLst>
      <p:ext uri="{BB962C8B-B14F-4D97-AF65-F5344CB8AC3E}">
        <p14:creationId xmlns:p14="http://schemas.microsoft.com/office/powerpoint/2010/main" val="193193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XIN </a:t>
            </a:r>
            <a:r>
              <a:rPr lang="en-US" sz="5700" b="1" kern="10" dirty="0">
                <a:ln w="19050">
                  <a:solidFill>
                    <a:srgbClr val="FFFF00"/>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CHÀO TẤT CẢ </a:t>
            </a: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CÁC EM</a:t>
            </a:r>
            <a:endParaRPr lang="en-US" sz="5700" b="1" kern="10" dirty="0">
              <a:ln w="19050">
                <a:solidFill>
                  <a:srgbClr val="FFFF00"/>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Text Box 14"/>
          <p:cNvSpPr txBox="1">
            <a:spLocks noChangeArrowheads="1"/>
          </p:cNvSpPr>
          <p:nvPr/>
        </p:nvSpPr>
        <p:spPr bwMode="auto">
          <a:xfrm>
            <a:off x="1432719" y="2985526"/>
            <a:ext cx="13113798" cy="183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5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1: TỰ GIỚI THIỆU VỀ MÌNH</a:t>
            </a:r>
            <a:endParaRPr lang="en-US" sz="55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0"/>
              </a:spcBef>
              <a:defRPr/>
            </a:pPr>
            <a:r>
              <a:rPr lang="en-US" sz="55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CHÂN DUNG EM</a:t>
            </a:r>
            <a:endParaRPr lang="en-US" sz="55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3119" y="381000"/>
            <a:ext cx="14782800" cy="8402300"/>
          </a:xfrm>
          <a:prstGeom prst="rect">
            <a:avLst/>
          </a:prstGeom>
        </p:spPr>
        <p:txBody>
          <a:bodyPr wrap="square">
            <a:spAutoFit/>
          </a:bodyPr>
          <a:lstStyle/>
          <a:p>
            <a:r>
              <a:rPr lang="nl-NL" sz="3000" b="1" dirty="0">
                <a:latin typeface="Times New Roman" pitchFamily="18" charset="0"/>
                <a:cs typeface="Times New Roman" pitchFamily="18" charset="0"/>
              </a:rPr>
              <a:t>I. YÊU CẦU CẦN ĐẠT:</a:t>
            </a:r>
            <a:endParaRPr lang="en-US" sz="3000" dirty="0">
              <a:latin typeface="Times New Roman" pitchFamily="18" charset="0"/>
              <a:cs typeface="Times New Roman" pitchFamily="18" charset="0"/>
            </a:endParaRPr>
          </a:p>
          <a:p>
            <a:r>
              <a:rPr lang="pl-PL" sz="3000" b="1" dirty="0">
                <a:latin typeface="Times New Roman" pitchFamily="18" charset="0"/>
                <a:cs typeface="Times New Roman" pitchFamily="18" charset="0"/>
              </a:rPr>
              <a:t>     * Sơ kết tuần:</a:t>
            </a:r>
            <a:endParaRPr lang="en-US" sz="3000" dirty="0">
              <a:latin typeface="Times New Roman" pitchFamily="18" charset="0"/>
              <a:cs typeface="Times New Roman" pitchFamily="18" charset="0"/>
            </a:endParaRPr>
          </a:p>
          <a:p>
            <a:r>
              <a:rPr lang="pl-PL" sz="3000" dirty="0">
                <a:latin typeface="Times New Roman" pitchFamily="18" charset="0"/>
                <a:cs typeface="Times New Roman" pitchFamily="18" charset="0"/>
              </a:rPr>
              <a:t>- HS nhớ lại những việc mình đã thực hiện được trong tuần. GV hướng dẫn HS những việc cần thực hiện trong tuần tiếp theo. </a:t>
            </a:r>
            <a:endParaRPr lang="en-US" sz="3000" dirty="0">
              <a:latin typeface="Times New Roman" pitchFamily="18" charset="0"/>
              <a:cs typeface="Times New Roman" pitchFamily="18" charset="0"/>
            </a:endParaRPr>
          </a:p>
          <a:p>
            <a:r>
              <a:rPr lang="pl-PL" sz="3000" dirty="0">
                <a:latin typeface="Times New Roman" pitchFamily="18" charset="0"/>
                <a:cs typeface="Times New Roman" pitchFamily="18" charset="0"/>
              </a:rPr>
              <a:t>- Rèn cho HS thói quen thực hiện nền nếp theo quy định.</a:t>
            </a:r>
            <a:endParaRPr lang="en-US" sz="3000" dirty="0">
              <a:latin typeface="Times New Roman" pitchFamily="18" charset="0"/>
              <a:cs typeface="Times New Roman" pitchFamily="18" charset="0"/>
            </a:endParaRPr>
          </a:p>
          <a:p>
            <a:r>
              <a:rPr lang="pl-PL" sz="3000" dirty="0">
                <a:latin typeface="Times New Roman" pitchFamily="18" charset="0"/>
                <a:cs typeface="Times New Roman" pitchFamily="18" charset="0"/>
              </a:rPr>
              <a:t>- Giáo dục HS yêu trường, yêu lớp.</a:t>
            </a:r>
            <a:endParaRPr lang="en-US" sz="3000" dirty="0">
              <a:latin typeface="Times New Roman" pitchFamily="18" charset="0"/>
              <a:cs typeface="Times New Roman" pitchFamily="18" charset="0"/>
            </a:endParaRPr>
          </a:p>
          <a:p>
            <a:r>
              <a:rPr lang="pl-PL" sz="3000" i="1" dirty="0">
                <a:latin typeface="Times New Roman" pitchFamily="18" charset="0"/>
                <a:cs typeface="Times New Roman" pitchFamily="18" charset="0"/>
              </a:rPr>
              <a:t>      </a:t>
            </a:r>
            <a:r>
              <a:rPr lang="pl-PL" sz="3000" b="1" dirty="0">
                <a:latin typeface="Times New Roman" pitchFamily="18" charset="0"/>
                <a:cs typeface="Times New Roman" pitchFamily="18" charset="0"/>
              </a:rPr>
              <a:t>* Hoạt động trải nghiệm: </a:t>
            </a:r>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phẩm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riêng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đặc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thù</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góp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thành</a:t>
            </a:r>
            <a:r>
              <a:rPr lang="en-US" sz="3000" dirty="0">
                <a:latin typeface="Times New Roman" pitchFamily="18" charset="0"/>
                <a:cs typeface="Times New Roman" pitchFamily="18" charset="0"/>
              </a:rPr>
              <a:t> qua </a:t>
            </a:r>
            <a:r>
              <a:rPr lang="en-US" sz="3000" dirty="0" err="1">
                <a:latin typeface="Times New Roman" pitchFamily="18" charset="0"/>
                <a:cs typeface="Times New Roman" pitchFamily="18" charset="0"/>
              </a:rPr>
              <a:t>chủ</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Khéo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léo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chỉ</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tạo</a:t>
            </a:r>
            <a:r>
              <a:rPr lang="en-US" sz="3000" dirty="0">
                <a:latin typeface="Times New Roman" pitchFamily="18" charset="0"/>
                <a:cs typeface="Times New Roman" pitchFamily="18" charset="0"/>
              </a:rPr>
              <a:t>…</a:t>
            </a:r>
          </a:p>
          <a:p>
            <a:r>
              <a:rPr lang="nl-NL" sz="3000" dirty="0">
                <a:latin typeface="Times New Roman" pitchFamily="18" charset="0"/>
                <a:cs typeface="Times New Roman" pitchFamily="18" charset="0"/>
              </a:rPr>
              <a:t>- Học sinh chia sẻ niềm vui khi cùng gia đình khám phá nét độc đáo, đáng nhớ của nhau và những nét chung nếu có.</a:t>
            </a:r>
            <a:endParaRPr lang="en-US" sz="3000" dirty="0">
              <a:latin typeface="Times New Roman" pitchFamily="18" charset="0"/>
              <a:cs typeface="Times New Roman" pitchFamily="18" charset="0"/>
            </a:endParaRPr>
          </a:p>
          <a:p>
            <a:r>
              <a:rPr lang="nl-NL" sz="3000" dirty="0">
                <a:latin typeface="Times New Roman" pitchFamily="18" charset="0"/>
                <a:cs typeface="Times New Roman" pitchFamily="18" charset="0"/>
              </a:rPr>
              <a:t>- Học sinh khẳng định thêm việc nhận diện được các nét khác biệt của mình.</a:t>
            </a:r>
            <a:endParaRPr lang="en-US" sz="3000" dirty="0">
              <a:latin typeface="Times New Roman" pitchFamily="18" charset="0"/>
              <a:cs typeface="Times New Roman" pitchFamily="18" charset="0"/>
            </a:endParaRPr>
          </a:p>
          <a:p>
            <a:r>
              <a:rPr lang="pl-PL"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Kiện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toàn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tổ</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chức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Đội</a:t>
            </a:r>
            <a:r>
              <a:rPr lang="en-US" sz="3000" b="1"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r>
              <a:rPr lang="pl-PL" sz="3000" dirty="0">
                <a:latin typeface="Times New Roman" pitchFamily="18" charset="0"/>
                <a:cs typeface="Times New Roman" pitchFamily="18" charset="0"/>
              </a:rPr>
              <a:t>- Nêu được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Hồ</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Chí</a:t>
            </a:r>
            <a:r>
              <a:rPr lang="en-US" sz="3000" dirty="0">
                <a:latin typeface="Times New Roman" pitchFamily="18" charset="0"/>
                <a:cs typeface="Times New Roman" pitchFamily="18" charset="0"/>
              </a:rPr>
              <a:t> Minh</a:t>
            </a:r>
            <a:r>
              <a:rPr lang="pl-PL"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r>
              <a:rPr lang="pl-PL" sz="3000" dirty="0">
                <a:latin typeface="Times New Roman" pitchFamily="18" charset="0"/>
                <a:cs typeface="Times New Roman" pitchFamily="18" charset="0"/>
              </a:rPr>
              <a:t>- </a:t>
            </a:r>
            <a:r>
              <a:rPr lang="en-US" sz="3000" dirty="0">
                <a:latin typeface="Times New Roman" pitchFamily="18" charset="0"/>
                <a:cs typeface="Times New Roman" pitchFamily="18" charset="0"/>
              </a:rPr>
              <a:t>Ý </a:t>
            </a:r>
            <a:r>
              <a:rPr lang="en-US" sz="3000" dirty="0" err="1">
                <a:latin typeface="Times New Roman" pitchFamily="18" charset="0"/>
                <a:cs typeface="Times New Roman" pitchFamily="18" charset="0"/>
              </a:rPr>
              <a:t>nghĩa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huy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đỏ</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Hồ</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Chí</a:t>
            </a:r>
            <a:r>
              <a:rPr lang="en-US" sz="3000" dirty="0">
                <a:latin typeface="Times New Roman" pitchFamily="18" charset="0"/>
                <a:cs typeface="Times New Roman" pitchFamily="18" charset="0"/>
              </a:rPr>
              <a:t> Minh</a:t>
            </a:r>
            <a:r>
              <a:rPr lang="pl-PL"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r>
              <a:rPr lang="en-US" sz="3000" b="1" dirty="0">
                <a:latin typeface="Times New Roman" pitchFamily="18" charset="0"/>
                <a:cs typeface="Times New Roman" pitchFamily="18" charset="0"/>
              </a:rPr>
              <a:t>II. ĐỒ DÙNG DẠY HỌC:</a:t>
            </a:r>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dạy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giảng</a:t>
            </a:r>
            <a:r>
              <a:rPr lang="en-US" sz="3000" dirty="0">
                <a:latin typeface="Times New Roman" pitchFamily="18" charset="0"/>
                <a:cs typeface="Times New Roman" pitchFamily="18" charset="0"/>
              </a:rPr>
              <a:t> Power point.</a:t>
            </a:r>
          </a:p>
          <a:p>
            <a:r>
              <a:rPr lang="en-US" sz="3000" dirty="0">
                <a:latin typeface="Times New Roman" pitchFamily="18" charset="0"/>
                <a:cs typeface="Times New Roman" pitchFamily="18" charset="0"/>
              </a:rPr>
              <a:t>- SGK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phụ</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vụ</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dạy</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66986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11825" y="609600"/>
            <a:ext cx="7288358" cy="707886"/>
          </a:xfrm>
          <a:prstGeom prst="rect">
            <a:avLst/>
          </a:prstGeom>
        </p:spPr>
        <p:txBody>
          <a:bodyPr wrap="square">
            <a:spAutoFit/>
          </a:bodyPr>
          <a:lstStyle/>
          <a:p>
            <a:r>
              <a:rPr lang="en-US" sz="4000" b="1" dirty="0">
                <a:solidFill>
                  <a:srgbClr val="FF0066"/>
                </a:solidFill>
                <a:latin typeface="Times New Roman" pitchFamily="18" charset="0"/>
                <a:cs typeface="Times New Roman" pitchFamily="18" charset="0"/>
              </a:rPr>
              <a:t>I. </a:t>
            </a:r>
            <a:r>
              <a:rPr lang="en-US" sz="4000" b="1" dirty="0" err="1">
                <a:solidFill>
                  <a:srgbClr val="FF0066"/>
                </a:solidFill>
                <a:latin typeface="Times New Roman" pitchFamily="18" charset="0"/>
                <a:cs typeface="Times New Roman" pitchFamily="18" charset="0"/>
              </a:rPr>
              <a:t>Sơ</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kết</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hoạt</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động</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tuần</a:t>
            </a:r>
            <a:r>
              <a:rPr lang="en-US" sz="4000" b="1" dirty="0">
                <a:solidFill>
                  <a:srgbClr val="FF0066"/>
                </a:solidFill>
                <a:latin typeface="Times New Roman" pitchFamily="18" charset="0"/>
                <a:cs typeface="Times New Roman" pitchFamily="18" charset="0"/>
              </a:rPr>
              <a:t> qua.</a:t>
            </a:r>
          </a:p>
        </p:txBody>
      </p:sp>
      <p:sp>
        <p:nvSpPr>
          <p:cNvPr id="33" name="TextBox 32"/>
          <p:cNvSpPr txBox="1"/>
          <p:nvPr/>
        </p:nvSpPr>
        <p:spPr>
          <a:xfrm>
            <a:off x="823119" y="1317486"/>
            <a:ext cx="7813357" cy="707886"/>
          </a:xfrm>
          <a:prstGeom prst="rect">
            <a:avLst/>
          </a:prstGeom>
          <a:noFill/>
        </p:spPr>
        <p:txBody>
          <a:bodyPr wrap="none" rtlCol="0">
            <a:spAutoFit/>
          </a:bodyPr>
          <a:lstStyle/>
          <a:p>
            <a:pPr algn="just"/>
            <a:r>
              <a:rPr lang="en-US" sz="4000" dirty="0">
                <a:solidFill>
                  <a:srgbClr val="FF00FF"/>
                </a:solidFill>
                <a:latin typeface="Times New Roman" pitchFamily="18" charset="0"/>
                <a:cs typeface="Times New Roman" pitchFamily="18" charset="0"/>
              </a:rPr>
              <a:t>1) </a:t>
            </a:r>
            <a:r>
              <a:rPr lang="en-US" sz="4000" dirty="0" err="1">
                <a:solidFill>
                  <a:srgbClr val="FF00FF"/>
                </a:solidFill>
                <a:latin typeface="Times New Roman" pitchFamily="18" charset="0"/>
                <a:cs typeface="Times New Roman" pitchFamily="18" charset="0"/>
              </a:rPr>
              <a:t>Kết</a:t>
            </a:r>
            <a:r>
              <a:rPr lang="en-US" sz="4000" dirty="0">
                <a:solidFill>
                  <a:srgbClr val="FF00FF"/>
                </a:solidFill>
                <a:latin typeface="Times New Roman" pitchFamily="18" charset="0"/>
                <a:cs typeface="Times New Roman" pitchFamily="18" charset="0"/>
              </a:rPr>
              <a:t> </a:t>
            </a:r>
            <a:r>
              <a:rPr lang="en-US" sz="4000" dirty="0" err="1">
                <a:solidFill>
                  <a:srgbClr val="FF00FF"/>
                </a:solidFill>
                <a:latin typeface="Times New Roman" pitchFamily="18" charset="0"/>
                <a:cs typeface="Times New Roman" pitchFamily="18" charset="0"/>
              </a:rPr>
              <a:t>quả</a:t>
            </a:r>
            <a:r>
              <a:rPr lang="en-US" sz="4000" dirty="0">
                <a:solidFill>
                  <a:srgbClr val="FF00FF"/>
                </a:solidFill>
                <a:latin typeface="Times New Roman" pitchFamily="18" charset="0"/>
                <a:cs typeface="Times New Roman" pitchFamily="18" charset="0"/>
              </a:rPr>
              <a:t> </a:t>
            </a:r>
            <a:r>
              <a:rPr lang="en-US" sz="4000" dirty="0" err="1">
                <a:solidFill>
                  <a:srgbClr val="FF00FF"/>
                </a:solidFill>
                <a:latin typeface="Times New Roman" pitchFamily="18" charset="0"/>
                <a:cs typeface="Times New Roman" pitchFamily="18" charset="0"/>
              </a:rPr>
              <a:t>thi</a:t>
            </a:r>
            <a:r>
              <a:rPr lang="en-US" sz="4000" dirty="0">
                <a:solidFill>
                  <a:srgbClr val="FF00FF"/>
                </a:solidFill>
                <a:latin typeface="Times New Roman" pitchFamily="18" charset="0"/>
                <a:cs typeface="Times New Roman" pitchFamily="18" charset="0"/>
              </a:rPr>
              <a:t> </a:t>
            </a:r>
            <a:r>
              <a:rPr lang="en-US" sz="4000" dirty="0" err="1">
                <a:solidFill>
                  <a:srgbClr val="FF00FF"/>
                </a:solidFill>
                <a:latin typeface="Times New Roman" pitchFamily="18" charset="0"/>
                <a:cs typeface="Times New Roman" pitchFamily="18" charset="0"/>
              </a:rPr>
              <a:t>đua</a:t>
            </a:r>
            <a:r>
              <a:rPr lang="en-US" sz="4000" dirty="0">
                <a:solidFill>
                  <a:srgbClr val="FF00FF"/>
                </a:solidFill>
                <a:latin typeface="Times New Roman" pitchFamily="18" charset="0"/>
                <a:cs typeface="Times New Roman" pitchFamily="18" charset="0"/>
              </a:rPr>
              <a:t> </a:t>
            </a:r>
            <a:r>
              <a:rPr lang="en-US" sz="4000" dirty="0" err="1">
                <a:solidFill>
                  <a:srgbClr val="FF00FF"/>
                </a:solidFill>
                <a:latin typeface="Times New Roman" pitchFamily="18" charset="0"/>
                <a:cs typeface="Times New Roman" pitchFamily="18" charset="0"/>
              </a:rPr>
              <a:t>cuối</a:t>
            </a:r>
            <a:r>
              <a:rPr lang="en-US" sz="4000" dirty="0">
                <a:solidFill>
                  <a:srgbClr val="FF00FF"/>
                </a:solidFill>
                <a:latin typeface="Times New Roman" pitchFamily="18" charset="0"/>
                <a:cs typeface="Times New Roman" pitchFamily="18" charset="0"/>
              </a:rPr>
              <a:t> </a:t>
            </a:r>
            <a:r>
              <a:rPr lang="en-US" sz="4000" dirty="0" err="1">
                <a:solidFill>
                  <a:srgbClr val="FF00FF"/>
                </a:solidFill>
                <a:latin typeface="Times New Roman" pitchFamily="18" charset="0"/>
                <a:cs typeface="Times New Roman" pitchFamily="18" charset="0"/>
              </a:rPr>
              <a:t>tuần</a:t>
            </a:r>
            <a:r>
              <a:rPr lang="en-US" sz="4000" dirty="0">
                <a:solidFill>
                  <a:srgbClr val="FF00FF"/>
                </a:solidFill>
                <a:latin typeface="Times New Roman" pitchFamily="18" charset="0"/>
                <a:cs typeface="Times New Roman" pitchFamily="18" charset="0"/>
              </a:rPr>
              <a:t> </a:t>
            </a:r>
            <a:r>
              <a:rPr lang="en-US" sz="4000" dirty="0" err="1">
                <a:solidFill>
                  <a:srgbClr val="FF00FF"/>
                </a:solidFill>
                <a:latin typeface="Times New Roman" pitchFamily="18" charset="0"/>
                <a:cs typeface="Times New Roman" pitchFamily="18" charset="0"/>
              </a:rPr>
              <a:t>vừa</a:t>
            </a:r>
            <a:r>
              <a:rPr lang="en-US" sz="4000" dirty="0">
                <a:solidFill>
                  <a:srgbClr val="FF00FF"/>
                </a:solidFill>
                <a:latin typeface="Times New Roman" pitchFamily="18" charset="0"/>
                <a:cs typeface="Times New Roman" pitchFamily="18" charset="0"/>
              </a:rPr>
              <a:t> qua:</a:t>
            </a:r>
          </a:p>
        </p:txBody>
      </p:sp>
      <p:sp>
        <p:nvSpPr>
          <p:cNvPr id="34" name="TextBox 33"/>
          <p:cNvSpPr txBox="1"/>
          <p:nvPr/>
        </p:nvSpPr>
        <p:spPr>
          <a:xfrm>
            <a:off x="744538" y="2171342"/>
            <a:ext cx="14191702" cy="1323439"/>
          </a:xfrm>
          <a:prstGeom prst="rect">
            <a:avLst/>
          </a:prstGeom>
          <a:noFill/>
        </p:spPr>
        <p:txBody>
          <a:bodyPr wrap="square" rtlCol="0">
            <a:spAutoFit/>
          </a:bodyPr>
          <a:lstStyle/>
          <a:p>
            <a:pPr algn="just"/>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Thực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hiện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tốt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nền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nếp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học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tập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đến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lớp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đúng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giờ</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tham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gia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đầy</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đủ</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các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hoạt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động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của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lớp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của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trường</a:t>
            </a:r>
            <a:r>
              <a:rPr lang="en-US" sz="4000" dirty="0">
                <a:solidFill>
                  <a:srgbClr val="0000FF"/>
                </a:solidFill>
                <a:latin typeface="Times New Roman" pitchFamily="18" charset="0"/>
                <a:cs typeface="Times New Roman" pitchFamily="18" charset="0"/>
              </a:rPr>
              <a:t>.</a:t>
            </a:r>
          </a:p>
        </p:txBody>
      </p:sp>
      <p:sp>
        <p:nvSpPr>
          <p:cNvPr id="37" name="TextBox 36"/>
          <p:cNvSpPr txBox="1"/>
          <p:nvPr/>
        </p:nvSpPr>
        <p:spPr>
          <a:xfrm>
            <a:off x="822144" y="3629561"/>
            <a:ext cx="14198806" cy="1323439"/>
          </a:xfrm>
          <a:prstGeom prst="rect">
            <a:avLst/>
          </a:prstGeom>
          <a:noFill/>
        </p:spPr>
        <p:txBody>
          <a:bodyPr wrap="square" rtlCol="0">
            <a:spAutoFit/>
          </a:bodyPr>
          <a:lstStyle/>
          <a:p>
            <a:pPr algn="just"/>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Thực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hiện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tốt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vệ</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sinh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cá</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nhân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vệ</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sinh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lớp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học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Tham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gia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sinh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hoạt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tập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thể</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nghiêm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túc</a:t>
            </a:r>
            <a:r>
              <a:rPr lang="en-US" sz="4000" dirty="0">
                <a:solidFill>
                  <a:srgbClr val="0000FF"/>
                </a:solidFill>
                <a:latin typeface="Times New Roman" pitchFamily="18" charset="0"/>
                <a:cs typeface="Times New Roman" pitchFamily="18" charset="0"/>
              </a:rPr>
              <a:t>.</a:t>
            </a:r>
          </a:p>
        </p:txBody>
      </p:sp>
      <p:sp>
        <p:nvSpPr>
          <p:cNvPr id="38" name="TextBox 37"/>
          <p:cNvSpPr txBox="1"/>
          <p:nvPr/>
        </p:nvSpPr>
        <p:spPr>
          <a:xfrm>
            <a:off x="1038948" y="4916269"/>
            <a:ext cx="2341025" cy="707886"/>
          </a:xfrm>
          <a:prstGeom prst="rect">
            <a:avLst/>
          </a:prstGeom>
          <a:noFill/>
        </p:spPr>
        <p:txBody>
          <a:bodyPr wrap="none" rtlCol="0">
            <a:spAutoFit/>
          </a:bodyPr>
          <a:lstStyle/>
          <a:p>
            <a:pPr algn="just"/>
            <a:r>
              <a:rPr lang="en-US" sz="4000" dirty="0">
                <a:solidFill>
                  <a:srgbClr val="FF00FF"/>
                </a:solidFill>
                <a:latin typeface="Times New Roman" pitchFamily="18" charset="0"/>
                <a:cs typeface="Times New Roman" pitchFamily="18" charset="0"/>
              </a:rPr>
              <a:t>2) </a:t>
            </a:r>
            <a:r>
              <a:rPr lang="en-US" sz="4000" dirty="0" err="1">
                <a:solidFill>
                  <a:srgbClr val="FF00FF"/>
                </a:solidFill>
                <a:latin typeface="Times New Roman" pitchFamily="18" charset="0"/>
                <a:cs typeface="Times New Roman" pitchFamily="18" charset="0"/>
              </a:rPr>
              <a:t>Tồn</a:t>
            </a:r>
            <a:r>
              <a:rPr lang="en-US" sz="4000" dirty="0">
                <a:solidFill>
                  <a:srgbClr val="FF00FF"/>
                </a:solidFill>
                <a:latin typeface="Times New Roman" pitchFamily="18" charset="0"/>
                <a:cs typeface="Times New Roman" pitchFamily="18" charset="0"/>
              </a:rPr>
              <a:t> </a:t>
            </a:r>
            <a:r>
              <a:rPr lang="en-US" sz="4000" dirty="0" err="1">
                <a:solidFill>
                  <a:srgbClr val="FF00FF"/>
                </a:solidFill>
                <a:latin typeface="Times New Roman" pitchFamily="18" charset="0"/>
                <a:cs typeface="Times New Roman" pitchFamily="18" charset="0"/>
              </a:rPr>
              <a:t>tại</a:t>
            </a:r>
            <a:r>
              <a:rPr lang="en-US" sz="4000" dirty="0">
                <a:solidFill>
                  <a:srgbClr val="FF00FF"/>
                </a:solidFill>
                <a:latin typeface="Times New Roman" pitchFamily="18" charset="0"/>
                <a:cs typeface="Times New Roman" pitchFamily="18" charset="0"/>
              </a:rPr>
              <a:t>:</a:t>
            </a:r>
          </a:p>
        </p:txBody>
      </p:sp>
      <p:sp>
        <p:nvSpPr>
          <p:cNvPr id="39" name="TextBox 38"/>
          <p:cNvSpPr txBox="1"/>
          <p:nvPr/>
        </p:nvSpPr>
        <p:spPr>
          <a:xfrm>
            <a:off x="823119" y="5867400"/>
            <a:ext cx="14554129" cy="1938992"/>
          </a:xfrm>
          <a:prstGeom prst="rect">
            <a:avLst/>
          </a:prstGeom>
          <a:noFill/>
        </p:spPr>
        <p:txBody>
          <a:bodyPr wrap="square" rtlCol="0">
            <a:spAutoFit/>
          </a:bodyPr>
          <a:lstStyle/>
          <a:p>
            <a:pPr algn="just"/>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Còn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một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số</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em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chưa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chuẩn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bị</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tốt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đồ</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dùng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học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tập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khi</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đến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lớp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một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số</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em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nói</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chuyện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riêng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trong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giờ</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học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chưa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hoàn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thành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nội</a:t>
            </a:r>
            <a:r>
              <a:rPr lang="en-US" sz="4000" dirty="0">
                <a:solidFill>
                  <a:srgbClr val="0000FF"/>
                </a:solidFill>
                <a:latin typeface="Times New Roman" pitchFamily="18" charset="0"/>
                <a:cs typeface="Times New Roman" pitchFamily="18" charset="0"/>
              </a:rPr>
              <a:t> dung </a:t>
            </a:r>
            <a:r>
              <a:rPr lang="en-US" sz="4000" dirty="0" err="1">
                <a:solidFill>
                  <a:srgbClr val="0000FF"/>
                </a:solidFill>
                <a:latin typeface="Times New Roman" pitchFamily="18" charset="0"/>
                <a:cs typeface="Times New Roman" pitchFamily="18" charset="0"/>
              </a:rPr>
              <a:t>bài</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tập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cô</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giao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về</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nhà</a:t>
            </a:r>
            <a:r>
              <a:rPr lang="en-US" sz="40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51719" y="685800"/>
            <a:ext cx="73914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II. </a:t>
            </a:r>
            <a:r>
              <a:rPr lang="en-US" sz="3800" b="1" dirty="0" err="1">
                <a:solidFill>
                  <a:srgbClr val="FF0066"/>
                </a:solidFill>
                <a:latin typeface="Times New Roman" pitchFamily="18" charset="0"/>
                <a:cs typeface="Times New Roman" pitchFamily="18" charset="0"/>
              </a:rPr>
              <a:t>Kế</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hoạch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hoạt</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động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tuần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tới</a:t>
            </a:r>
            <a:r>
              <a:rPr lang="en-US" sz="3800" b="1" dirty="0">
                <a:solidFill>
                  <a:srgbClr val="FF0066"/>
                </a:solidFill>
                <a:latin typeface="Times New Roman" pitchFamily="18" charset="0"/>
                <a:cs typeface="Times New Roman" pitchFamily="18" charset="0"/>
              </a:rPr>
              <a:t>.</a:t>
            </a:r>
          </a:p>
        </p:txBody>
      </p:sp>
      <p:sp>
        <p:nvSpPr>
          <p:cNvPr id="34" name="TextBox 33"/>
          <p:cNvSpPr txBox="1"/>
          <p:nvPr/>
        </p:nvSpPr>
        <p:spPr>
          <a:xfrm>
            <a:off x="837224" y="1600200"/>
            <a:ext cx="14728213" cy="1200329"/>
          </a:xfrm>
          <a:prstGeom prst="rect">
            <a:avLst/>
          </a:prstGeom>
          <a:noFill/>
        </p:spPr>
        <p:txBody>
          <a:bodyPr wrap="square" rtlCol="0">
            <a:spAutoFit/>
          </a:bodyPr>
          <a:lstStyle/>
          <a:p>
            <a:pPr algn="just"/>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Tiếp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tục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thực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tốt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nền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nếp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học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tập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đến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lớp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đúng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giờ</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tham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gia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đua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tuần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học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tốt</a:t>
            </a:r>
            <a:r>
              <a:rPr lang="en-US" sz="3600" dirty="0">
                <a:solidFill>
                  <a:srgbClr val="0000FF"/>
                </a:solidFill>
                <a:latin typeface="Times New Roman" pitchFamily="18" charset="0"/>
                <a:cs typeface="Times New Roman" pitchFamily="18" charset="0"/>
              </a:rPr>
              <a:t> do </a:t>
            </a:r>
            <a:r>
              <a:rPr lang="en-US" sz="3600" dirty="0" err="1">
                <a:solidFill>
                  <a:srgbClr val="0000FF"/>
                </a:solidFill>
                <a:latin typeface="Times New Roman" pitchFamily="18" charset="0"/>
                <a:cs typeface="Times New Roman" pitchFamily="18" charset="0"/>
              </a:rPr>
              <a:t>đội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cờ</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đỏ</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tổ</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chức</a:t>
            </a:r>
            <a:r>
              <a:rPr lang="en-US" sz="3600" dirty="0">
                <a:solidFill>
                  <a:srgbClr val="0000FF"/>
                </a:solidFill>
                <a:latin typeface="Times New Roman" pitchFamily="18" charset="0"/>
                <a:cs typeface="Times New Roman" pitchFamily="18" charset="0"/>
              </a:rPr>
              <a:t>.</a:t>
            </a:r>
          </a:p>
        </p:txBody>
      </p:sp>
      <p:sp>
        <p:nvSpPr>
          <p:cNvPr id="35" name="TextBox 34"/>
          <p:cNvSpPr txBox="1"/>
          <p:nvPr/>
        </p:nvSpPr>
        <p:spPr>
          <a:xfrm>
            <a:off x="810555" y="2800529"/>
            <a:ext cx="14739801" cy="1200329"/>
          </a:xfrm>
          <a:prstGeom prst="rect">
            <a:avLst/>
          </a:prstGeom>
          <a:noFill/>
        </p:spPr>
        <p:txBody>
          <a:bodyPr wrap="square" rtlCol="0">
            <a:spAutoFit/>
          </a:bodyPr>
          <a:lstStyle/>
          <a:p>
            <a:pPr algn="just"/>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Thực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tốt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việc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làm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bài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tập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đầy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đủ</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chăm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chỉ</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học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tập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không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nói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chuyện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riêng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trong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giờ</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học</a:t>
            </a:r>
            <a:r>
              <a:rPr lang="en-US" sz="3600" dirty="0">
                <a:solidFill>
                  <a:srgbClr val="0000FF"/>
                </a:solidFill>
                <a:latin typeface="Times New Roman" pitchFamily="18" charset="0"/>
                <a:cs typeface="Times New Roman" pitchFamily="18" charset="0"/>
              </a:rPr>
              <a:t>. </a:t>
            </a:r>
          </a:p>
        </p:txBody>
      </p:sp>
      <p:sp>
        <p:nvSpPr>
          <p:cNvPr id="37" name="TextBox 36"/>
          <p:cNvSpPr txBox="1"/>
          <p:nvPr/>
        </p:nvSpPr>
        <p:spPr>
          <a:xfrm>
            <a:off x="809930" y="4114800"/>
            <a:ext cx="14782799" cy="1200329"/>
          </a:xfrm>
          <a:prstGeom prst="rect">
            <a:avLst/>
          </a:prstGeom>
          <a:noFill/>
        </p:spPr>
        <p:txBody>
          <a:bodyPr wrap="square" rtlCol="0">
            <a:spAutoFit/>
          </a:bodyPr>
          <a:lstStyle/>
          <a:p>
            <a:pPr algn="just"/>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Thực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tốt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vệ</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sinh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cá</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nhân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vệ</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sinh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lớp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học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Tham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gia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sinh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hoạt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tập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thể</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nghiêm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túc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và</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hoạt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thành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tốt</a:t>
            </a:r>
            <a:r>
              <a:rPr lang="en-US" sz="3600" dirty="0">
                <a:solidFill>
                  <a:srgbClr val="0000FF"/>
                </a:solidFill>
                <a:latin typeface="Times New Roman" pitchFamily="18" charset="0"/>
                <a:cs typeface="Times New Roman" pitchFamily="18" charset="0"/>
              </a:rPr>
              <a:t>   </a:t>
            </a:r>
          </a:p>
        </p:txBody>
      </p:sp>
      <p:sp>
        <p:nvSpPr>
          <p:cNvPr id="18" name="TextBox 17"/>
          <p:cNvSpPr txBox="1"/>
          <p:nvPr/>
        </p:nvSpPr>
        <p:spPr>
          <a:xfrm>
            <a:off x="825636" y="5562600"/>
            <a:ext cx="14739801" cy="1200329"/>
          </a:xfrm>
          <a:prstGeom prst="rect">
            <a:avLst/>
          </a:prstGeom>
          <a:noFill/>
        </p:spPr>
        <p:txBody>
          <a:bodyPr wrap="square" rtlCol="0">
            <a:spAutoFit/>
          </a:bodyPr>
          <a:lstStyle/>
          <a:p>
            <a:pPr algn="just"/>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Khắc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phục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những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tồn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tại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trong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tuần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trước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để</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hoàn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thành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xuất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sắc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nhiệm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vụ</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tuần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này</a:t>
            </a:r>
            <a:r>
              <a:rPr lang="en-US" sz="36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6223973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ppt_x"/>
                                          </p:val>
                                        </p:tav>
                                        <p:tav tm="100000">
                                          <p:val>
                                            <p:strVal val="#ppt_x"/>
                                          </p:val>
                                        </p:tav>
                                      </p:tavLst>
                                    </p:anim>
                                    <p:anim calcmode="lin" valueType="num">
                                      <p:cBhvr additive="base">
                                        <p:cTn id="1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03573" y="533400"/>
            <a:ext cx="11730546" cy="861774"/>
          </a:xfrm>
          <a:prstGeom prst="rect">
            <a:avLst/>
          </a:prstGeom>
        </p:spPr>
        <p:txBody>
          <a:bodyPr wrap="square">
            <a:spAutoFit/>
          </a:bodyPr>
          <a:lstStyle/>
          <a:p>
            <a:r>
              <a:rPr lang="en-US" sz="5000" b="1" dirty="0">
                <a:solidFill>
                  <a:srgbClr val="FF0066"/>
                </a:solidFill>
                <a:latin typeface="Times New Roman" pitchFamily="18" charset="0"/>
                <a:cs typeface="Times New Roman" pitchFamily="18" charset="0"/>
              </a:rPr>
              <a:t>III. </a:t>
            </a:r>
            <a:r>
              <a:rPr lang="en-US" sz="5000" b="1" dirty="0" err="1">
                <a:solidFill>
                  <a:srgbClr val="FF0066"/>
                </a:solidFill>
                <a:latin typeface="Times New Roman" pitchFamily="18" charset="0"/>
                <a:cs typeface="Times New Roman" pitchFamily="18" charset="0"/>
              </a:rPr>
              <a:t>Sinh</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hoạt</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chủ</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đề</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Nét</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riêng</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của</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em</a:t>
            </a:r>
            <a:r>
              <a:rPr lang="en-US" sz="5000" b="1" dirty="0">
                <a:solidFill>
                  <a:srgbClr val="FF0066"/>
                </a:solidFill>
                <a:latin typeface="Times New Roman" pitchFamily="18" charset="0"/>
                <a:cs typeface="Times New Roman" pitchFamily="18" charset="0"/>
              </a:rPr>
              <a:t>”.</a:t>
            </a:r>
          </a:p>
        </p:txBody>
      </p:sp>
      <p:sp>
        <p:nvSpPr>
          <p:cNvPr id="16" name="TextBox 15"/>
          <p:cNvSpPr txBox="1"/>
          <p:nvPr/>
        </p:nvSpPr>
        <p:spPr>
          <a:xfrm>
            <a:off x="837225" y="1524000"/>
            <a:ext cx="15005646" cy="861774"/>
          </a:xfrm>
          <a:prstGeom prst="rect">
            <a:avLst/>
          </a:prstGeom>
          <a:noFill/>
        </p:spPr>
        <p:txBody>
          <a:bodyPr wrap="none" rtlCol="0">
            <a:spAutoFit/>
          </a:bodyPr>
          <a:lstStyle/>
          <a:p>
            <a:r>
              <a:rPr lang="en-US" sz="5000" b="1" dirty="0">
                <a:solidFill>
                  <a:srgbClr val="FF00FF"/>
                </a:solidFill>
                <a:latin typeface="Times New Roman" pitchFamily="18" charset="0"/>
                <a:cs typeface="Times New Roman" pitchFamily="18" charset="0"/>
              </a:rPr>
              <a:t>1) Chia </a:t>
            </a:r>
            <a:r>
              <a:rPr lang="en-US" sz="5000" b="1" dirty="0" err="1">
                <a:solidFill>
                  <a:srgbClr val="FF00FF"/>
                </a:solidFill>
                <a:latin typeface="Times New Roman" pitchFamily="18" charset="0"/>
                <a:cs typeface="Times New Roman" pitchFamily="18" charset="0"/>
              </a:rPr>
              <a:t>sẻ</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nét</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chung</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của</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các</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thành</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viên</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trong</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gia</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đình</a:t>
            </a:r>
            <a:endParaRPr lang="en-US" sz="5000" b="1" dirty="0">
              <a:solidFill>
                <a:srgbClr val="FF00FF"/>
              </a:solidFill>
              <a:latin typeface="Times New Roman" pitchFamily="18" charset="0"/>
              <a:cs typeface="Times New Roman" pitchFamily="18" charset="0"/>
            </a:endParaRPr>
          </a:p>
        </p:txBody>
      </p:sp>
      <p:sp>
        <p:nvSpPr>
          <p:cNvPr id="17" name="TextBox 16"/>
          <p:cNvSpPr txBox="1"/>
          <p:nvPr/>
        </p:nvSpPr>
        <p:spPr>
          <a:xfrm>
            <a:off x="901192" y="2895600"/>
            <a:ext cx="7717813" cy="3939540"/>
          </a:xfrm>
          <a:prstGeom prst="rect">
            <a:avLst/>
          </a:prstGeom>
          <a:noFill/>
        </p:spPr>
        <p:txBody>
          <a:bodyPr wrap="square" rtlCol="0">
            <a:spAutoFit/>
          </a:bodyPr>
          <a:lstStyle/>
          <a:p>
            <a:pPr algn="just"/>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Hãy</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cùng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nhau</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sinh</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hoạt</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nhóm</a:t>
            </a:r>
            <a:r>
              <a:rPr lang="en-US" sz="5000" dirty="0">
                <a:solidFill>
                  <a:srgbClr val="0000FF"/>
                </a:solidFill>
                <a:latin typeface="Times New Roman" pitchFamily="18" charset="0"/>
                <a:cs typeface="Times New Roman" pitchFamily="18" charset="0"/>
              </a:rPr>
              <a:t> 4 </a:t>
            </a:r>
            <a:r>
              <a:rPr lang="en-US" sz="5000" dirty="0" err="1">
                <a:solidFill>
                  <a:srgbClr val="0000FF"/>
                </a:solidFill>
                <a:latin typeface="Times New Roman" pitchFamily="18" charset="0"/>
                <a:cs typeface="Times New Roman" pitchFamily="18" charset="0"/>
              </a:rPr>
              <a:t>để</a:t>
            </a:r>
            <a:r>
              <a:rPr lang="en-US" sz="5000" dirty="0">
                <a:solidFill>
                  <a:srgbClr val="0000FF"/>
                </a:solidFill>
                <a:latin typeface="Times New Roman" pitchFamily="18" charset="0"/>
                <a:cs typeface="Times New Roman" pitchFamily="18" charset="0"/>
              </a:rPr>
              <a:t> chia </a:t>
            </a:r>
            <a:r>
              <a:rPr lang="en-US" sz="5000" dirty="0" err="1">
                <a:solidFill>
                  <a:srgbClr val="0000FF"/>
                </a:solidFill>
                <a:latin typeface="Times New Roman" pitchFamily="18" charset="0"/>
                <a:cs typeface="Times New Roman" pitchFamily="18" charset="0"/>
              </a:rPr>
              <a:t>sẻ</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những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đặc</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điểm</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bề</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ngoài</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mà</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em</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được</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thừa</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hưởng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như</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nụ</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cười</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mái</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tóc</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hàm</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răng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làn</a:t>
            </a:r>
            <a:r>
              <a:rPr lang="en-US" sz="5000" dirty="0">
                <a:solidFill>
                  <a:srgbClr val="0000FF"/>
                </a:solidFill>
                <a:latin typeface="Times New Roman" pitchFamily="18" charset="0"/>
                <a:cs typeface="Times New Roman" pitchFamily="18" charset="0"/>
              </a:rPr>
              <a:t> da,…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659" t="33933" r="5001" b="39761"/>
          <a:stretch/>
        </p:blipFill>
        <p:spPr bwMode="auto">
          <a:xfrm>
            <a:off x="8824119" y="2557315"/>
            <a:ext cx="6694694" cy="628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4065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72175" y="457200"/>
            <a:ext cx="12828744" cy="861774"/>
          </a:xfrm>
          <a:prstGeom prst="rect">
            <a:avLst/>
          </a:prstGeom>
        </p:spPr>
        <p:txBody>
          <a:bodyPr wrap="square">
            <a:spAutoFit/>
          </a:bodyPr>
          <a:lstStyle/>
          <a:p>
            <a:r>
              <a:rPr lang="en-US" sz="5000" b="1" dirty="0">
                <a:solidFill>
                  <a:srgbClr val="FF0066"/>
                </a:solidFill>
                <a:latin typeface="Times New Roman" pitchFamily="18" charset="0"/>
                <a:cs typeface="Times New Roman" pitchFamily="18" charset="0"/>
              </a:rPr>
              <a:t>III. </a:t>
            </a:r>
            <a:r>
              <a:rPr lang="en-US" sz="5000" b="1" dirty="0" err="1">
                <a:solidFill>
                  <a:srgbClr val="FF0066"/>
                </a:solidFill>
                <a:latin typeface="Times New Roman" pitchFamily="18" charset="0"/>
                <a:cs typeface="Times New Roman" pitchFamily="18" charset="0"/>
              </a:rPr>
              <a:t>Sinh</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hoạt</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chủ</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đề</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Nét</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riêng</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của</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em</a:t>
            </a:r>
            <a:r>
              <a:rPr lang="en-US" sz="5000" b="1" dirty="0">
                <a:solidFill>
                  <a:srgbClr val="FF0066"/>
                </a:solidFill>
                <a:latin typeface="Times New Roman" pitchFamily="18" charset="0"/>
                <a:cs typeface="Times New Roman" pitchFamily="18" charset="0"/>
              </a:rPr>
              <a:t>”.</a:t>
            </a:r>
          </a:p>
        </p:txBody>
      </p:sp>
      <p:sp>
        <p:nvSpPr>
          <p:cNvPr id="16" name="TextBox 15"/>
          <p:cNvSpPr txBox="1"/>
          <p:nvPr/>
        </p:nvSpPr>
        <p:spPr>
          <a:xfrm>
            <a:off x="801506" y="1516965"/>
            <a:ext cx="12463668" cy="861774"/>
          </a:xfrm>
          <a:prstGeom prst="rect">
            <a:avLst/>
          </a:prstGeom>
          <a:noFill/>
        </p:spPr>
        <p:txBody>
          <a:bodyPr wrap="none" rtlCol="0">
            <a:spAutoFit/>
          </a:bodyPr>
          <a:lstStyle/>
          <a:p>
            <a:r>
              <a:rPr lang="en-US" sz="5000" b="1" dirty="0">
                <a:solidFill>
                  <a:srgbClr val="FF00FF"/>
                </a:solidFill>
                <a:latin typeface="Times New Roman" pitchFamily="18" charset="0"/>
                <a:cs typeface="Times New Roman" pitchFamily="18" charset="0"/>
              </a:rPr>
              <a:t>2) </a:t>
            </a:r>
            <a:r>
              <a:rPr lang="en-US" sz="5000" b="1" dirty="0" err="1">
                <a:solidFill>
                  <a:srgbClr val="FF00FF"/>
                </a:solidFill>
                <a:latin typeface="Times New Roman" pitchFamily="18" charset="0"/>
                <a:cs typeface="Times New Roman" pitchFamily="18" charset="0"/>
              </a:rPr>
              <a:t>Chơi</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trò</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chơi</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tôi</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nhận</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ra</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bạn</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nhờ</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điều</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gì</a:t>
            </a:r>
            <a:r>
              <a:rPr lang="en-US" sz="5000" b="1" dirty="0">
                <a:solidFill>
                  <a:srgbClr val="FF00FF"/>
                </a:solidFill>
                <a:latin typeface="Times New Roman" pitchFamily="18" charset="0"/>
                <a:cs typeface="Times New Roman" pitchFamily="18" charset="0"/>
              </a:rPr>
              <a:t>?</a:t>
            </a:r>
          </a:p>
        </p:txBody>
      </p:sp>
      <p:sp>
        <p:nvSpPr>
          <p:cNvPr id="17" name="TextBox 16"/>
          <p:cNvSpPr txBox="1"/>
          <p:nvPr/>
        </p:nvSpPr>
        <p:spPr>
          <a:xfrm>
            <a:off x="670719" y="2611477"/>
            <a:ext cx="7717813" cy="5478423"/>
          </a:xfrm>
          <a:prstGeom prst="rect">
            <a:avLst/>
          </a:prstGeom>
          <a:noFill/>
        </p:spPr>
        <p:txBody>
          <a:bodyPr wrap="square" rtlCol="0">
            <a:spAutoFit/>
          </a:bodyPr>
          <a:lstStyle/>
          <a:p>
            <a:pPr algn="just"/>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Hãy</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cùng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nhau</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sinh</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hoạt</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nhóm</a:t>
            </a:r>
            <a:r>
              <a:rPr lang="en-US" sz="5000" dirty="0">
                <a:solidFill>
                  <a:srgbClr val="0000FF"/>
                </a:solidFill>
                <a:latin typeface="Times New Roman" pitchFamily="18" charset="0"/>
                <a:cs typeface="Times New Roman" pitchFamily="18" charset="0"/>
              </a:rPr>
              <a:t> 2:</a:t>
            </a:r>
          </a:p>
          <a:p>
            <a:pPr algn="just"/>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Tưởng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tượng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khi</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đã</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lớn</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gặp</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lại</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nhau</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em</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sẽ</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nhận</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ra</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bạn</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nhờ</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nét</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riêng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nào</a:t>
            </a:r>
            <a:r>
              <a:rPr lang="en-US" sz="5000" dirty="0">
                <a:solidFill>
                  <a:srgbClr val="0000FF"/>
                </a:solidFill>
                <a:latin typeface="Times New Roman" pitchFamily="18" charset="0"/>
                <a:cs typeface="Times New Roman" pitchFamily="18" charset="0"/>
              </a:rPr>
              <a:t>?</a:t>
            </a:r>
          </a:p>
          <a:p>
            <a:pPr algn="just"/>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Hãy</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nói</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với</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bạn</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mình</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sẽ</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nhận</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ra</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bạn</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nhờ</a:t>
            </a:r>
            <a:r>
              <a:rPr lang="en-US" sz="5000" dirty="0">
                <a:solidFill>
                  <a:srgbClr val="0000FF"/>
                </a:solidFill>
                <a:latin typeface="Times New Roman" pitchFamily="18" charset="0"/>
                <a:cs typeface="Times New Roman" pitchFamily="18" charset="0"/>
              </a:rPr>
              <a: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782" t="36157" r="16761" b="27333"/>
          <a:stretch/>
        </p:blipFill>
        <p:spPr bwMode="auto">
          <a:xfrm>
            <a:off x="8519319" y="2391439"/>
            <a:ext cx="7315200" cy="6066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82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319" y="685800"/>
            <a:ext cx="13688299" cy="707886"/>
          </a:xfrm>
          <a:prstGeom prst="rect">
            <a:avLst/>
          </a:prstGeom>
        </p:spPr>
        <p:txBody>
          <a:bodyPr wrap="none">
            <a:spAutoFit/>
          </a:bodyPr>
          <a:lstStyle/>
          <a:p>
            <a:r>
              <a:rPr lang="en-US" sz="4000" b="1" dirty="0">
                <a:solidFill>
                  <a:srgbClr val="FF0000"/>
                </a:solidFill>
                <a:latin typeface="Times New Roman" pitchFamily="18" charset="0"/>
                <a:cs typeface="Times New Roman" pitchFamily="18" charset="0"/>
              </a:rPr>
              <a:t>IV. </a:t>
            </a:r>
            <a:r>
              <a:rPr lang="en-US" sz="4000" b="1" dirty="0" err="1">
                <a:solidFill>
                  <a:srgbClr val="FF0000"/>
                </a:solidFill>
                <a:latin typeface="Times New Roman" pitchFamily="18" charset="0"/>
                <a:cs typeface="Times New Roman" pitchFamily="18" charset="0"/>
              </a:rPr>
              <a:t>Kiện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toàn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tổ</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chức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Đội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Thiếu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niên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tiền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phong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Hồ</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Chí</a:t>
            </a:r>
            <a:r>
              <a:rPr lang="en-US" sz="4000" b="1" dirty="0">
                <a:solidFill>
                  <a:srgbClr val="FF0000"/>
                </a:solidFill>
                <a:latin typeface="Times New Roman" pitchFamily="18" charset="0"/>
                <a:cs typeface="Times New Roman" pitchFamily="18" charset="0"/>
              </a:rPr>
              <a:t> Minh</a:t>
            </a:r>
            <a:endParaRPr lang="en-US" sz="4000" dirty="0">
              <a:solidFill>
                <a:srgbClr val="FF0000"/>
              </a:solidFill>
              <a:latin typeface="Times New Roman" pitchFamily="18" charset="0"/>
              <a:cs typeface="Times New Roman" pitchFamily="18" charset="0"/>
            </a:endParaRPr>
          </a:p>
        </p:txBody>
      </p:sp>
      <p:pic>
        <p:nvPicPr>
          <p:cNvPr id="1026" name="Picture 2" descr="Phát hành bộ tem &quot;Đội Thiếu niên Tiền phong Hồ Chí Minh&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319" y="2032000"/>
            <a:ext cx="4419600" cy="520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Xây dựng và phát triển Đội Thiếu niên tiền phong Hồ Chí Min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1837" y="2057400"/>
            <a:ext cx="4561681" cy="5181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ĐỘI THIẾU NIÊN TIỀN PHONG HỒ CHÍ M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19" y="2057400"/>
            <a:ext cx="4419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40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ài liệu đến các em học sinh, đội viên (Phần 1) | Trường THCS Thông Tây H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119" y="228600"/>
            <a:ext cx="12954000" cy="876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896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10469</TotalTime>
  <Words>758</Words>
  <Application>Microsoft Office PowerPoint</Application>
  <PresentationFormat>Custom</PresentationFormat>
  <Paragraphs>48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MAIHUNG</cp:lastModifiedBy>
  <cp:revision>1200</cp:revision>
  <dcterms:created xsi:type="dcterms:W3CDTF">2008-09-09T22:52:10Z</dcterms:created>
  <dcterms:modified xsi:type="dcterms:W3CDTF">2025-04-24T19:45:06Z</dcterms:modified>
</cp:coreProperties>
</file>