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20" r:id="rId2"/>
    <p:sldId id="321" r:id="rId3"/>
    <p:sldId id="268" r:id="rId4"/>
    <p:sldId id="286" r:id="rId5"/>
    <p:sldId id="311" r:id="rId6"/>
    <p:sldId id="312" r:id="rId7"/>
    <p:sldId id="313" r:id="rId8"/>
    <p:sldId id="314" r:id="rId9"/>
    <p:sldId id="287" r:id="rId10"/>
    <p:sldId id="289" r:id="rId11"/>
    <p:sldId id="315" r:id="rId12"/>
    <p:sldId id="292" r:id="rId13"/>
    <p:sldId id="316" r:id="rId14"/>
    <p:sldId id="293" r:id="rId15"/>
    <p:sldId id="294" r:id="rId16"/>
  </p:sldIdLst>
  <p:sldSz cx="12192000" cy="6858000"/>
  <p:notesSz cx="6858000" cy="9144000"/>
  <p:embeddedFontLst>
    <p:embeddedFont>
      <p:font typeface="Nunito Black" panose="020B0604020202020204" charset="0"/>
      <p:bold r:id="rId18"/>
      <p:boldItalic r:id="rId19"/>
    </p:embeddedFon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BE967"/>
    <a:srgbClr val="FEB8E0"/>
    <a:srgbClr val="2AF6DE"/>
    <a:srgbClr val="29F78B"/>
    <a:srgbClr val="FEF2E4"/>
    <a:srgbClr val="ADBACA"/>
    <a:srgbClr val="FF66CC"/>
    <a:srgbClr val="ED33DB"/>
    <a:srgbClr val="648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691" y="6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CFBFA-259D-4E60-9974-D80EE2E396CF}"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3C51-16A5-40BA-9C8C-A98AD6DC1CF0}" type="slidenum">
              <a:rPr lang="en-US" smtClean="0"/>
              <a:t>‹#›</a:t>
            </a:fld>
            <a:endParaRPr lang="en-US"/>
          </a:p>
        </p:txBody>
      </p:sp>
    </p:spTree>
    <p:extLst>
      <p:ext uri="{BB962C8B-B14F-4D97-AF65-F5344CB8AC3E}">
        <p14:creationId xmlns:p14="http://schemas.microsoft.com/office/powerpoint/2010/main" val="94266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377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793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9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5487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00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3576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12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56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595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353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08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5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8705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2399551" y="550240"/>
            <a:ext cx="7508867" cy="51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493" tIns="53747" rIns="107493" bIns="53747">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19" b="1" dirty="0">
                <a:solidFill>
                  <a:srgbClr val="FF0066"/>
                </a:solidFill>
                <a:latin typeface="Times New Roman" pitchFamily="18" charset="0"/>
              </a:rPr>
              <a:t>TRƯỜNG TIỂU </a:t>
            </a:r>
            <a:r>
              <a:rPr lang="en-US" altLang="en-US" sz="2619" b="1">
                <a:solidFill>
                  <a:srgbClr val="FF0066"/>
                </a:solidFill>
                <a:latin typeface="Times New Roman" pitchFamily="18" charset="0"/>
              </a:rPr>
              <a:t>HỌC HÒA NGHĨA</a:t>
            </a:r>
            <a:endParaRPr lang="en-US" altLang="en-US" sz="2619" b="1" dirty="0">
              <a:solidFill>
                <a:srgbClr val="FF0066"/>
              </a:solidFill>
              <a:latin typeface="Times New Roman" pitchFamily="18" charset="0"/>
            </a:endParaRPr>
          </a:p>
        </p:txBody>
      </p:sp>
      <p:sp>
        <p:nvSpPr>
          <p:cNvPr id="30" name="Text Box 14"/>
          <p:cNvSpPr txBox="1">
            <a:spLocks noChangeArrowheads="1"/>
          </p:cNvSpPr>
          <p:nvPr/>
        </p:nvSpPr>
        <p:spPr bwMode="auto">
          <a:xfrm>
            <a:off x="895333" y="2515760"/>
            <a:ext cx="9810424" cy="137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493" tIns="53747" rIns="107493" bIns="5374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11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HOẠT ĐỘNG TRẢI NGHIỆM </a:t>
            </a:r>
          </a:p>
          <a:p>
            <a:pPr algn="ctr" eaLnBrk="1" hangingPunct="1">
              <a:defRPr/>
            </a:pPr>
            <a:r>
              <a:rPr lang="en-US" sz="411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3</a:t>
            </a:r>
            <a:endParaRPr lang="en-US" sz="411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3" name="Straight Connector 32"/>
          <p:cNvCxnSpPr/>
          <p:nvPr/>
        </p:nvCxnSpPr>
        <p:spPr>
          <a:xfrm flipV="1">
            <a:off x="4053289" y="1091788"/>
            <a:ext cx="447801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5444" y="4797125"/>
            <a:ext cx="2223201" cy="19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09233" y="47204"/>
            <a:ext cx="1034408" cy="110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18686" y="4578390"/>
            <a:ext cx="6363721" cy="460895"/>
          </a:xfrm>
          <a:prstGeom prst="rect">
            <a:avLst/>
          </a:prstGeom>
          <a:noFill/>
        </p:spPr>
        <p:txBody>
          <a:bodyPr wrap="square">
            <a:spAutoFit/>
          </a:bodyPr>
          <a:lstStyle/>
          <a:p>
            <a:pPr algn="ctr" defTabSz="512974">
              <a:defRPr/>
            </a:pPr>
            <a:r>
              <a:rPr lang="en-US" sz="2395" b="1" dirty="0" err="1">
                <a:solidFill>
                  <a:srgbClr val="FF0000"/>
                </a:solidFill>
                <a:latin typeface="Times New Roman" panose="02020603050405020304" pitchFamily="18" charset="0"/>
                <a:cs typeface="Times New Roman" panose="02020603050405020304" pitchFamily="18" charset="0"/>
              </a:rPr>
              <a:t>Giáo</a:t>
            </a:r>
            <a:r>
              <a:rPr lang="en-US" sz="2395" b="1" dirty="0">
                <a:solidFill>
                  <a:srgbClr val="FF0000"/>
                </a:solidFill>
                <a:latin typeface="Times New Roman" panose="02020603050405020304" pitchFamily="18" charset="0"/>
                <a:cs typeface="Times New Roman" panose="02020603050405020304" pitchFamily="18" charset="0"/>
              </a:rPr>
              <a:t> </a:t>
            </a:r>
            <a:r>
              <a:rPr lang="en-US" sz="2395" b="1" dirty="0" err="1">
                <a:solidFill>
                  <a:srgbClr val="FF0000"/>
                </a:solidFill>
                <a:latin typeface="Times New Roman" panose="02020603050405020304" pitchFamily="18" charset="0"/>
                <a:cs typeface="Times New Roman" panose="02020603050405020304" pitchFamily="18" charset="0"/>
              </a:rPr>
              <a:t>viên</a:t>
            </a:r>
            <a:r>
              <a:rPr lang="en-US" sz="2395" b="1">
                <a:solidFill>
                  <a:srgbClr val="FF0000"/>
                </a:solidFill>
                <a:latin typeface="Times New Roman" panose="02020603050405020304" pitchFamily="18" charset="0"/>
                <a:cs typeface="Times New Roman" panose="02020603050405020304" pitchFamily="18" charset="0"/>
              </a:rPr>
              <a:t>: Phạm Thị Mai Hưng</a:t>
            </a:r>
            <a:endParaRPr lang="en-US" sz="2395"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003085"/>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3C5D231-2FFD-626E-43E5-F4A5011DBC5D}"/>
              </a:ext>
            </a:extLst>
          </p:cNvPr>
          <p:cNvGrpSpPr/>
          <p:nvPr/>
        </p:nvGrpSpPr>
        <p:grpSpPr>
          <a:xfrm>
            <a:off x="-437598" y="2748583"/>
            <a:ext cx="4143201" cy="2586167"/>
            <a:chOff x="-328751" y="2639647"/>
            <a:chExt cx="4356017" cy="3151553"/>
          </a:xfrm>
        </p:grpSpPr>
        <p:pic>
          <p:nvPicPr>
            <p:cNvPr id="10" name="Picture 9" descr="A picture containing text&#10;&#10;Description automatically generated">
              <a:extLst>
                <a:ext uri="{FF2B5EF4-FFF2-40B4-BE49-F238E27FC236}">
                  <a16:creationId xmlns:a16="http://schemas.microsoft.com/office/drawing/2014/main" id="{2F2DD1B3-11E0-154B-F0AC-6B62B249E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51" y="2639647"/>
              <a:ext cx="4356017" cy="3151553"/>
            </a:xfrm>
            <a:prstGeom prst="rect">
              <a:avLst/>
            </a:prstGeom>
          </p:spPr>
        </p:pic>
        <p:sp>
          <p:nvSpPr>
            <p:cNvPr id="11" name="TextBox 10">
              <a:extLst>
                <a:ext uri="{FF2B5EF4-FFF2-40B4-BE49-F238E27FC236}">
                  <a16:creationId xmlns:a16="http://schemas.microsoft.com/office/drawing/2014/main" id="{C5025EB8-0A1F-C5FF-F197-28AC1FA4725E}"/>
                </a:ext>
              </a:extLst>
            </p:cNvPr>
            <p:cNvSpPr txBox="1"/>
            <p:nvPr/>
          </p:nvSpPr>
          <p:spPr>
            <a:xfrm>
              <a:off x="54412" y="4259399"/>
              <a:ext cx="3352798" cy="1007977"/>
            </a:xfrm>
            <a:prstGeom prst="rect">
              <a:avLst/>
            </a:prstGeom>
            <a:noFill/>
          </p:spPr>
          <p:txBody>
            <a:bodyPr wrap="square">
              <a:spAutoFit/>
            </a:bodyPr>
            <a:lstStyle/>
            <a:p>
              <a:pPr algn="ctr"/>
              <a:r>
                <a:rPr lang="en-US" sz="3200" b="1" i="0">
                  <a:solidFill>
                    <a:srgbClr val="FF0000"/>
                  </a:solidFill>
                  <a:effectLst/>
                  <a:latin typeface="Nunito Black" pitchFamily="2" charset="0"/>
                </a:rPr>
                <a:t>   Thảo luận nhóm</a:t>
              </a:r>
              <a:endParaRPr lang="vi-VN" sz="3200" b="1" i="0">
                <a:solidFill>
                  <a:srgbClr val="FF0000"/>
                </a:solidFill>
                <a:effectLst/>
                <a:latin typeface="Nunito Black" pitchFamily="2" charset="0"/>
              </a:endParaRPr>
            </a:p>
          </p:txBody>
        </p:sp>
      </p:grpSp>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577" y="2067711"/>
            <a:ext cx="8654255" cy="4786064"/>
          </a:xfrm>
          <a:prstGeom prst="rect">
            <a:avLst/>
          </a:prstGeom>
        </p:spPr>
      </p:pic>
      <p:sp>
        <p:nvSpPr>
          <p:cNvPr id="13" name="TextBox 12">
            <a:extLst>
              <a:ext uri="{FF2B5EF4-FFF2-40B4-BE49-F238E27FC236}">
                <a16:creationId xmlns:a16="http://schemas.microsoft.com/office/drawing/2014/main" id="{C5025EB8-0A1F-C5FF-F197-28AC1FA4725E}"/>
              </a:ext>
            </a:extLst>
          </p:cNvPr>
          <p:cNvSpPr txBox="1"/>
          <p:nvPr/>
        </p:nvSpPr>
        <p:spPr>
          <a:xfrm>
            <a:off x="2864974" y="3200400"/>
            <a:ext cx="67818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Tên, tác giả cuốn sách</a:t>
            </a:r>
            <a:endParaRPr lang="vi-VN" sz="3200" b="1" i="0">
              <a:solidFill>
                <a:srgbClr val="7030A0"/>
              </a:solidFill>
              <a:effectLst/>
              <a:latin typeface="Nunito Black" pitchFamily="2" charset="0"/>
            </a:endParaRPr>
          </a:p>
        </p:txBody>
      </p:sp>
      <p:sp>
        <p:nvSpPr>
          <p:cNvPr id="14" name="TextBox 13">
            <a:extLst>
              <a:ext uri="{FF2B5EF4-FFF2-40B4-BE49-F238E27FC236}">
                <a16:creationId xmlns:a16="http://schemas.microsoft.com/office/drawing/2014/main" id="{C5025EB8-0A1F-C5FF-F197-28AC1FA4725E}"/>
              </a:ext>
            </a:extLst>
          </p:cNvPr>
          <p:cNvSpPr txBox="1"/>
          <p:nvPr/>
        </p:nvSpPr>
        <p:spPr>
          <a:xfrm>
            <a:off x="3705604" y="4038600"/>
            <a:ext cx="7696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Nội dung cuốn sách viết về điều gì?</a:t>
            </a:r>
            <a:endParaRPr lang="vi-VN" sz="3200" b="1" i="0">
              <a:solidFill>
                <a:srgbClr val="7030A0"/>
              </a:solidFill>
              <a:effectLst/>
              <a:latin typeface="Nunito Black" pitchFamily="2" charset="0"/>
            </a:endParaRPr>
          </a:p>
        </p:txBody>
      </p:sp>
      <p:sp>
        <p:nvSpPr>
          <p:cNvPr id="15" name="TextBox 14">
            <a:extLst>
              <a:ext uri="{FF2B5EF4-FFF2-40B4-BE49-F238E27FC236}">
                <a16:creationId xmlns:a16="http://schemas.microsoft.com/office/drawing/2014/main" id="{C5025EB8-0A1F-C5FF-F197-28AC1FA4725E}"/>
              </a:ext>
            </a:extLst>
          </p:cNvPr>
          <p:cNvSpPr txBox="1"/>
          <p:nvPr/>
        </p:nvSpPr>
        <p:spPr>
          <a:xfrm>
            <a:off x="3651150" y="5029200"/>
            <a:ext cx="8077200" cy="584775"/>
          </a:xfrm>
          <a:prstGeom prst="rect">
            <a:avLst/>
          </a:prstGeom>
          <a:noFill/>
        </p:spPr>
        <p:txBody>
          <a:bodyPr wrap="square">
            <a:spAutoFit/>
          </a:bodyPr>
          <a:lstStyle/>
          <a:p>
            <a:pPr algn="ctr"/>
            <a:r>
              <a:rPr lang="en-US" sz="3200" b="1" i="0">
                <a:solidFill>
                  <a:srgbClr val="7030A0"/>
                </a:solidFill>
                <a:effectLst/>
                <a:latin typeface="Nunito Black" pitchFamily="2" charset="0"/>
              </a:rPr>
              <a:t>   - Nêu một điểm thú vị của cuốn sách.</a:t>
            </a:r>
            <a:endParaRPr lang="vi-VN" sz="3200" b="1" i="0">
              <a:solidFill>
                <a:srgbClr val="7030A0"/>
              </a:solidFill>
              <a:effectLst/>
              <a:latin typeface="Nunito Black" pitchFamily="2" charset="0"/>
            </a:endParaRPr>
          </a:p>
        </p:txBody>
      </p:sp>
    </p:spTree>
    <p:extLst>
      <p:ext uri="{BB962C8B-B14F-4D97-AF65-F5344CB8AC3E}">
        <p14:creationId xmlns:p14="http://schemas.microsoft.com/office/powerpoint/2010/main" val="17176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Bách Khoa Tri Thức Cho Trẻ Em - Khám Phá Và Sáng Tạo (Tái Bản) | T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8"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en-US" sz="2800">
                <a:solidFill>
                  <a:srgbClr val="00B0F0"/>
                </a:solidFill>
                <a:latin typeface="Nunito Black" pitchFamily="2" charset="0"/>
              </a:rPr>
              <a:t>- Mỗi thành viên giới thiệu về cuốn sách mình                yêu thích và thuyết phục các bạn tìm đọc.</a:t>
            </a:r>
            <a:endParaRPr lang="en-US" sz="2800" b="1">
              <a:solidFill>
                <a:srgbClr val="00B0F0"/>
              </a:solidFill>
              <a:latin typeface="Nunito Black" pitchFamily="2" charset="0"/>
            </a:endParaRPr>
          </a:p>
        </p:txBody>
      </p:sp>
      <p:sp>
        <p:nvSpPr>
          <p:cNvPr id="17" name="Rounded Rectangular Callout 16"/>
          <p:cNvSpPr/>
          <p:nvPr/>
        </p:nvSpPr>
        <p:spPr>
          <a:xfrm>
            <a:off x="4889996" y="2290977"/>
            <a:ext cx="5093866" cy="2910218"/>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Cuốn sách có rất nhiều đề tài thú vị từ Trái Đất của chúng ta, Thực vật, Động vật, Khủng long, Con người và các vùng đất, Con người qua thời gian cho đến Cơ thể tôi, Khoa học, Không</a:t>
            </a:r>
            <a:r>
              <a:rPr lang="en-US" sz="2400">
                <a:solidFill>
                  <a:srgbClr val="002060"/>
                </a:solidFill>
                <a:latin typeface="Nunito Black" pitchFamily="2" charset="0"/>
              </a:rPr>
              <a:t> gian và Máy móc.</a:t>
            </a:r>
          </a:p>
        </p:txBody>
      </p:sp>
    </p:spTree>
    <p:extLst>
      <p:ext uri="{BB962C8B-B14F-4D97-AF65-F5344CB8AC3E}">
        <p14:creationId xmlns:p14="http://schemas.microsoft.com/office/powerpoint/2010/main" val="35945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7257F-592C-1482-A3F3-C24A9DC077F5}"/>
              </a:ext>
            </a:extLst>
          </p:cNvPr>
          <p:cNvSpPr txBox="1"/>
          <p:nvPr/>
        </p:nvSpPr>
        <p:spPr>
          <a:xfrm>
            <a:off x="2438400" y="16002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Mở rộng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tổng kết chủ đề</a:t>
            </a:r>
          </a:p>
        </p:txBody>
      </p:sp>
    </p:spTree>
    <p:extLst>
      <p:ext uri="{BB962C8B-B14F-4D97-AF65-F5344CB8AC3E}">
        <p14:creationId xmlns:p14="http://schemas.microsoft.com/office/powerpoint/2010/main" val="2439369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7AF4A9D-5484-24DB-330B-9A4E8BAADD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51" b="92836" l="5142" r="92376">
                        <a14:foregroundMark x1="20922" y1="59104" x2="20922" y2="59104"/>
                        <a14:foregroundMark x1="20922" y1="58209" x2="20922" y2="58209"/>
                        <a14:foregroundMark x1="20213" y1="67164" x2="20213" y2="67164"/>
                        <a14:foregroundMark x1="20213" y1="66866" x2="20213" y2="66866"/>
                        <a14:foregroundMark x1="5142" y1="61791" x2="5142" y2="61791"/>
                        <a14:foregroundMark x1="5674" y1="65373" x2="5674" y2="65373"/>
                        <a14:foregroundMark x1="30319" y1="70149" x2="30319" y2="70149"/>
                        <a14:foregroundMark x1="35461" y1="70746" x2="35461" y2="70746"/>
                        <a14:foregroundMark x1="35284" y1="70746" x2="35284" y2="70746"/>
                        <a14:foregroundMark x1="31560" y1="70448" x2="31560" y2="70448"/>
                        <a14:foregroundMark x1="31560" y1="70448" x2="31560" y2="70448"/>
                        <a14:foregroundMark x1="32979" y1="69552" x2="32979" y2="69552"/>
                        <a14:foregroundMark x1="32979" y1="69552" x2="32979" y2="69552"/>
                        <a14:foregroundMark x1="35461" y1="68358" x2="35461" y2="68358"/>
                        <a14:foregroundMark x1="37057" y1="67761" x2="34929" y2="67761"/>
                        <a14:foregroundMark x1="39716" y1="77612" x2="39716" y2="77612"/>
                        <a14:foregroundMark x1="39539" y1="80000" x2="39539" y2="80000"/>
                        <a14:foregroundMark x1="31560" y1="79403" x2="31560" y2="79403"/>
                        <a14:foregroundMark x1="31560" y1="82388" x2="31560" y2="82388"/>
                        <a14:foregroundMark x1="28546" y1="82687" x2="28546" y2="82687"/>
                        <a14:foregroundMark x1="19681" y1="83284" x2="19681" y2="83284"/>
                        <a14:foregroundMark x1="19504" y1="81791" x2="19504" y2="81791"/>
                        <a14:foregroundMark x1="16489" y1="88060" x2="16489" y2="88060"/>
                        <a14:foregroundMark x1="16844" y1="92836" x2="16844" y2="92836"/>
                        <a14:foregroundMark x1="16667" y1="90448" x2="16667" y2="90448"/>
                        <a14:foregroundMark x1="7979" y1="83284" x2="7979" y2="83284"/>
                        <a14:foregroundMark x1="8156" y1="83284" x2="8156" y2="83284"/>
                        <a14:foregroundMark x1="9929" y1="84478" x2="9929" y2="84478"/>
                        <a14:foregroundMark x1="9929" y1="84478" x2="9929" y2="84478"/>
                        <a14:foregroundMark x1="28723" y1="72239" x2="28723" y2="72239"/>
                        <a14:foregroundMark x1="28723" y1="72239" x2="28723" y2="72239"/>
                        <a14:foregroundMark x1="52305" y1="42388" x2="52305" y2="42388"/>
                        <a14:foregroundMark x1="52305" y1="42388" x2="52305" y2="42388"/>
                        <a14:foregroundMark x1="53191" y1="36716" x2="53191" y2="36716"/>
                        <a14:foregroundMark x1="53191" y1="36716" x2="53191" y2="34925"/>
                        <a14:foregroundMark x1="48759" y1="58209" x2="48759" y2="58209"/>
                        <a14:foregroundMark x1="48759" y1="58209" x2="48759" y2="58209"/>
                        <a14:foregroundMark x1="51596" y1="62090" x2="51596" y2="62090"/>
                        <a14:foregroundMark x1="51950" y1="62090" x2="51950" y2="62090"/>
                        <a14:foregroundMark x1="45390" y1="44179" x2="45745" y2="44179"/>
                        <a14:foregroundMark x1="45745" y1="44179" x2="45745" y2="44179"/>
                        <a14:foregroundMark x1="47872" y1="38507" x2="47872" y2="38507"/>
                        <a14:foregroundMark x1="48050" y1="38209" x2="48050" y2="38209"/>
                        <a14:foregroundMark x1="55851" y1="39701" x2="55851" y2="39701"/>
                        <a14:foregroundMark x1="56383" y1="40000" x2="56383" y2="40000"/>
                        <a14:foregroundMark x1="56915" y1="38806" x2="56915" y2="38806"/>
                        <a14:foregroundMark x1="56915" y1="38806" x2="56915" y2="38806"/>
                        <a14:foregroundMark x1="59929" y1="38806" x2="59929" y2="38806"/>
                        <a14:foregroundMark x1="60461" y1="38806" x2="60461" y2="38806"/>
                        <a14:foregroundMark x1="62943" y1="35821" x2="62943" y2="35821"/>
                        <a14:foregroundMark x1="63475" y1="34627" x2="63475" y2="34627"/>
                        <a14:foregroundMark x1="64894" y1="32537" x2="64894" y2="32537"/>
                        <a14:foregroundMark x1="64894" y1="32537" x2="64894" y2="32537"/>
                        <a14:foregroundMark x1="64539" y1="29552" x2="64539" y2="29552"/>
                        <a14:foregroundMark x1="64894" y1="26866" x2="64894" y2="26866"/>
                        <a14:foregroundMark x1="64539" y1="26567" x2="64539" y2="26567"/>
                        <a14:foregroundMark x1="50709" y1="72836" x2="50709" y2="72836"/>
                        <a14:foregroundMark x1="50355" y1="56418" x2="50355" y2="56418"/>
                        <a14:foregroundMark x1="71099" y1="70149" x2="71099" y2="70149"/>
                        <a14:foregroundMark x1="71099" y1="70149" x2="71631" y2="69851"/>
                        <a14:foregroundMark x1="73936" y1="69851" x2="74823" y2="68060"/>
                        <a14:foregroundMark x1="67908" y1="71940" x2="67908" y2="71940"/>
                        <a14:foregroundMark x1="65426" y1="71940" x2="65426" y2="71940"/>
                        <a14:foregroundMark x1="65957" y1="69552" x2="65957" y2="69552"/>
                        <a14:foregroundMark x1="66312" y1="68955" x2="67199" y2="67761"/>
                        <a14:foregroundMark x1="85993" y1="55224" x2="85993" y2="55224"/>
                        <a14:foregroundMark x1="88121" y1="55224" x2="88121" y2="55224"/>
                        <a14:foregroundMark x1="88121" y1="55224" x2="88652" y2="55224"/>
                        <a14:foregroundMark x1="91312" y1="54925" x2="91844" y2="54328"/>
                        <a14:foregroundMark x1="92376" y1="52836" x2="92376" y2="52836"/>
                        <a14:foregroundMark x1="92376" y1="50149" x2="92376" y2="50149"/>
                        <a14:foregroundMark x1="79255" y1="64776" x2="79255" y2="64776"/>
                        <a14:foregroundMark x1="79078" y1="64179" x2="78546" y2="63582"/>
                        <a14:foregroundMark x1="88652" y1="86567" x2="88652" y2="86567"/>
                        <a14:foregroundMark x1="88475" y1="86567" x2="88475" y2="86567"/>
                        <a14:foregroundMark x1="83865" y1="87463" x2="83865" y2="87463"/>
                        <a14:foregroundMark x1="84043" y1="90149" x2="84043" y2="90149"/>
                        <a14:foregroundMark x1="90957" y1="85373" x2="90957" y2="85373"/>
                        <a14:foregroundMark x1="80851" y1="83582" x2="80851" y2="83582"/>
                        <a14:foregroundMark x1="77482" y1="83582" x2="77482" y2="83582"/>
                        <a14:foregroundMark x1="90957" y1="84478" x2="90957" y2="84478"/>
                        <a14:foregroundMark x1="61525" y1="85075" x2="61525" y2="85075"/>
                        <a14:foregroundMark x1="61170" y1="82388" x2="61170" y2="82388"/>
                        <a14:foregroundMark x1="61525" y1="80299" x2="61525" y2="80299"/>
                        <a14:foregroundMark x1="61525" y1="78209" x2="61525" y2="78209"/>
                        <a14:foregroundMark x1="62057" y1="76418" x2="62057" y2="76418"/>
                        <a14:foregroundMark x1="84043" y1="61791" x2="84043" y2="61791"/>
                        <a14:foregroundMark x1="84574" y1="57612" x2="84574" y2="57612"/>
                        <a14:foregroundMark x1="84574" y1="56119" x2="84574" y2="56119"/>
                        <a14:foregroundMark x1="39539" y1="76119" x2="39539" y2="76119"/>
                        <a14:foregroundMark x1="39539" y1="82388" x2="39539" y2="82388"/>
                        <a14:foregroundMark x1="39539" y1="84776" x2="39539" y2="84776"/>
                      </a14:backgroundRemoval>
                    </a14:imgEffect>
                  </a14:imgLayer>
                </a14:imgProps>
              </a:ext>
              <a:ext uri="{28A0092B-C50C-407E-A947-70E740481C1C}">
                <a14:useLocalDpi xmlns:a14="http://schemas.microsoft.com/office/drawing/2010/main" val="0"/>
              </a:ext>
            </a:extLst>
          </a:blip>
          <a:srcRect/>
          <a:stretch>
            <a:fillRect/>
          </a:stretch>
        </p:blipFill>
        <p:spPr bwMode="auto">
          <a:xfrm>
            <a:off x="2675047" y="1495679"/>
            <a:ext cx="9669353" cy="57433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70381AE-E352-5660-6026-AF39DBCB8BA6}"/>
              </a:ext>
            </a:extLst>
          </p:cNvPr>
          <p:cNvSpPr txBox="1"/>
          <p:nvPr/>
        </p:nvSpPr>
        <p:spPr>
          <a:xfrm>
            <a:off x="2749732" y="680173"/>
            <a:ext cx="8077200" cy="954107"/>
          </a:xfrm>
          <a:prstGeom prst="rect">
            <a:avLst/>
          </a:prstGeom>
          <a:noFill/>
        </p:spPr>
        <p:txBody>
          <a:bodyPr wrap="square">
            <a:spAutoFit/>
          </a:bodyPr>
          <a:lstStyle/>
          <a:p>
            <a:r>
              <a:rPr lang="en-US" sz="2800" b="1" i="0">
                <a:solidFill>
                  <a:srgbClr val="00B0F0"/>
                </a:solidFill>
                <a:effectLst/>
                <a:latin typeface="Nunito Black" pitchFamily="2" charset="0"/>
              </a:rPr>
              <a:t> </a:t>
            </a:r>
            <a:r>
              <a:rPr lang="vi-VN" sz="2800">
                <a:solidFill>
                  <a:srgbClr val="00B0F0"/>
                </a:solidFill>
                <a:latin typeface="Nunito Black" pitchFamily="2" charset="0"/>
              </a:rPr>
              <a:t>- Bình chọn người giới thiệu sách thú vị nhất.</a:t>
            </a:r>
          </a:p>
          <a:p>
            <a:r>
              <a:rPr lang="vi-VN" sz="2800">
                <a:solidFill>
                  <a:srgbClr val="00B0F0"/>
                </a:solidFill>
                <a:latin typeface="Nunito Black" pitchFamily="2" charset="0"/>
              </a:rPr>
              <a:t>- Lựa chọn cuốn sách yêu thích của nhóm.</a:t>
            </a:r>
          </a:p>
        </p:txBody>
      </p:sp>
      <p:sp>
        <p:nvSpPr>
          <p:cNvPr id="13" name="Rounded Rectangular Callout 16">
            <a:extLst>
              <a:ext uri="{FF2B5EF4-FFF2-40B4-BE49-F238E27FC236}">
                <a16:creationId xmlns:a16="http://schemas.microsoft.com/office/drawing/2014/main" id="{D9F438AA-A811-9CA2-70BD-D24181DB5431}"/>
              </a:ext>
            </a:extLst>
          </p:cNvPr>
          <p:cNvSpPr/>
          <p:nvPr/>
        </p:nvSpPr>
        <p:spPr>
          <a:xfrm>
            <a:off x="2895600" y="2064087"/>
            <a:ext cx="3200400" cy="1295400"/>
          </a:xfrm>
          <a:prstGeom prst="wedgeRoundRectCallout">
            <a:avLst>
              <a:gd name="adj1" fmla="val 79490"/>
              <a:gd name="adj2" fmla="val 1228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Người giới thiệu sách hay nhất là ai?</a:t>
            </a:r>
          </a:p>
        </p:txBody>
      </p:sp>
    </p:spTree>
    <p:extLst>
      <p:ext uri="{BB962C8B-B14F-4D97-AF65-F5344CB8AC3E}">
        <p14:creationId xmlns:p14="http://schemas.microsoft.com/office/powerpoint/2010/main" val="11610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7257F-592C-1482-A3F3-C24A9DC077F5}"/>
              </a:ext>
            </a:extLst>
          </p:cNvPr>
          <p:cNvSpPr txBox="1"/>
          <p:nvPr/>
        </p:nvSpPr>
        <p:spPr>
          <a:xfrm>
            <a:off x="2438400" y="14478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Cam kết và </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hành động</a:t>
            </a:r>
          </a:p>
        </p:txBody>
      </p:sp>
    </p:spTree>
    <p:extLst>
      <p:ext uri="{BB962C8B-B14F-4D97-AF65-F5344CB8AC3E}">
        <p14:creationId xmlns:p14="http://schemas.microsoft.com/office/powerpoint/2010/main" val="382380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9E0EAE40-B402-CD2C-3823-3AC0C17AD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4680" y="-56520"/>
            <a:ext cx="11844679" cy="2875919"/>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1451650" y="99416"/>
            <a:ext cx="9216350" cy="1672253"/>
          </a:xfrm>
          <a:prstGeom prst="rect">
            <a:avLst/>
          </a:prstGeom>
          <a:noFill/>
        </p:spPr>
        <p:txBody>
          <a:bodyPr wrap="square">
            <a:spAutoFit/>
          </a:bodyPr>
          <a:lstStyle/>
          <a:p>
            <a:pPr algn="ctr">
              <a:spcBef>
                <a:spcPct val="0"/>
              </a:spcBef>
              <a:spcAft>
                <a:spcPts val="400"/>
              </a:spcAft>
            </a:pPr>
            <a:r>
              <a:rPr lang="en-US" sz="3200" b="1">
                <a:solidFill>
                  <a:srgbClr val="FF0000"/>
                </a:solidFill>
                <a:latin typeface="Nunito Black" pitchFamily="2" charset="0"/>
              </a:rPr>
              <a:t>  </a:t>
            </a:r>
            <a:r>
              <a:rPr lang="en-US" sz="3200" b="1">
                <a:solidFill>
                  <a:srgbClr val="00B050"/>
                </a:solidFill>
                <a:latin typeface="Nunito Black" pitchFamily="2" charset="0"/>
              </a:rPr>
              <a:t>- Tìm những cuốn sách theo sở thích của em</a:t>
            </a:r>
          </a:p>
          <a:p>
            <a:pPr marL="457200" indent="-457200" algn="ctr">
              <a:spcBef>
                <a:spcPct val="0"/>
              </a:spcBef>
              <a:spcAft>
                <a:spcPts val="400"/>
              </a:spcAft>
              <a:buFontTx/>
              <a:buChar char="-"/>
            </a:pPr>
            <a:r>
              <a:rPr lang="en-US" sz="3200" b="1">
                <a:solidFill>
                  <a:srgbClr val="00B050"/>
                </a:solidFill>
                <a:latin typeface="Nunito Black" pitchFamily="2" charset="0"/>
              </a:rPr>
              <a:t>Đọc sách và ghi chép lại:</a:t>
            </a:r>
          </a:p>
          <a:p>
            <a:pPr marL="457200" indent="-457200" algn="ctr">
              <a:spcBef>
                <a:spcPct val="0"/>
              </a:spcBef>
              <a:spcAft>
                <a:spcPts val="400"/>
              </a:spcAft>
              <a:buFontTx/>
              <a:buChar char="-"/>
            </a:pPr>
            <a:endParaRPr lang="en-US" sz="3200" b="1">
              <a:solidFill>
                <a:srgbClr val="00B050"/>
              </a:solidFill>
              <a:latin typeface="Nunito Black" pitchFamily="2" charset="0"/>
            </a:endParaRPr>
          </a:p>
        </p:txBody>
      </p:sp>
      <p:pic>
        <p:nvPicPr>
          <p:cNvPr id="16" name="Picture 15" descr="A picture containing diagram&#10;&#10;Description automatically generated">
            <a:extLst>
              <a:ext uri="{FF2B5EF4-FFF2-40B4-BE49-F238E27FC236}">
                <a16:creationId xmlns:a16="http://schemas.microsoft.com/office/drawing/2014/main" id="{8151BFB4-FABB-D8ED-C3C4-04F3BE4D6D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773" y="95573"/>
            <a:ext cx="1047427" cy="1047427"/>
          </a:xfrm>
          <a:prstGeom prst="rect">
            <a:avLst/>
          </a:prstGeom>
        </p:spPr>
      </p:pic>
      <p:sp>
        <p:nvSpPr>
          <p:cNvPr id="2" name="Oval 1">
            <a:extLst>
              <a:ext uri="{FF2B5EF4-FFF2-40B4-BE49-F238E27FC236}">
                <a16:creationId xmlns:a16="http://schemas.microsoft.com/office/drawing/2014/main" id="{5893613B-0D2E-1CE4-2A5A-A5019520C611}"/>
              </a:ext>
            </a:extLst>
          </p:cNvPr>
          <p:cNvSpPr/>
          <p:nvPr/>
        </p:nvSpPr>
        <p:spPr>
          <a:xfrm>
            <a:off x="2301132" y="1074891"/>
            <a:ext cx="1524000" cy="1458199"/>
          </a:xfrm>
          <a:prstGeom prst="ellipse">
            <a:avLst/>
          </a:prstGeom>
          <a:solidFill>
            <a:srgbClr val="FEB8E0"/>
          </a:solidFill>
          <a:ln w="57150">
            <a:noFill/>
          </a:ln>
          <a:effectLst>
            <a:glow rad="101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cuốn sách</a:t>
            </a:r>
          </a:p>
        </p:txBody>
      </p:sp>
      <p:sp>
        <p:nvSpPr>
          <p:cNvPr id="9" name="Oval 8">
            <a:extLst>
              <a:ext uri="{FF2B5EF4-FFF2-40B4-BE49-F238E27FC236}">
                <a16:creationId xmlns:a16="http://schemas.microsoft.com/office/drawing/2014/main" id="{38785352-C9D5-D928-4D5C-AC7136D41267}"/>
              </a:ext>
            </a:extLst>
          </p:cNvPr>
          <p:cNvSpPr/>
          <p:nvPr/>
        </p:nvSpPr>
        <p:spPr>
          <a:xfrm>
            <a:off x="5869933" y="1117738"/>
            <a:ext cx="1524000" cy="1458199"/>
          </a:xfrm>
          <a:prstGeom prst="ellipse">
            <a:avLst/>
          </a:prstGeom>
          <a:solidFill>
            <a:srgbClr val="FBE967"/>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Tên tác giả</a:t>
            </a:r>
          </a:p>
        </p:txBody>
      </p:sp>
      <p:sp>
        <p:nvSpPr>
          <p:cNvPr id="10" name="Oval 9">
            <a:extLst>
              <a:ext uri="{FF2B5EF4-FFF2-40B4-BE49-F238E27FC236}">
                <a16:creationId xmlns:a16="http://schemas.microsoft.com/office/drawing/2014/main" id="{38CD0C66-9500-9384-701F-2A956643527B}"/>
              </a:ext>
            </a:extLst>
          </p:cNvPr>
          <p:cNvSpPr/>
          <p:nvPr/>
        </p:nvSpPr>
        <p:spPr>
          <a:xfrm>
            <a:off x="8686800" y="825842"/>
            <a:ext cx="1722850" cy="1688758"/>
          </a:xfrm>
          <a:prstGeom prst="ellipse">
            <a:avLst/>
          </a:prstGeom>
          <a:solidFill>
            <a:schemeClr val="accent5">
              <a:lumMod val="20000"/>
              <a:lumOff val="80000"/>
            </a:schemeClr>
          </a:solidFill>
          <a:ln w="381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Nunito Black" pitchFamily="2" charset="0"/>
              </a:rPr>
              <a:t>Những chi tiết thú vị</a:t>
            </a:r>
          </a:p>
        </p:txBody>
      </p:sp>
      <p:pic>
        <p:nvPicPr>
          <p:cNvPr id="4" name="Picture 3">
            <a:extLst>
              <a:ext uri="{FF2B5EF4-FFF2-40B4-BE49-F238E27FC236}">
                <a16:creationId xmlns:a16="http://schemas.microsoft.com/office/drawing/2014/main" id="{568EFE44-C1EA-8DF3-765B-43A70E084590}"/>
              </a:ext>
            </a:extLst>
          </p:cNvPr>
          <p:cNvPicPr>
            <a:picLocks noChangeAspect="1"/>
          </p:cNvPicPr>
          <p:nvPr/>
        </p:nvPicPr>
        <p:blipFill>
          <a:blip r:embed="rId4"/>
          <a:stretch>
            <a:fillRect/>
          </a:stretch>
        </p:blipFill>
        <p:spPr>
          <a:xfrm>
            <a:off x="1874059" y="2750892"/>
            <a:ext cx="8535591" cy="4048690"/>
          </a:xfrm>
          <a:prstGeom prst="rect">
            <a:avLst/>
          </a:prstGeom>
          <a:ln>
            <a:noFill/>
          </a:ln>
          <a:effectLst>
            <a:softEdge rad="112500"/>
          </a:effectLst>
        </p:spPr>
      </p:pic>
    </p:spTree>
    <p:extLst>
      <p:ext uri="{BB962C8B-B14F-4D97-AF65-F5344CB8AC3E}">
        <p14:creationId xmlns:p14="http://schemas.microsoft.com/office/powerpoint/2010/main" val="315119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5" name="Text Box 14"/>
          <p:cNvSpPr txBox="1">
            <a:spLocks noChangeArrowheads="1"/>
          </p:cNvSpPr>
          <p:nvPr/>
        </p:nvSpPr>
        <p:spPr bwMode="auto">
          <a:xfrm>
            <a:off x="-2869745" y="1484245"/>
            <a:ext cx="17485064" cy="13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91585" tIns="95792" rIns="191585" bIns="9579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73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1: TỰ GIỚI THIỆU VỀ MÌNH</a:t>
            </a:r>
            <a:endParaRPr lang="en-US" sz="37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3733"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3733"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 ĐỌC SÁCH THEO SỞ THÍCH</a:t>
            </a:r>
            <a:endParaRPr lang="en-US" sz="3733"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0646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7257F-592C-1482-A3F3-C24A9DC077F5}"/>
              </a:ext>
            </a:extLst>
          </p:cNvPr>
          <p:cNvSpPr txBox="1"/>
          <p:nvPr/>
        </p:nvSpPr>
        <p:spPr>
          <a:xfrm>
            <a:off x="2133600" y="19812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Khởi động</a:t>
            </a:r>
          </a:p>
        </p:txBody>
      </p:sp>
    </p:spTree>
    <p:extLst>
      <p:ext uri="{BB962C8B-B14F-4D97-AF65-F5344CB8AC3E}">
        <p14:creationId xmlns:p14="http://schemas.microsoft.com/office/powerpoint/2010/main" val="98110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https://i.pinimg.com/564x/f9/e9/be/f9e9be41c72ba7efdcc00e0d34552321.jpg"/>
          <p:cNvPicPr>
            <a:picLocks noChangeAspect="1" noChangeArrowheads="1"/>
          </p:cNvPicPr>
          <p:nvPr/>
        </p:nvPicPr>
        <p:blipFill rotWithShape="1">
          <a:blip r:embed="rId2">
            <a:extLst>
              <a:ext uri="{28A0092B-C50C-407E-A947-70E740481C1C}">
                <a14:useLocalDpi xmlns:a14="http://schemas.microsoft.com/office/drawing/2010/main" val="0"/>
              </a:ext>
            </a:extLst>
          </a:blip>
          <a:srcRect b="8922"/>
          <a:stretch/>
        </p:blipFill>
        <p:spPr bwMode="auto">
          <a:xfrm>
            <a:off x="2971800" y="3368001"/>
            <a:ext cx="5076898" cy="35275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76200" y="2679061"/>
            <a:ext cx="3570514" cy="1377879"/>
          </a:xfrm>
          <a:prstGeom prst="wedgeRoundRectCallout">
            <a:avLst>
              <a:gd name="adj1" fmla="val 48455"/>
              <a:gd name="adj2" fmla="val 82500"/>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Nunito Black" pitchFamily="2" charset="0"/>
              </a:rPr>
              <a:t>Tớ không thích đọc sách đâu! Tớ chỉ thích chơi Cờ Vua thôi! </a:t>
            </a:r>
          </a:p>
        </p:txBody>
      </p:sp>
      <p:sp>
        <p:nvSpPr>
          <p:cNvPr id="10" name="Rounded Rectangular Callout 9"/>
          <p:cNvSpPr/>
          <p:nvPr/>
        </p:nvSpPr>
        <p:spPr>
          <a:xfrm>
            <a:off x="8545286" y="4428537"/>
            <a:ext cx="3646714" cy="1896064"/>
          </a:xfrm>
          <a:prstGeom prst="wedgeRoundRectCallout">
            <a:avLst>
              <a:gd name="adj1" fmla="val -67246"/>
              <a:gd name="adj2" fmla="val -64226"/>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Nunito Black" pitchFamily="2" charset="0"/>
              </a:rPr>
              <a:t>    Ồ, thế thì bạn có thể chọn sách về Cờ Vua. Bạn sẽ biết them về các vua cờ trên thế giới và học tập họ.</a:t>
            </a:r>
          </a:p>
        </p:txBody>
      </p:sp>
    </p:spTree>
    <p:extLst>
      <p:ext uri="{BB962C8B-B14F-4D97-AF65-F5344CB8AC3E}">
        <p14:creationId xmlns:p14="http://schemas.microsoft.com/office/powerpoint/2010/main" val="22973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20" y="1905000"/>
            <a:ext cx="6411115" cy="5394054"/>
          </a:xfrm>
          <a:prstGeom prst="rect">
            <a:avLst/>
          </a:prstGeom>
        </p:spPr>
      </p:pic>
      <p:sp>
        <p:nvSpPr>
          <p:cNvPr id="8" name="TextBox 7">
            <a:extLst>
              <a:ext uri="{FF2B5EF4-FFF2-40B4-BE49-F238E27FC236}">
                <a16:creationId xmlns:a16="http://schemas.microsoft.com/office/drawing/2014/main" id="{A45B5651-EEBE-78A0-BA76-C54A6A88A934}"/>
              </a:ext>
            </a:extLst>
          </p:cNvPr>
          <p:cNvSpPr txBox="1"/>
          <p:nvPr/>
        </p:nvSpPr>
        <p:spPr>
          <a:xfrm>
            <a:off x="381000" y="0"/>
            <a:ext cx="9906000" cy="2273443"/>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a:t>
            </a:r>
            <a:r>
              <a:rPr lang="en-US" sz="2800" b="1">
                <a:solidFill>
                  <a:srgbClr val="FF0000"/>
                </a:solidFill>
                <a:latin typeface="Nunito Black" pitchFamily="2" charset="0"/>
              </a:rPr>
              <a:t>1. Chia sẻ theo chủ đề “ Đọc sách có gì hay?”</a:t>
            </a:r>
          </a:p>
          <a:p>
            <a:r>
              <a:rPr lang="en-US" sz="2800" b="1">
                <a:solidFill>
                  <a:srgbClr val="00B0F0"/>
                </a:solidFill>
                <a:latin typeface="Nunito Black" pitchFamily="2" charset="0"/>
              </a:rPr>
              <a:t>       </a:t>
            </a:r>
            <a:r>
              <a:rPr lang="en-US" sz="2400">
                <a:solidFill>
                  <a:srgbClr val="00B0F0"/>
                </a:solidFill>
                <a:latin typeface="Nunito Black" pitchFamily="2" charset="0"/>
              </a:rPr>
              <a:t>Sắm vai một cuốn sách mà em yêu thích để nói về sự thú vị của việc đọc sách: </a:t>
            </a:r>
          </a:p>
          <a:p>
            <a:r>
              <a:rPr lang="en-US" sz="2400">
                <a:solidFill>
                  <a:srgbClr val="00B0F0"/>
                </a:solidFill>
                <a:latin typeface="Nunito Black" pitchFamily="2" charset="0"/>
              </a:rPr>
              <a:t>- Nêu lý do nên đọc sách.</a:t>
            </a:r>
          </a:p>
          <a:p>
            <a:r>
              <a:rPr lang="en-US" sz="2400">
                <a:solidFill>
                  <a:srgbClr val="00B0F0"/>
                </a:solidFill>
                <a:latin typeface="Nunito Black" pitchFamily="2" charset="0"/>
              </a:rPr>
              <a:t>- Làm 1 động tác vui nhộn để khuyến khích các bạn đọc sách.</a:t>
            </a:r>
          </a:p>
        </p:txBody>
      </p:sp>
      <p:sp>
        <p:nvSpPr>
          <p:cNvPr id="3" name="Rounded Rectangular Callout 2"/>
          <p:cNvSpPr/>
          <p:nvPr/>
        </p:nvSpPr>
        <p:spPr>
          <a:xfrm>
            <a:off x="5715000" y="3191491"/>
            <a:ext cx="3570514" cy="1377879"/>
          </a:xfrm>
          <a:prstGeom prst="wedgeRoundRectCallout">
            <a:avLst>
              <a:gd name="adj1" fmla="val -93496"/>
              <a:gd name="adj2" fmla="val 49318"/>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Nunito Black" pitchFamily="2" charset="0"/>
              </a:rPr>
              <a:t>Vì sao chúng ta nên đọc sách?</a:t>
            </a:r>
          </a:p>
        </p:txBody>
      </p:sp>
    </p:spTree>
    <p:extLst>
      <p:ext uri="{BB962C8B-B14F-4D97-AF65-F5344CB8AC3E}">
        <p14:creationId xmlns:p14="http://schemas.microsoft.com/office/powerpoint/2010/main" val="511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https://i.pinimg.com/564x/19/ac/b4/19acb4d5ce405d5713dbe85eaa9d75f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823">
                        <a14:foregroundMark x1="49468" y1="24113" x2="49468" y2="24113"/>
                        <a14:foregroundMark x1="52128" y1="21986" x2="52128" y2="21986"/>
                        <a14:foregroundMark x1="68794" y1="31206" x2="68794" y2="31206"/>
                        <a14:foregroundMark x1="69326" y1="40248" x2="69326" y2="40248"/>
                        <a14:foregroundMark x1="78901" y1="19681" x2="78901" y2="19681"/>
                        <a14:foregroundMark x1="89362" y1="13475" x2="89362" y2="13475"/>
                        <a14:foregroundMark x1="89716" y1="31915" x2="89716" y2="31915"/>
                        <a14:foregroundMark x1="89894" y1="38830" x2="89894" y2="38830"/>
                        <a14:foregroundMark x1="64539" y1="11702" x2="64539" y2="11702"/>
                        <a14:foregroundMark x1="63652" y1="8511" x2="63652" y2="8511"/>
                        <a14:foregroundMark x1="34574" y1="9574" x2="34574" y2="9574"/>
                        <a14:foregroundMark x1="46986" y1="10106" x2="46986" y2="10106"/>
                        <a14:foregroundMark x1="39716" y1="17199" x2="39716" y2="17199"/>
                        <a14:foregroundMark x1="27660" y1="35816" x2="27660" y2="35816"/>
                        <a14:foregroundMark x1="13830" y1="35993" x2="13830" y2="35993"/>
                        <a14:foregroundMark x1="11348" y1="19681" x2="11348" y2="19681"/>
                        <a14:foregroundMark x1="13121" y1="19326" x2="13121" y2="19326"/>
                        <a14:foregroundMark x1="15248" y1="19681" x2="15248" y2="19681"/>
                        <a14:foregroundMark x1="11348" y1="24113" x2="11348" y2="24113"/>
                        <a14:foregroundMark x1="15071" y1="16667" x2="15071" y2="16667"/>
                        <a14:foregroundMark x1="28191" y1="56206" x2="28191" y2="56206"/>
                        <a14:foregroundMark x1="73227" y1="53901" x2="73227" y2="53901"/>
                        <a14:foregroundMark x1="12057" y1="4787" x2="12057" y2="4787"/>
                        <a14:foregroundMark x1="4787" y1="10106" x2="4787" y2="10106"/>
                        <a14:foregroundMark x1="22695" y1="43617" x2="22695" y2="43617"/>
                        <a14:foregroundMark x1="22695" y1="43617" x2="22695" y2="43617"/>
                        <a14:foregroundMark x1="21454" y1="43262" x2="21454" y2="43262"/>
                        <a14:foregroundMark x1="21454" y1="43262" x2="21454" y2="43262"/>
                        <a14:foregroundMark x1="23404" y1="44504" x2="23404" y2="44504"/>
                        <a14:foregroundMark x1="75532" y1="53546" x2="75532" y2="53546"/>
                        <a14:foregroundMark x1="78369" y1="42908" x2="78369" y2="42908"/>
                        <a14:foregroundMark x1="84752" y1="47340" x2="84752" y2="47340"/>
                        <a14:foregroundMark x1="94681" y1="6560" x2="94681" y2="6560"/>
                        <a14:foregroundMark x1="80851" y1="7801" x2="80851" y2="7801"/>
                        <a14:foregroundMark x1="12766" y1="43617" x2="12766" y2="43617"/>
                        <a14:foregroundMark x1="19326" y1="54610" x2="19326" y2="54610"/>
                        <a14:foregroundMark x1="36702" y1="25709" x2="36702" y2="25709"/>
                        <a14:foregroundMark x1="61170" y1="82092" x2="61170" y2="82092"/>
                        <a14:foregroundMark x1="37234" y1="84929" x2="37234" y2="84929"/>
                        <a14:foregroundMark x1="48050" y1="85461" x2="48050" y2="85461"/>
                        <a14:foregroundMark x1="48050" y1="85461" x2="48050" y2="85461"/>
                        <a14:foregroundMark x1="57624" y1="86702" x2="57624" y2="86702"/>
                        <a14:foregroundMark x1="57624" y1="86702" x2="57624" y2="86702"/>
                        <a14:foregroundMark x1="53901" y1="83333" x2="53901" y2="83333"/>
                        <a14:foregroundMark x1="43617" y1="79965" x2="43617" y2="79965"/>
                        <a14:foregroundMark x1="45567" y1="72695" x2="45567" y2="72695"/>
                        <a14:foregroundMark x1="55319" y1="70745" x2="55319" y2="71277"/>
                        <a14:foregroundMark x1="60638" y1="70745" x2="60638" y2="70745"/>
                        <a14:foregroundMark x1="65957" y1="68262" x2="65957" y2="68262"/>
                        <a14:foregroundMark x1="62057" y1="69681" x2="62057" y2="69681"/>
                        <a14:backgroundMark x1="53369" y1="16135" x2="53369" y2="16135"/>
                      </a14:backgroundRemoval>
                    </a14:imgEffect>
                  </a14:imgLayer>
                </a14:imgProps>
              </a:ext>
              <a:ext uri="{28A0092B-C50C-407E-A947-70E740481C1C}">
                <a14:useLocalDpi xmlns:a14="http://schemas.microsoft.com/office/drawing/2010/main" val="0"/>
              </a:ext>
            </a:extLst>
          </a:blip>
          <a:srcRect/>
          <a:stretch>
            <a:fillRect/>
          </a:stretch>
        </p:blipFill>
        <p:spPr bwMode="auto">
          <a:xfrm>
            <a:off x="311296" y="1074645"/>
            <a:ext cx="6851504" cy="59700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162800" y="1905000"/>
            <a:ext cx="4648200" cy="183117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solidFill>
                  <a:srgbClr val="002060"/>
                </a:solidFill>
                <a:latin typeface="Nunito Black" pitchFamily="2" charset="0"/>
              </a:rPr>
              <a:t>Sách là kho tàng tri thức của nhân loại vì thể khi đọc sách ta được tiếp cận với nhiều kiến thức thú vị, mới mẻ hơn.</a:t>
            </a:r>
            <a:endParaRPr lang="en-US" sz="2400">
              <a:solidFill>
                <a:srgbClr val="002060"/>
              </a:solidFill>
              <a:latin typeface="Nunito Black" pitchFamily="2" charset="0"/>
            </a:endParaRPr>
          </a:p>
        </p:txBody>
      </p:sp>
    </p:spTree>
    <p:extLst>
      <p:ext uri="{BB962C8B-B14F-4D97-AF65-F5344CB8AC3E}">
        <p14:creationId xmlns:p14="http://schemas.microsoft.com/office/powerpoint/2010/main" val="15893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wipe(down)">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300181" y="1902822"/>
            <a:ext cx="4648200" cy="1983377"/>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solidFill>
                <a:srgbClr val="002060"/>
              </a:solidFill>
              <a:latin typeface="Nunito Black" pitchFamily="2" charset="0"/>
            </a:endParaRPr>
          </a:p>
          <a:p>
            <a:r>
              <a:rPr lang="vi-VN" sz="2400">
                <a:solidFill>
                  <a:srgbClr val="002060"/>
                </a:solidFill>
                <a:latin typeface="Nunito Black" pitchFamily="2" charset="0"/>
              </a:rPr>
              <a:t>Việc đọc sách cũng giúp tâm hồn ta thư thái hơn sau những giờ học tập, làm việc </a:t>
            </a:r>
            <a:r>
              <a:rPr lang="en-US" sz="2400">
                <a:solidFill>
                  <a:srgbClr val="002060"/>
                </a:solidFill>
                <a:latin typeface="Nunito Black" pitchFamily="2" charset="0"/>
              </a:rPr>
              <a:t>căng thẳng.</a:t>
            </a:r>
            <a:r>
              <a:rPr lang="vi-VN" sz="2400">
                <a:solidFill>
                  <a:srgbClr val="002060"/>
                </a:solidFill>
                <a:latin typeface="Nunito Black" pitchFamily="2" charset="0"/>
              </a:rPr>
              <a:t/>
            </a:r>
            <a:br>
              <a:rPr lang="vi-VN" sz="2400">
                <a:solidFill>
                  <a:srgbClr val="002060"/>
                </a:solidFill>
                <a:latin typeface="Nunito Black" pitchFamily="2" charset="0"/>
              </a:rPr>
            </a:br>
            <a:endParaRPr lang="en-US" sz="2400">
              <a:solidFill>
                <a:srgbClr val="002060"/>
              </a:solidFill>
              <a:latin typeface="Nunito Black" pitchFamily="2" charset="0"/>
            </a:endParaRPr>
          </a:p>
        </p:txBody>
      </p:sp>
      <p:pic>
        <p:nvPicPr>
          <p:cNvPr id="6146" name="Picture 2" descr="https://i.pinimg.com/564x/4f/c7/5a/4fc75a23f8e84b3ea89c49b9a5e78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41" y="1902822"/>
            <a:ext cx="6299604" cy="4188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320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Vertic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5B5651-EEBE-78A0-BA76-C54A6A88A934}"/>
              </a:ext>
            </a:extLst>
          </p:cNvPr>
          <p:cNvSpPr txBox="1"/>
          <p:nvPr/>
        </p:nvSpPr>
        <p:spPr>
          <a:xfrm>
            <a:off x="2917118" y="185875"/>
            <a:ext cx="10907264" cy="683264"/>
          </a:xfrm>
          <a:prstGeom prst="rect">
            <a:avLst/>
          </a:prstGeom>
          <a:noFill/>
        </p:spPr>
        <p:txBody>
          <a:bodyPr wrap="square">
            <a:spAutoFit/>
          </a:bodyPr>
          <a:lstStyle/>
          <a:p>
            <a:pPr>
              <a:lnSpc>
                <a:spcPct val="120000"/>
              </a:lnSpc>
              <a:spcBef>
                <a:spcPct val="0"/>
              </a:spcBef>
              <a:spcAft>
                <a:spcPts val="400"/>
              </a:spcAft>
            </a:pPr>
            <a:r>
              <a:rPr lang="en-US" sz="3200" b="1">
                <a:solidFill>
                  <a:srgbClr val="FF0000"/>
                </a:solidFill>
                <a:latin typeface="Nunito Black" pitchFamily="2" charset="0"/>
              </a:rPr>
              <a:t>      Vì sao chúng ta nên đọc sách?</a:t>
            </a:r>
            <a:endParaRPr lang="en-US" sz="2400">
              <a:solidFill>
                <a:srgbClr val="00B0F0"/>
              </a:solidFill>
              <a:latin typeface="Nunito Black" pitchFamily="2" charset="0"/>
            </a:endParaRPr>
          </a:p>
        </p:txBody>
      </p:sp>
      <p:sp>
        <p:nvSpPr>
          <p:cNvPr id="3" name="Rounded Rectangular Callout 2"/>
          <p:cNvSpPr/>
          <p:nvPr/>
        </p:nvSpPr>
        <p:spPr>
          <a:xfrm>
            <a:off x="7095475" y="2258943"/>
            <a:ext cx="4983590" cy="1371600"/>
          </a:xfrm>
          <a:prstGeom prst="wedgeRoundRectCallout">
            <a:avLst>
              <a:gd name="adj1" fmla="val -45569"/>
              <a:gd name="adj2" fmla="val 27513"/>
              <a:gd name="adj3" fmla="val 16667"/>
            </a:avLst>
          </a:prstGeom>
          <a:solidFill>
            <a:schemeClr val="accent3">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a:solidFill>
                <a:srgbClr val="002060"/>
              </a:solidFill>
              <a:latin typeface="Nunito Black" pitchFamily="2" charset="0"/>
            </a:endParaRPr>
          </a:p>
          <a:p>
            <a:pPr algn="just"/>
            <a:endParaRPr lang="en-US" sz="2800">
              <a:solidFill>
                <a:srgbClr val="002060"/>
              </a:solidFill>
              <a:latin typeface="Nunito Black" pitchFamily="2" charset="0"/>
            </a:endParaRPr>
          </a:p>
          <a:p>
            <a:pPr algn="just"/>
            <a:r>
              <a:rPr lang="vi-VN" sz="2800">
                <a:solidFill>
                  <a:srgbClr val="002060"/>
                </a:solidFill>
                <a:latin typeface="Nunito Black" pitchFamily="2" charset="0"/>
              </a:rPr>
              <a:t>Đọc sách cũng có thể giúp bạn có một giấc ngủ ngon hơn.</a:t>
            </a:r>
            <a:br>
              <a:rPr lang="vi-VN" sz="2800">
                <a:solidFill>
                  <a:srgbClr val="002060"/>
                </a:solidFill>
                <a:latin typeface="Nunito Black" pitchFamily="2" charset="0"/>
              </a:rPr>
            </a:br>
            <a:r>
              <a:rPr lang="vi-VN" sz="2800">
                <a:solidFill>
                  <a:srgbClr val="002060"/>
                </a:solidFill>
                <a:latin typeface="Nunito Black" pitchFamily="2" charset="0"/>
              </a:rPr>
              <a:t/>
            </a:r>
            <a:br>
              <a:rPr lang="vi-VN" sz="2800">
                <a:solidFill>
                  <a:srgbClr val="002060"/>
                </a:solidFill>
                <a:latin typeface="Nunito Black" pitchFamily="2" charset="0"/>
              </a:rPr>
            </a:br>
            <a:endParaRPr lang="en-US" sz="2800">
              <a:solidFill>
                <a:srgbClr val="002060"/>
              </a:solidFill>
              <a:latin typeface="Nunito Black" pitchFamily="2" charset="0"/>
            </a:endParaRPr>
          </a:p>
        </p:txBody>
      </p:sp>
      <p:pic>
        <p:nvPicPr>
          <p:cNvPr id="7170" name="Picture 2" descr="https://i.pinimg.com/564x/25/84/76/258476f2214ed78cdc703d0ea9e9c95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52" b="89894" l="6915" r="93085"/>
                    </a14:imgEffect>
                  </a14:imgLayer>
                </a14:imgProps>
              </a:ext>
              <a:ext uri="{28A0092B-C50C-407E-A947-70E740481C1C}">
                <a14:useLocalDpi xmlns:a14="http://schemas.microsoft.com/office/drawing/2010/main" val="0"/>
              </a:ext>
            </a:extLst>
          </a:blip>
          <a:srcRect/>
          <a:stretch>
            <a:fillRect/>
          </a:stretch>
        </p:blipFill>
        <p:spPr bwMode="auto">
          <a:xfrm>
            <a:off x="264861" y="1014281"/>
            <a:ext cx="6830614" cy="5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97257F-592C-1482-A3F3-C24A9DC077F5}"/>
              </a:ext>
            </a:extLst>
          </p:cNvPr>
          <p:cNvSpPr txBox="1"/>
          <p:nvPr/>
        </p:nvSpPr>
        <p:spPr>
          <a:xfrm>
            <a:off x="2057400" y="1676400"/>
            <a:ext cx="7213600" cy="1786515"/>
          </a:xfrm>
          <a:prstGeom prst="rect">
            <a:avLst/>
          </a:prstGeom>
        </p:spPr>
        <p:txBody>
          <a:bodyPr vert="horz" lIns="60960" tIns="30480" rIns="60960" bIns="30480" rtlCol="0" anchor="t">
            <a:noAutofit/>
          </a:bodyPr>
          <a:lstStyle/>
          <a:p>
            <a:pPr algn="ctr">
              <a:lnSpc>
                <a:spcPct val="90000"/>
              </a:lnSpc>
              <a:spcBef>
                <a:spcPct val="0"/>
              </a:spcBef>
              <a:spcAft>
                <a:spcPts val="400"/>
              </a:spcAft>
            </a:pPr>
            <a:r>
              <a:rPr lang="en-US" sz="6600" b="1">
                <a:solidFill>
                  <a:srgbClr val="00B050"/>
                </a:solidFill>
                <a:latin typeface="Nunito Black" pitchFamily="2" charset="0"/>
                <a:ea typeface="+mj-ea"/>
                <a:cs typeface="+mj-cs"/>
              </a:rPr>
              <a:t>Khám phá</a:t>
            </a:r>
          </a:p>
          <a:p>
            <a:pPr algn="ctr">
              <a:lnSpc>
                <a:spcPct val="90000"/>
              </a:lnSpc>
              <a:spcBef>
                <a:spcPct val="0"/>
              </a:spcBef>
              <a:spcAft>
                <a:spcPts val="400"/>
              </a:spcAft>
            </a:pPr>
            <a:r>
              <a:rPr lang="en-US" sz="6600" b="1">
                <a:solidFill>
                  <a:srgbClr val="00B050"/>
                </a:solidFill>
                <a:latin typeface="Nunito Black" pitchFamily="2" charset="0"/>
                <a:ea typeface="+mj-ea"/>
                <a:cs typeface="+mj-cs"/>
              </a:rPr>
              <a:t>Chủ đề</a:t>
            </a:r>
          </a:p>
        </p:txBody>
      </p:sp>
    </p:spTree>
    <p:extLst>
      <p:ext uri="{BB962C8B-B14F-4D97-AF65-F5344CB8AC3E}">
        <p14:creationId xmlns:p14="http://schemas.microsoft.com/office/powerpoint/2010/main" val="134901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Words>506</Words>
  <Application>Microsoft Office PowerPoint</Application>
  <PresentationFormat>Widescreen</PresentationFormat>
  <Paragraphs>48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Arial</vt:lpstr>
      <vt:lpstr>Nunito Black</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MAIHUNG</cp:lastModifiedBy>
  <cp:revision>28</cp:revision>
  <dcterms:created xsi:type="dcterms:W3CDTF">2006-08-16T00:00:00Z</dcterms:created>
  <dcterms:modified xsi:type="dcterms:W3CDTF">2025-04-24T20:03:32Z</dcterms:modified>
  <dc:identifier>DAFDiO2oNAs</dc:identifier>
</cp:coreProperties>
</file>