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5" r:id="rId2"/>
    <p:sldId id="257" r:id="rId3"/>
    <p:sldId id="263" r:id="rId4"/>
    <p:sldId id="264" r:id="rId5"/>
    <p:sldId id="267" r:id="rId6"/>
    <p:sldId id="265" r:id="rId7"/>
    <p:sldId id="270" r:id="rId8"/>
    <p:sldId id="266" r:id="rId9"/>
    <p:sldId id="272" r:id="rId10"/>
    <p:sldId id="274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FF99"/>
    <a:srgbClr val="00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3" d="100"/>
          <a:sy n="93" d="100"/>
        </p:scale>
        <p:origin x="1162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85264275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2055">
            <a:extLst>
              <a:ext uri="{FF2B5EF4-FFF2-40B4-BE49-F238E27FC236}">
                <a16:creationId xmlns:a16="http://schemas.microsoft.com/office/drawing/2014/main" id="{3F650533-AF5F-884A-E77B-642C3B528EB3}"/>
              </a:ext>
            </a:extLst>
          </p:cNvPr>
          <p:cNvSpPr txBox="1"/>
          <p:nvPr/>
        </p:nvSpPr>
        <p:spPr>
          <a:xfrm>
            <a:off x="1958399" y="3442441"/>
            <a:ext cx="5255269" cy="600164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algn="ctr" defTabSz="814416">
              <a:spcBef>
                <a:spcPct val="50000"/>
              </a:spcBef>
              <a:defRPr/>
            </a:pPr>
            <a:r>
              <a:rPr lang="en-US" altLang="zh-CN" sz="3300" b="1" dirty="0">
                <a:ln>
                  <a:solidFill>
                    <a:srgbClr val="C00000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MÔN</a:t>
            </a:r>
            <a:r>
              <a:rPr lang="en-US" altLang="zh-CN" sz="3300" b="1">
                <a:ln>
                  <a:solidFill>
                    <a:srgbClr val="C00000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: Đạo đức</a:t>
            </a:r>
            <a:endParaRPr lang="en-US" altLang="zh-CN" sz="3300" b="1" dirty="0">
              <a:ln>
                <a:solidFill>
                  <a:srgbClr val="C00000"/>
                </a:solidFill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6" name="Hộp Văn bản 13">
            <a:extLst>
              <a:ext uri="{FF2B5EF4-FFF2-40B4-BE49-F238E27FC236}">
                <a16:creationId xmlns:a16="http://schemas.microsoft.com/office/drawing/2014/main" id="{C65B8556-FD10-4698-86AB-5590C892888A}"/>
              </a:ext>
            </a:extLst>
          </p:cNvPr>
          <p:cNvSpPr txBox="1"/>
          <p:nvPr/>
        </p:nvSpPr>
        <p:spPr>
          <a:xfrm>
            <a:off x="1322488" y="2529310"/>
            <a:ext cx="6527090" cy="1639421"/>
          </a:xfrm>
          <a:prstGeom prst="rect">
            <a:avLst/>
          </a:prstGeom>
          <a:noFill/>
        </p:spPr>
        <p:txBody>
          <a:bodyPr wrap="square">
            <a:prstTxWarp prst="textArchUp">
              <a:avLst/>
            </a:prstTxWarp>
            <a:spAutoFit/>
          </a:bodyPr>
          <a:lstStyle/>
          <a:p>
            <a:pPr algn="ctr" defTabSz="514350">
              <a:defRPr/>
            </a:pPr>
            <a:r>
              <a:rPr lang="vi-VN" sz="3000" b="1" dirty="0">
                <a:ln>
                  <a:solidFill>
                    <a:srgbClr val="5B9BD5">
                      <a:lumMod val="50000"/>
                    </a:srgbClr>
                  </a:solidFill>
                </a:ln>
                <a:solidFill>
                  <a:srgbClr val="0070C0"/>
                </a:solidFill>
                <a:effectLst>
                  <a:glow rad="101600">
                    <a:srgbClr val="FFC000">
                      <a:satMod val="175000"/>
                      <a:alpha val="40000"/>
                    </a:srgbClr>
                  </a:glow>
                </a:effectLst>
                <a:latin typeface="Times New Roman" panose="02020603050405020304" pitchFamily="18" charset="0"/>
              </a:rPr>
              <a:t>NHIỆT LIỆT CHÀO MỪNG </a:t>
            </a:r>
            <a:endParaRPr lang="en-US" sz="3000" b="1" dirty="0">
              <a:ln>
                <a:solidFill>
                  <a:srgbClr val="5B9BD5">
                    <a:lumMod val="50000"/>
                  </a:srgbClr>
                </a:solidFill>
              </a:ln>
              <a:solidFill>
                <a:srgbClr val="0070C0"/>
              </a:solidFill>
              <a:effectLst>
                <a:glow rad="101600">
                  <a:srgbClr val="FFC000">
                    <a:satMod val="175000"/>
                    <a:alpha val="40000"/>
                  </a:srgbClr>
                </a:glow>
              </a:effectLst>
              <a:latin typeface="Calibri Light" panose="020F0302020204030204"/>
            </a:endParaRPr>
          </a:p>
          <a:p>
            <a:pPr algn="ctr" defTabSz="514350">
              <a:defRPr/>
            </a:pPr>
            <a:r>
              <a:rPr lang="vi-VN" sz="3000" b="1" dirty="0">
                <a:ln>
                  <a:solidFill>
                    <a:srgbClr val="5B9BD5">
                      <a:lumMod val="50000"/>
                    </a:srgbClr>
                  </a:solidFill>
                </a:ln>
                <a:solidFill>
                  <a:srgbClr val="0070C0"/>
                </a:solidFill>
                <a:effectLst>
                  <a:glow rad="101600">
                    <a:srgbClr val="FFC000">
                      <a:satMod val="175000"/>
                      <a:alpha val="40000"/>
                    </a:srgbClr>
                  </a:glow>
                </a:effectLst>
                <a:latin typeface="Times New Roman" panose="02020603050405020304" pitchFamily="18" charset="0"/>
              </a:rPr>
              <a:t>CÁC THẦY CÔ GIÁO VỀ DỰ GIỜ</a:t>
            </a:r>
          </a:p>
        </p:txBody>
      </p:sp>
      <p:sp>
        <p:nvSpPr>
          <p:cNvPr id="7" name="Hộp Văn bản 14">
            <a:extLst>
              <a:ext uri="{FF2B5EF4-FFF2-40B4-BE49-F238E27FC236}">
                <a16:creationId xmlns:a16="http://schemas.microsoft.com/office/drawing/2014/main" id="{29F5CA56-A3D3-9147-DC9A-629FF9BEF46B}"/>
              </a:ext>
            </a:extLst>
          </p:cNvPr>
          <p:cNvSpPr txBox="1"/>
          <p:nvPr/>
        </p:nvSpPr>
        <p:spPr>
          <a:xfrm>
            <a:off x="1454923" y="1332379"/>
            <a:ext cx="57531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514350">
              <a:defRPr/>
            </a:pPr>
            <a:r>
              <a:rPr lang="en-US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TIỂU HỌC </a:t>
            </a:r>
            <a:r>
              <a:rPr lang="en-US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HÒA NGHĨA</a:t>
            </a:r>
            <a:endParaRPr lang="en-US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2338714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/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/>
          </a:p>
        </p:txBody>
      </p:sp>
      <p:pic>
        <p:nvPicPr>
          <p:cNvPr id="46084" name="Picture 4" descr="Lovely_illustration_of_Happy_family_behide_a_star_wallcoo_co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963671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645"/>
    </mc:Choice>
    <mc:Fallback xmlns="">
      <p:transition spd="slow" advTm="6645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1828800"/>
          </a:xfrm>
          <a:prstGeom prst="rect">
            <a:avLst/>
          </a:prstGeom>
          <a:solidFill>
            <a:srgbClr val="A7E8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grpSp>
        <p:nvGrpSpPr>
          <p:cNvPr id="4" name="Group 3"/>
          <p:cNvGrpSpPr/>
          <p:nvPr/>
        </p:nvGrpSpPr>
        <p:grpSpPr>
          <a:xfrm>
            <a:off x="152400" y="1295400"/>
            <a:ext cx="8809703" cy="3124199"/>
            <a:chOff x="258097" y="1914117"/>
            <a:chExt cx="8458200" cy="1828800"/>
          </a:xfrm>
        </p:grpSpPr>
        <p:sp>
          <p:nvSpPr>
            <p:cNvPr id="5" name="Rounded Rectangle 4"/>
            <p:cNvSpPr/>
            <p:nvPr/>
          </p:nvSpPr>
          <p:spPr>
            <a:xfrm>
              <a:off x="258097" y="1914117"/>
              <a:ext cx="8458200" cy="1828800"/>
            </a:xfrm>
            <a:prstGeom prst="roundRect">
              <a:avLst/>
            </a:prstGeom>
            <a:solidFill>
              <a:srgbClr val="CC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6" name="Rounded Rectangle 5"/>
            <p:cNvSpPr/>
            <p:nvPr/>
          </p:nvSpPr>
          <p:spPr>
            <a:xfrm>
              <a:off x="381000" y="1968912"/>
              <a:ext cx="8200103" cy="1612488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150000"/>
                </a:lnSpc>
              </a:pPr>
              <a:endParaRPr lang="en-US" sz="4800" dirty="0">
                <a:solidFill>
                  <a:schemeClr val="tx1"/>
                </a:solidFill>
                <a:latin typeface=".VnAvant" pitchFamily="34" charset="0"/>
              </a:endParaRPr>
            </a:p>
          </p:txBody>
        </p:sp>
      </p:grpSp>
      <p:sp>
        <p:nvSpPr>
          <p:cNvPr id="11" name="Subtitle 2"/>
          <p:cNvSpPr>
            <a:spLocks noGrp="1"/>
          </p:cNvSpPr>
          <p:nvPr>
            <p:ph type="subTitle" idx="1"/>
          </p:nvPr>
        </p:nvSpPr>
        <p:spPr>
          <a:xfrm>
            <a:off x="397951" y="2391074"/>
            <a:ext cx="8305800" cy="1752600"/>
          </a:xfrm>
        </p:spPr>
        <p:txBody>
          <a:bodyPr>
            <a:noAutofit/>
          </a:bodyPr>
          <a:lstStyle/>
          <a:p>
            <a:r>
              <a:rPr lang="en-US" sz="4800" dirty="0" err="1">
                <a:solidFill>
                  <a:srgbClr val="0000FF"/>
                </a:solidFill>
                <a:latin typeface="HP-087" pitchFamily="34" charset="0"/>
              </a:rPr>
              <a:t>Tự</a:t>
            </a:r>
            <a:r>
              <a:rPr lang="en-US" sz="4800" dirty="0">
                <a:solidFill>
                  <a:srgbClr val="0000FF"/>
                </a:solidFill>
                <a:latin typeface="HP-087" pitchFamily="34" charset="0"/>
              </a:rPr>
              <a:t> </a:t>
            </a:r>
            <a:r>
              <a:rPr lang="en-US" sz="4800" dirty="0" err="1">
                <a:solidFill>
                  <a:srgbClr val="0000FF"/>
                </a:solidFill>
                <a:latin typeface="HP-087" pitchFamily="34" charset="0"/>
              </a:rPr>
              <a:t>giác</a:t>
            </a:r>
            <a:r>
              <a:rPr lang="en-US" sz="4800" dirty="0">
                <a:solidFill>
                  <a:srgbClr val="0000FF"/>
                </a:solidFill>
                <a:latin typeface="HP-087" pitchFamily="34" charset="0"/>
              </a:rPr>
              <a:t> </a:t>
            </a:r>
            <a:r>
              <a:rPr lang="en-US" sz="4800" dirty="0" err="1">
                <a:solidFill>
                  <a:srgbClr val="0000FF"/>
                </a:solidFill>
                <a:latin typeface="HP-087" pitchFamily="34" charset="0"/>
              </a:rPr>
              <a:t>tham</a:t>
            </a:r>
            <a:r>
              <a:rPr lang="en-US" sz="4800" dirty="0">
                <a:solidFill>
                  <a:srgbClr val="0000FF"/>
                </a:solidFill>
                <a:latin typeface="HP-087" pitchFamily="34" charset="0"/>
              </a:rPr>
              <a:t> </a:t>
            </a:r>
            <a:r>
              <a:rPr lang="en-US" sz="4800" dirty="0" err="1">
                <a:solidFill>
                  <a:srgbClr val="0000FF"/>
                </a:solidFill>
                <a:latin typeface="HP-087" pitchFamily="34" charset="0"/>
              </a:rPr>
              <a:t>gia</a:t>
            </a:r>
            <a:r>
              <a:rPr lang="en-US" sz="4800" dirty="0">
                <a:solidFill>
                  <a:srgbClr val="0000FF"/>
                </a:solidFill>
                <a:latin typeface="HP-087" pitchFamily="34" charset="0"/>
              </a:rPr>
              <a:t> </a:t>
            </a:r>
            <a:r>
              <a:rPr lang="en-US" sz="4800" dirty="0" err="1">
                <a:solidFill>
                  <a:srgbClr val="0000FF"/>
                </a:solidFill>
                <a:latin typeface="HP-087" pitchFamily="34" charset="0"/>
              </a:rPr>
              <a:t>các</a:t>
            </a:r>
            <a:r>
              <a:rPr lang="en-US" sz="4800" dirty="0">
                <a:solidFill>
                  <a:srgbClr val="0000FF"/>
                </a:solidFill>
                <a:latin typeface="HP-087" pitchFamily="34" charset="0"/>
              </a:rPr>
              <a:t> </a:t>
            </a:r>
            <a:r>
              <a:rPr lang="en-US" sz="4800" dirty="0" err="1">
                <a:solidFill>
                  <a:srgbClr val="0000FF"/>
                </a:solidFill>
                <a:latin typeface="HP-087" pitchFamily="34" charset="0"/>
              </a:rPr>
              <a:t>hoạt</a:t>
            </a:r>
            <a:r>
              <a:rPr lang="en-US" sz="4800" dirty="0">
                <a:solidFill>
                  <a:srgbClr val="0000FF"/>
                </a:solidFill>
                <a:latin typeface="HP-087" pitchFamily="34" charset="0"/>
              </a:rPr>
              <a:t> </a:t>
            </a:r>
            <a:r>
              <a:rPr lang="en-US" sz="4800" dirty="0" err="1">
                <a:solidFill>
                  <a:srgbClr val="0000FF"/>
                </a:solidFill>
                <a:latin typeface="HP-087" pitchFamily="34" charset="0"/>
              </a:rPr>
              <a:t>động</a:t>
            </a:r>
            <a:r>
              <a:rPr lang="en-US" sz="4800" dirty="0">
                <a:solidFill>
                  <a:srgbClr val="0000FF"/>
                </a:solidFill>
                <a:latin typeface="HP-087" pitchFamily="34" charset="0"/>
              </a:rPr>
              <a:t> ở </a:t>
            </a:r>
            <a:r>
              <a:rPr lang="en-US" sz="4800" dirty="0" err="1">
                <a:solidFill>
                  <a:srgbClr val="0000FF"/>
                </a:solidFill>
                <a:latin typeface="HP-087" pitchFamily="34" charset="0"/>
              </a:rPr>
              <a:t>trường</a:t>
            </a:r>
            <a:endParaRPr lang="vi-VN" sz="4800" dirty="0">
              <a:solidFill>
                <a:srgbClr val="0000FF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581400" y="1565564"/>
            <a:ext cx="4495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18</a:t>
            </a:r>
          </a:p>
        </p:txBody>
      </p:sp>
    </p:spTree>
    <p:extLst>
      <p:ext uri="{BB962C8B-B14F-4D97-AF65-F5344CB8AC3E}">
        <p14:creationId xmlns:p14="http://schemas.microsoft.com/office/powerpoint/2010/main" val="42727437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66218" y="-675272"/>
            <a:ext cx="1025510" cy="2376055"/>
          </a:xfrm>
          <a:prstGeom prst="trapezoid">
            <a:avLst/>
          </a:prstGeom>
          <a:solidFill>
            <a:srgbClr val="FFFF00"/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295400" y="-53180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rgbClr val="FF0000"/>
                </a:solidFill>
                <a:latin typeface="HP-089" pitchFamily="34" charset="0"/>
              </a:rPr>
              <a:t>Khởi động</a:t>
            </a:r>
            <a:endParaRPr lang="vi-VN" sz="3600" b="1" dirty="0">
              <a:solidFill>
                <a:srgbClr val="FF0000"/>
              </a:solidFill>
              <a:latin typeface="HP001 TD 4H" pitchFamily="34" charset="-93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750127" y="251145"/>
            <a:ext cx="64146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hát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 EM LÀM KẾ HOẠCH NHỎ</a:t>
            </a:r>
          </a:p>
        </p:txBody>
      </p:sp>
    </p:spTree>
    <p:extLst>
      <p:ext uri="{BB962C8B-B14F-4D97-AF65-F5344CB8AC3E}">
        <p14:creationId xmlns:p14="http://schemas.microsoft.com/office/powerpoint/2010/main" val="23418375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66218" y="-675272"/>
            <a:ext cx="1025510" cy="2376055"/>
          </a:xfrm>
          <a:prstGeom prst="trapezoid">
            <a:avLst/>
          </a:prstGeom>
          <a:solidFill>
            <a:srgbClr val="FFFF00"/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295400" y="-85335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rgbClr val="0000FF"/>
                </a:solidFill>
                <a:latin typeface="HP-089" pitchFamily="34" charset="0"/>
              </a:rPr>
              <a:t>Khám phá</a:t>
            </a:r>
            <a:endParaRPr lang="vi-VN" sz="3600" b="1" dirty="0">
              <a:solidFill>
                <a:srgbClr val="0000FF"/>
              </a:solidFill>
              <a:latin typeface="HP001 TD 4H" pitchFamily="34" charset="-93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95300" y="5486400"/>
            <a:ext cx="81534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tham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gia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59673E2-C4D3-46BF-8F21-9DF50743F45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81187" y="1181100"/>
            <a:ext cx="5381625" cy="4457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48106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66218" y="-675272"/>
            <a:ext cx="1025510" cy="2376055"/>
          </a:xfrm>
          <a:prstGeom prst="trapezoid">
            <a:avLst/>
          </a:prstGeom>
          <a:solidFill>
            <a:srgbClr val="FFFF00"/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219200" y="-53180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rgbClr val="0000FF"/>
                </a:solidFill>
                <a:latin typeface="HP-089" pitchFamily="34" charset="0"/>
              </a:rPr>
              <a:t>Khám phá</a:t>
            </a:r>
            <a:endParaRPr lang="vi-VN" sz="3600" b="1" dirty="0">
              <a:solidFill>
                <a:srgbClr val="0000FF"/>
              </a:solidFill>
              <a:latin typeface="HP001 TD 4H" pitchFamily="34" charset="-93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94956" y="1371600"/>
            <a:ext cx="80772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</a:t>
            </a:r>
            <a:r>
              <a:rPr lang="en-US" sz="3200" dirty="0" err="1">
                <a:solidFill>
                  <a:srgbClr val="0000FF"/>
                </a:solidFill>
              </a:rPr>
              <a:t>Vì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sao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em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cần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tự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giác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tham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gia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các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hoạt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động</a:t>
            </a:r>
            <a:r>
              <a:rPr lang="en-US" sz="3200" dirty="0">
                <a:solidFill>
                  <a:srgbClr val="0000FF"/>
                </a:solidFill>
              </a:rPr>
              <a:t> ở </a:t>
            </a:r>
            <a:r>
              <a:rPr lang="en-US" sz="3200" dirty="0" err="1">
                <a:solidFill>
                  <a:srgbClr val="0000FF"/>
                </a:solidFill>
              </a:rPr>
              <a:t>trường</a:t>
            </a:r>
            <a:r>
              <a:rPr lang="en-US" sz="3200" dirty="0">
                <a:solidFill>
                  <a:srgbClr val="0000FF"/>
                </a:solidFill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889893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66218" y="-675272"/>
            <a:ext cx="1025510" cy="2376055"/>
          </a:xfrm>
          <a:prstGeom prst="trapezoid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316185" y="-53180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rgbClr val="0000FF"/>
                </a:solidFill>
                <a:latin typeface="HP-089" pitchFamily="34" charset="0"/>
              </a:rPr>
              <a:t>Luyện tập</a:t>
            </a:r>
            <a:endParaRPr lang="vi-VN" sz="3600" b="1" dirty="0">
              <a:solidFill>
                <a:srgbClr val="0000FF"/>
              </a:solidFill>
              <a:latin typeface="HP001 TD 4H" pitchFamily="34" charset="-93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90945" y="1196180"/>
            <a:ext cx="844902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chưa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tham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gia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?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023A690-3734-4432-8200-56F84EA7BF1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574" y="2574828"/>
            <a:ext cx="9008852" cy="4019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48106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66218" y="-675272"/>
            <a:ext cx="1025510" cy="2376055"/>
          </a:xfrm>
          <a:prstGeom prst="trapezoid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316185" y="-53180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rgbClr val="0000FF"/>
                </a:solidFill>
                <a:latin typeface="HP-089" pitchFamily="34" charset="0"/>
              </a:rPr>
              <a:t>Luyện tập</a:t>
            </a:r>
            <a:endParaRPr lang="vi-VN" sz="3600" b="1" dirty="0">
              <a:solidFill>
                <a:srgbClr val="0000FF"/>
              </a:solidFill>
              <a:latin typeface="HP001 TD 4H" pitchFamily="34" charset="-93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97177" y="1219200"/>
            <a:ext cx="836582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Em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đã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tham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gia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hoạt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động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nào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 ở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trường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?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Hãy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 chia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sẻ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cùng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các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bạn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nhé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1150285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66218" y="-675272"/>
            <a:ext cx="1025510" cy="2376055"/>
          </a:xfrm>
          <a:prstGeom prst="trapezoid">
            <a:avLst/>
          </a:prstGeom>
          <a:solidFill>
            <a:srgbClr val="0000FF"/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295400" y="-53180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chemeClr val="bg1"/>
                </a:solidFill>
                <a:latin typeface="HP-089" pitchFamily="34" charset="0"/>
              </a:rPr>
              <a:t>Vận dụng</a:t>
            </a:r>
            <a:endParaRPr lang="vi-VN" sz="3600" b="1" dirty="0">
              <a:solidFill>
                <a:schemeClr val="bg1"/>
              </a:solidFill>
              <a:latin typeface="HP001 TD 4H" pitchFamily="34" charset="-93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28600" y="2085508"/>
            <a:ext cx="327732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khuyên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đang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ngồi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truyện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3" name="Trapezoid 2"/>
          <p:cNvSpPr/>
          <p:nvPr/>
        </p:nvSpPr>
        <p:spPr>
          <a:xfrm>
            <a:off x="4114800" y="3810000"/>
            <a:ext cx="1295400" cy="762000"/>
          </a:xfrm>
          <a:prstGeom prst="trapezoid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B4F400CB-1369-4519-A76E-A36F656CA06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95800" y="1487503"/>
            <a:ext cx="4595813" cy="38829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48106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66218" y="-675272"/>
            <a:ext cx="1025510" cy="2376055"/>
          </a:xfrm>
          <a:prstGeom prst="trapezoid">
            <a:avLst/>
          </a:prstGeom>
          <a:solidFill>
            <a:srgbClr val="0000FF"/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295400" y="-53180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chemeClr val="bg1"/>
                </a:solidFill>
                <a:latin typeface="HP-089" pitchFamily="34" charset="0"/>
              </a:rPr>
              <a:t>Vận dụng</a:t>
            </a:r>
            <a:endParaRPr lang="vi-VN" sz="3600" b="1" dirty="0">
              <a:solidFill>
                <a:schemeClr val="bg1"/>
              </a:solidFill>
              <a:latin typeface="HP001 TD 4H" pitchFamily="34" charset="-93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97177" y="1219200"/>
            <a:ext cx="836582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rèn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thói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quen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tham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gia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3" name="Rectangle 2"/>
          <p:cNvSpPr/>
          <p:nvPr/>
        </p:nvSpPr>
        <p:spPr>
          <a:xfrm>
            <a:off x="3124200" y="3110176"/>
            <a:ext cx="5943600" cy="2085443"/>
          </a:xfrm>
          <a:prstGeom prst="rect">
            <a:avLst/>
          </a:prstGeom>
          <a:solidFill>
            <a:srgbClr val="FFFF99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3200400" y="3614288"/>
            <a:ext cx="700445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    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Tham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gia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trường</a:t>
            </a:r>
            <a:endParaRPr lang="en-US" sz="32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cực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hòa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ơi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!</a:t>
            </a:r>
          </a:p>
        </p:txBody>
      </p:sp>
      <p:pic>
        <p:nvPicPr>
          <p:cNvPr id="7172" name="Picture 4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342"/>
          <a:stretch/>
        </p:blipFill>
        <p:spPr bwMode="auto">
          <a:xfrm>
            <a:off x="152400" y="3110177"/>
            <a:ext cx="2743199" cy="208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196719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3" grpId="0" animBg="1"/>
      <p:bldP spid="7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66</TotalTime>
  <Words>168</Words>
  <Application>Microsoft Office PowerPoint</Application>
  <PresentationFormat>On-screen Show (4:3)</PresentationFormat>
  <Paragraphs>22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20" baseType="lpstr">
      <vt:lpstr>.VnAvant</vt:lpstr>
      <vt:lpstr>Arial</vt:lpstr>
      <vt:lpstr>Calibri</vt:lpstr>
      <vt:lpstr>Calibri Light</vt:lpstr>
      <vt:lpstr>HP001 TD 4H</vt:lpstr>
      <vt:lpstr>HP-087</vt:lpstr>
      <vt:lpstr>HP-089</vt:lpstr>
      <vt:lpstr>黑体</vt:lpstr>
      <vt:lpstr>Times New Roman</vt:lpstr>
      <vt:lpstr>Office Theme</vt:lpstr>
      <vt:lpstr>PowerPoint Presentation</vt:lpstr>
      <vt:lpstr>PowerPoint Presentation</vt:lpstr>
      <vt:lpstr>Khởi động</vt:lpstr>
      <vt:lpstr>Khám phá</vt:lpstr>
      <vt:lpstr>Khám phá</vt:lpstr>
      <vt:lpstr>Luyện tập</vt:lpstr>
      <vt:lpstr>Luyện tập</vt:lpstr>
      <vt:lpstr>Vận dụng</vt:lpstr>
      <vt:lpstr>Vận dụng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ai</dc:creator>
  <cp:lastModifiedBy>MAIHUNG</cp:lastModifiedBy>
  <cp:revision>23</cp:revision>
  <dcterms:created xsi:type="dcterms:W3CDTF">2006-08-16T00:00:00Z</dcterms:created>
  <dcterms:modified xsi:type="dcterms:W3CDTF">2025-04-04T21:01:14Z</dcterms:modified>
</cp:coreProperties>
</file>