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85" r:id="rId2"/>
    <p:sldId id="284" r:id="rId3"/>
    <p:sldId id="258" r:id="rId4"/>
    <p:sldId id="259" r:id="rId5"/>
    <p:sldId id="261" r:id="rId6"/>
    <p:sldId id="264" r:id="rId7"/>
    <p:sldId id="256" r:id="rId8"/>
    <p:sldId id="265" r:id="rId9"/>
    <p:sldId id="267" r:id="rId10"/>
    <p:sldId id="276" r:id="rId11"/>
    <p:sldId id="277" r:id="rId12"/>
    <p:sldId id="279" r:id="rId13"/>
    <p:sldId id="280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53"/>
      </p:cViewPr>
      <p:guideLst>
        <p:guide orient="horz" pos="21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4E99F-FB5B-4ECD-AB68-6F9E22191A8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06F0E-31B8-4D92-8ECA-F7542C2156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06F0E-31B8-4D92-8ECA-F7542C2156B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5269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85625-2830-42C7-83BA-BFC06D85007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055">
            <a:extLst>
              <a:ext uri="{FF2B5EF4-FFF2-40B4-BE49-F238E27FC236}">
                <a16:creationId xmlns:a16="http://schemas.microsoft.com/office/drawing/2014/main" id="{3F650533-AF5F-884A-E77B-642C3B528EB3}"/>
              </a:ext>
            </a:extLst>
          </p:cNvPr>
          <p:cNvSpPr txBox="1"/>
          <p:nvPr/>
        </p:nvSpPr>
        <p:spPr>
          <a:xfrm>
            <a:off x="1958399" y="3442441"/>
            <a:ext cx="5255269" cy="6001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814416">
              <a:spcBef>
                <a:spcPct val="50000"/>
              </a:spcBef>
              <a:defRPr/>
            </a:pPr>
            <a:r>
              <a:rPr lang="en-US" altLang="zh-CN" sz="3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MÔN</a:t>
            </a:r>
            <a:r>
              <a:rPr lang="en-US" altLang="zh-CN" sz="3300" b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: Đạo đức</a:t>
            </a:r>
            <a:endParaRPr lang="en-US" altLang="zh-CN" sz="33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Hộp Văn bản 13">
            <a:extLst>
              <a:ext uri="{FF2B5EF4-FFF2-40B4-BE49-F238E27FC236}">
                <a16:creationId xmlns:a16="http://schemas.microsoft.com/office/drawing/2014/main" id="{C65B8556-FD10-4698-86AB-5590C892888A}"/>
              </a:ext>
            </a:extLst>
          </p:cNvPr>
          <p:cNvSpPr txBox="1"/>
          <p:nvPr/>
        </p:nvSpPr>
        <p:spPr>
          <a:xfrm>
            <a:off x="1322488" y="2529310"/>
            <a:ext cx="6527090" cy="1639421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 defTabSz="514350">
              <a:defRPr/>
            </a:pPr>
            <a:r>
              <a:rPr lang="vi-VN" sz="3000" b="1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0070C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</a:rPr>
              <a:t>NHIỆT LIỆT CHÀO MỪNG </a:t>
            </a:r>
            <a:endParaRPr lang="en-US" sz="3000" b="1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0070C0"/>
              </a:solidFill>
              <a:effectLst>
                <a:glow rad="101600">
                  <a:srgbClr val="FFC000">
                    <a:satMod val="175000"/>
                    <a:alpha val="40000"/>
                  </a:srgbClr>
                </a:glow>
              </a:effectLst>
              <a:latin typeface="Calibri Light" panose="020F0302020204030204"/>
            </a:endParaRPr>
          </a:p>
          <a:p>
            <a:pPr algn="ctr" defTabSz="514350">
              <a:defRPr/>
            </a:pPr>
            <a:r>
              <a:rPr lang="vi-VN" sz="3000" b="1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0070C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</a:rPr>
              <a:t>CÁC THẦY CÔ GIÁO VỀ DỰ GIỜ</a:t>
            </a:r>
          </a:p>
        </p:txBody>
      </p:sp>
      <p:sp>
        <p:nvSpPr>
          <p:cNvPr id="7" name="Hộp Văn bản 14">
            <a:extLst>
              <a:ext uri="{FF2B5EF4-FFF2-40B4-BE49-F238E27FC236}">
                <a16:creationId xmlns:a16="http://schemas.microsoft.com/office/drawing/2014/main" id="{29F5CA56-A3D3-9147-DC9A-629FF9BEF46B}"/>
              </a:ext>
            </a:extLst>
          </p:cNvPr>
          <p:cNvSpPr txBox="1"/>
          <p:nvPr/>
        </p:nvSpPr>
        <p:spPr>
          <a:xfrm>
            <a:off x="1454923" y="1332379"/>
            <a:ext cx="575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defRPr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 NGHĨA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2270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hung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460" y="853440"/>
            <a:ext cx="914400" cy="857250"/>
          </a:xfrm>
          <a:prstGeom prst="rect">
            <a:avLst/>
          </a:prstGeom>
        </p:spPr>
      </p:pic>
      <p:pic>
        <p:nvPicPr>
          <p:cNvPr id="2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375" y="853440"/>
            <a:ext cx="914400" cy="857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" y="3081020"/>
            <a:ext cx="762635" cy="695960"/>
          </a:xfrm>
          <a:prstGeom prst="rect">
            <a:avLst/>
          </a:prstGeom>
        </p:spPr>
      </p:pic>
      <p:pic>
        <p:nvPicPr>
          <p:cNvPr id="3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855" y="3081020"/>
            <a:ext cx="914400" cy="857250"/>
          </a:xfrm>
          <a:prstGeom prst="rect">
            <a:avLst/>
          </a:prstGeom>
        </p:spPr>
      </p:pic>
      <p:pic>
        <p:nvPicPr>
          <p:cNvPr id="4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495" y="2683510"/>
            <a:ext cx="91440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hung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04800"/>
            <a:ext cx="2514600" cy="2514600"/>
          </a:xfrm>
          <a:prstGeom prst="rect">
            <a:avLst/>
          </a:prstGeom>
          <a:noFill/>
        </p:spPr>
      </p:pic>
      <p:pic>
        <p:nvPicPr>
          <p:cNvPr id="6147" name="Picture 3" descr="C:\Users\Nhung\Desktop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81000"/>
            <a:ext cx="2514600" cy="2209800"/>
          </a:xfrm>
          <a:prstGeom prst="rect">
            <a:avLst/>
          </a:prstGeom>
          <a:noFill/>
        </p:spPr>
      </p:pic>
      <p:pic>
        <p:nvPicPr>
          <p:cNvPr id="6148" name="Picture 4" descr="C:\Users\Nhung\Desktop\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971800"/>
            <a:ext cx="2514600" cy="2057400"/>
          </a:xfrm>
          <a:prstGeom prst="rect">
            <a:avLst/>
          </a:prstGeom>
          <a:noFill/>
        </p:spPr>
      </p:pic>
      <p:pic>
        <p:nvPicPr>
          <p:cNvPr id="6149" name="Picture 5" descr="C:\Users\Nhung\Desktop\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819400"/>
            <a:ext cx="2590800" cy="2133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5029200"/>
            <a:ext cx="822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ở tranh 1,2,4,5 đã tự giác làm việc nhà. Chúng ta nên học tập theo các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ấy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50" name="Picture 6" descr="C:\Users\Nhung\Desktop\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1" y="381000"/>
            <a:ext cx="3581400" cy="2819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90600" y="35052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ở tranh 3 chưa tự giác dọn dẹp phòng của mình. Chúng ta cần nhắc nhở bạn ấy nhé!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3948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hung\Desktop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943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đưa ra lời khuyên cho bạn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ector khung hình trẻ em dễ thương với cậu bé và cô gái hạnh phúc | Thư  viện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Nhung\Desktop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143000"/>
            <a:ext cx="4876800" cy="381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op 60 Hình nền powerpoint kết thúc đẹp nhất cuối slide | Hình ảnh, Hình, Hình 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9145905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15" y="7569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914590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8882" y="3207904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29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-335915" y="3208020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738872" y="2095501"/>
            <a:ext cx="7228953" cy="209549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zh-CN" sz="48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52886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vi-VN" sz="3200" b="1" dirty="0">
                <a:latin typeface="+mj-lt"/>
              </a:rPr>
              <a:t>Cùng hát bài hát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quét nhà</a:t>
            </a:r>
            <a:endParaRPr lang="vi-VN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i="1" dirty="0">
                <a:latin typeface="+mj-lt"/>
              </a:rPr>
              <a:t>    Nhạc và lời: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 Đức Hậu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53425"/>
            <a:ext cx="3200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+mj-lt"/>
              </a:rPr>
              <a:t>b) Trả lời câu hỏi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838200"/>
            <a:ext cx="6294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-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trong bài hát đã làm gì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483" y="3975735"/>
            <a:ext cx="8272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- Việc làm của bạn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có đáng khen không? Vì sao?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1828800" y="1371600"/>
            <a:ext cx="4419600" cy="207137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Làm việc nhà giúp bố mẹ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2133600" y="5181600"/>
            <a:ext cx="4191000" cy="1295400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Rất đáng khen vì đã biết giúp đỡ bố mẹ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20469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+mj-lt"/>
              </a:rPr>
              <a:t>c) Chia sẻ cùng bạn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1" y="1167825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giúp bố mẹ làm việc nhà bao giờ chưa?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533471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+mj-lt"/>
              </a:rPr>
              <a:t>-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giúp đỡ được bố mẹ em cảm thấy như thế nào?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ọc tiếng Nhật giáo trình Minano Nihongo - Bài 27 | Tiếng nhật, Trẻ em,  Giáo dục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52" b="100000" l="600" r="100000">
                        <a14:foregroundMark x1="29400" y1="57934" x2="40600" y2="56827"/>
                        <a14:foregroundMark x1="14400" y1="88930" x2="87200" y2="92620"/>
                        <a14:foregroundMark x1="78000" y1="80812" x2="77800" y2="76015"/>
                        <a14:foregroundMark x1="61600" y1="42066" x2="61600" y2="37269"/>
                        <a14:foregroundMark x1="33200" y1="64576" x2="31800" y2="45387"/>
                        <a14:foregroundMark x1="63800" y1="87085" x2="67800" y2="84871"/>
                        <a14:foregroundMark x1="63200" y1="57196" x2="63200" y2="49446"/>
                        <a14:foregroundMark x1="61000" y1="54613" x2="55000" y2="45018"/>
                        <a14:foregroundMark x1="65200" y1="59041" x2="76800" y2="45387"/>
                        <a14:foregroundMark x1="16600" y1="60886" x2="16000" y2="53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639310"/>
            <a:ext cx="476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3 Lợi ích từ việc đọc sách cho trẻ bạn nên biết - 360do.vn: Website học  tập dành cho bậc mầm non và tiểu học,Welcome to 360do.vn - Học toán, Ghép  vầ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7" b="96000" l="200" r="99400">
                        <a14:foregroundMark x1="85000" y1="68333" x2="90000" y2="7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57834"/>
            <a:ext cx="2247900" cy="123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1664" y="1727537"/>
            <a:ext cx="4479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KHÁM PHÁ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hung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763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20469"/>
            <a:ext cx="271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+mj-lt"/>
              </a:rPr>
              <a:t>b) Thảo luận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tự giác làm những việc nào ở nhà?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819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em cần tự giác làm việc nhà?</a:t>
            </a:r>
          </a:p>
        </p:txBody>
      </p:sp>
      <p:pic>
        <p:nvPicPr>
          <p:cNvPr id="8194" name="Picture 2" descr="SÁCH PHÙ HỢP CHO BÉ TỪ 1 TUỔI - 2 TUỔI – CHÀNG TRAI GỖ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0000" l="5208" r="95625">
                        <a14:foregroundMark x1="51667" y1="49375" x2="50833" y2="4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87680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DCD 9: Bài kiểm tra trắc nghiệm bài 12 + bài 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3" b="99414" l="9133" r="971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62400"/>
            <a:ext cx="2362200" cy="304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4211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LUYỆN TẬP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Office PowerPoint</Application>
  <PresentationFormat>On-screen Show (4:3)</PresentationFormat>
  <Paragraphs>26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宋体</vt:lpstr>
      <vt:lpstr>Arial</vt:lpstr>
      <vt:lpstr>Calibri</vt:lpstr>
      <vt:lpstr>Calibri Light</vt:lpstr>
      <vt:lpstr>Segoe UI</vt:lpstr>
      <vt:lpstr>黑体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MAIHUNG</cp:lastModifiedBy>
  <cp:revision>30</cp:revision>
  <dcterms:created xsi:type="dcterms:W3CDTF">2020-08-24T14:29:00Z</dcterms:created>
  <dcterms:modified xsi:type="dcterms:W3CDTF">2025-04-04T21:07:03Z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