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76" r:id="rId3"/>
    <p:sldId id="263" r:id="rId4"/>
    <p:sldId id="277" r:id="rId5"/>
    <p:sldId id="257" r:id="rId6"/>
    <p:sldId id="264" r:id="rId7"/>
    <p:sldId id="267" r:id="rId8"/>
    <p:sldId id="265" r:id="rId9"/>
    <p:sldId id="270" r:id="rId10"/>
    <p:sldId id="266" r:id="rId11"/>
    <p:sldId id="278" r:id="rId12"/>
    <p:sldId id="275"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ABB"/>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86AFE-FAFB-4FFF-82DC-4C94A2972E27}" type="datetimeFigureOut">
              <a:rPr lang="en-US" smtClean="0"/>
              <a:t>4/5/2025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DE93F-9C24-4574-A84B-BA734F5BD30E}" type="slidenum">
              <a:rPr lang="en-US" smtClean="0"/>
              <a:t>‹#›</a:t>
            </a:fld>
            <a:endParaRPr lang="en-US"/>
          </a:p>
        </p:txBody>
      </p:sp>
    </p:spTree>
    <p:extLst>
      <p:ext uri="{BB962C8B-B14F-4D97-AF65-F5344CB8AC3E}">
        <p14:creationId xmlns:p14="http://schemas.microsoft.com/office/powerpoint/2010/main" val="318278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1: Bà</a:t>
            </a:r>
            <a:r>
              <a:rPr lang="en-US" baseline="0"/>
              <a:t> gọi bạn dậy, bạn vâng lời và trả lời rất lễ phép (ạ cuối câu)</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2: Chị</a:t>
            </a:r>
            <a:r>
              <a:rPr lang="en-US" baseline="0"/>
              <a:t> gái hỏi,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a:t>
            </a:r>
            <a:r>
              <a:rPr lang="en-US" baseline="0"/>
              <a:t> 3: Mẹ nói, bạn vâng lời và trả lời rất lễ phép</a:t>
            </a: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en-US"/>
              <a:t>+ Tranh 4: Trước</a:t>
            </a:r>
            <a:r>
              <a:rPr lang="en-US" baseline="0"/>
              <a:t> khi đi học, bạn đã lễ phép chào ông bà. </a:t>
            </a:r>
            <a:endParaRPr lang="vi-VN"/>
          </a:p>
          <a:p>
            <a:endParaRPr lang="en-US"/>
          </a:p>
        </p:txBody>
      </p:sp>
      <p:sp>
        <p:nvSpPr>
          <p:cNvPr id="4" name="Slide Number Placeholder 3"/>
          <p:cNvSpPr>
            <a:spLocks noGrp="1"/>
          </p:cNvSpPr>
          <p:nvPr>
            <p:ph type="sldNum" sz="quarter" idx="5"/>
          </p:nvPr>
        </p:nvSpPr>
        <p:spPr/>
        <p:txBody>
          <a:bodyPr/>
          <a:lstStyle/>
          <a:p>
            <a:fld id="{44DDE93F-9C24-4574-A84B-BA734F5BD30E}" type="slidenum">
              <a:rPr lang="en-US" smtClean="0"/>
              <a:t>6</a:t>
            </a:fld>
            <a:endParaRPr lang="en-US"/>
          </a:p>
        </p:txBody>
      </p:sp>
    </p:spTree>
    <p:extLst>
      <p:ext uri="{BB962C8B-B14F-4D97-AF65-F5344CB8AC3E}">
        <p14:creationId xmlns:p14="http://schemas.microsoft.com/office/powerpoint/2010/main" val="336865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066" y="4537309"/>
            <a:ext cx="1640979" cy="143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1752600" y="1267429"/>
            <a:ext cx="5638800" cy="38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15955">
              <a:spcBef>
                <a:spcPct val="50000"/>
              </a:spcBef>
            </a:pPr>
            <a:r>
              <a:rPr lang="en-US" altLang="en-US" sz="1967" b="1" dirty="0">
                <a:solidFill>
                  <a:srgbClr val="FF0066"/>
                </a:solidFill>
                <a:latin typeface="Times New Roman" pitchFamily="18" charset="0"/>
              </a:rPr>
              <a:t>TRƯỜNG TIỂU HỌC</a:t>
            </a:r>
            <a:r>
              <a:rPr lang="vi-VN" altLang="en-US" sz="1967" b="1" dirty="0">
                <a:solidFill>
                  <a:srgbClr val="FF0066"/>
                </a:solidFill>
                <a:latin typeface="Times New Roman" pitchFamily="18" charset="0"/>
              </a:rPr>
              <a:t> </a:t>
            </a:r>
            <a:r>
              <a:rPr lang="en-GB" altLang="en-US" sz="1967" b="1" dirty="0">
                <a:solidFill>
                  <a:srgbClr val="FF0066"/>
                </a:solidFill>
                <a:latin typeface="Times New Roman" pitchFamily="18" charset="0"/>
              </a:rPr>
              <a:t>HÒA NGHĨA</a:t>
            </a:r>
            <a:endParaRPr lang="en-US" altLang="en-US" sz="1967" b="1" dirty="0">
              <a:solidFill>
                <a:srgbClr val="FF0066"/>
              </a:solidFill>
              <a:latin typeface="Times New Roman" pitchFamily="18" charset="0"/>
            </a:endParaRPr>
          </a:p>
        </p:txBody>
      </p:sp>
      <p:sp>
        <p:nvSpPr>
          <p:cNvPr id="10" name="Text Box 14"/>
          <p:cNvSpPr txBox="1">
            <a:spLocks noChangeArrowheads="1"/>
          </p:cNvSpPr>
          <p:nvPr/>
        </p:nvSpPr>
        <p:spPr bwMode="auto">
          <a:xfrm>
            <a:off x="946369" y="3970021"/>
            <a:ext cx="7277387" cy="63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15955" eaLnBrk="1" hangingPunct="1">
              <a:spcBef>
                <a:spcPts val="1011"/>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393372" y="251163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815955"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815955" eaLnBrk="1" hangingPunct="1">
              <a:defRPr/>
            </a:pPr>
            <a:r>
              <a:rPr lang="en-US" sz="3371"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094" y="4754750"/>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2938961" y="167386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6921477" y="4654411"/>
            <a:ext cx="653219" cy="85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17220" flipH="1">
            <a:off x="957554" y="4876427"/>
            <a:ext cx="600738" cy="43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254005" y="798769"/>
            <a:ext cx="776791" cy="9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557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itchFamily="18" charset="0"/>
                <a:cs typeface="Times New Roman"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94C434-8480-7D9D-E820-73709B02D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id="{B3ABE5AD-57D0-99BC-0CD7-92C417CCF274}"/>
              </a:ext>
            </a:extLst>
          </p:cNvPr>
          <p:cNvSpPr>
            <a:spLocks noChangeArrowheads="1"/>
          </p:cNvSpPr>
          <p:nvPr/>
        </p:nvSpPr>
        <p:spPr bwMode="auto">
          <a:xfrm>
            <a:off x="2514600" y="419387"/>
            <a:ext cx="47949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Xử lí tình huống</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10" name="Picture 9" descr="A picture containing clock&#10;&#10;Description automatically generated">
            <a:extLst>
              <a:ext uri="{FF2B5EF4-FFF2-40B4-BE49-F238E27FC236}">
                <a16:creationId xmlns:a16="http://schemas.microsoft.com/office/drawing/2014/main" id="{1C357B1B-7A90-D161-EC21-47737BA10F16}"/>
              </a:ext>
            </a:extLst>
          </p:cNvPr>
          <p:cNvPicPr>
            <a:picLocks noChangeAspect="1"/>
          </p:cNvPicPr>
          <p:nvPr/>
        </p:nvPicPr>
        <p:blipFill rotWithShape="1">
          <a:blip r:embed="rId3">
            <a:extLst>
              <a:ext uri="{28A0092B-C50C-407E-A947-70E740481C1C}">
                <a14:useLocalDpi xmlns:a14="http://schemas.microsoft.com/office/drawing/2010/main" val="0"/>
              </a:ext>
            </a:extLst>
          </a:blip>
          <a:srcRect l="12059" b="2931"/>
          <a:stretch/>
        </p:blipFill>
        <p:spPr>
          <a:xfrm>
            <a:off x="1447800" y="1821098"/>
            <a:ext cx="5679692" cy="5017540"/>
          </a:xfrm>
          <a:prstGeom prst="rect">
            <a:avLst/>
          </a:prstGeom>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77" y="1219200"/>
            <a:ext cx="8566769" cy="584775"/>
          </a:xfrm>
          <a:prstGeom prst="rect">
            <a:avLst/>
          </a:prstGeom>
          <a:noFill/>
        </p:spPr>
        <p:txBody>
          <a:bodyPr wrap="none" rtlCol="0">
            <a:spAutoFit/>
          </a:bodyPr>
          <a:lstStyle/>
          <a:p>
            <a:r>
              <a:rPr lang="en-US"/>
              <a:t> </a:t>
            </a:r>
            <a:r>
              <a:rPr lang="en-US" sz="3200">
                <a:solidFill>
                  <a:srgbClr val="0000FF"/>
                </a:solidFill>
                <a:latin typeface="Times New Roman" pitchFamily="18" charset="0"/>
                <a:cs typeface="Times New Roman" pitchFamily="18" charset="0"/>
              </a:rPr>
              <a:t>Em cùng bạn đóng vai để xử lí các tình huống sau:</a:t>
            </a: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94C434-8480-7D9D-E820-73709B02D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id="{B3ABE5AD-57D0-99BC-0CD7-92C417CCF274}"/>
              </a:ext>
            </a:extLst>
          </p:cNvPr>
          <p:cNvSpPr>
            <a:spLocks noChangeArrowheads="1"/>
          </p:cNvSpPr>
          <p:nvPr/>
        </p:nvSpPr>
        <p:spPr bwMode="auto">
          <a:xfrm>
            <a:off x="2590800" y="372630"/>
            <a:ext cx="47949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1</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Xử lí tình huống</a:t>
            </a:r>
            <a:endParaRPr kumimoji="0" lang="en-US" sz="2800" b="0" i="0" u="none" strike="noStrike" cap="none" normalizeH="0" baseline="0" dirty="0">
              <a:ln>
                <a:noFill/>
              </a:ln>
              <a:effectLst/>
              <a:latin typeface="Times New Roman" pitchFamily="18" charset="0"/>
              <a:cs typeface="Times New Roman" pitchFamily="18" charset="0"/>
            </a:endParaRPr>
          </a:p>
        </p:txBody>
      </p:sp>
      <p:pic>
        <p:nvPicPr>
          <p:cNvPr id="11" name="Picture 10" descr="A picture containing photo, front, sitting, table&#10;&#10;Description automatically generated">
            <a:extLst>
              <a:ext uri="{FF2B5EF4-FFF2-40B4-BE49-F238E27FC236}">
                <a16:creationId xmlns:a16="http://schemas.microsoft.com/office/drawing/2014/main" id="{3BFC30A6-935F-5192-BF23-C14179364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629" y="1682230"/>
            <a:ext cx="6170503" cy="5175770"/>
          </a:xfrm>
          <a:prstGeom prst="rect">
            <a:avLst/>
          </a:prstGeom>
        </p:spPr>
      </p:pic>
    </p:spTree>
    <p:extLst>
      <p:ext uri="{BB962C8B-B14F-4D97-AF65-F5344CB8AC3E}">
        <p14:creationId xmlns:p14="http://schemas.microsoft.com/office/powerpoint/2010/main" val="11914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5F2126-0537-0E02-EF8F-B04C8E326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2267163" cy="1189234"/>
          </a:xfrm>
          <a:prstGeom prst="rect">
            <a:avLst/>
          </a:prstGeom>
        </p:spPr>
      </p:pic>
      <p:sp>
        <p:nvSpPr>
          <p:cNvPr id="9" name="Rectangle 2">
            <a:extLst>
              <a:ext uri="{FF2B5EF4-FFF2-40B4-BE49-F238E27FC236}">
                <a16:creationId xmlns:a16="http://schemas.microsoft.com/office/drawing/2014/main" id="{9FD83937-E3BA-816F-D1B1-A2BB2794A719}"/>
              </a:ext>
            </a:extLst>
          </p:cNvPr>
          <p:cNvSpPr>
            <a:spLocks noChangeArrowheads="1"/>
          </p:cNvSpPr>
          <p:nvPr/>
        </p:nvSpPr>
        <p:spPr bwMode="auto">
          <a:xfrm>
            <a:off x="2419563" y="228600"/>
            <a:ext cx="64196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effectLst/>
                <a:latin typeface="Times New Roman" pitchFamily="18" charset="0"/>
                <a:ea typeface="Times New Roman" pitchFamily="18" charset="0"/>
                <a:cs typeface="Times New Roman" pitchFamily="18" charset="0"/>
              </a:rPr>
              <a:t>Hoạt</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b="1" i="0" u="none" strike="noStrike" cap="none" normalizeH="0" baseline="0">
                <a:ln>
                  <a:noFill/>
                </a:ln>
                <a:effectLst/>
                <a:latin typeface="Times New Roman" pitchFamily="18" charset="0"/>
                <a:ea typeface="Times New Roman" pitchFamily="18" charset="0"/>
                <a:cs typeface="Times New Roman" pitchFamily="18" charset="0"/>
              </a:rPr>
              <a:t> 2: Em luôn lễ phép, vâng lời ông bà , cha mẹ, anh chị bằng thái độ và hành vi phù hợp.</a:t>
            </a:r>
            <a:endParaRPr kumimoji="0" lang="en-US" sz="2800" b="0" i="0" u="none" strike="noStrike" cap="none" normalizeH="0" baseline="0" dirty="0">
              <a:ln>
                <a:noFill/>
              </a:ln>
              <a:effectLst/>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98756F6F-2F32-3BAD-5C48-8D3E2F03727F}"/>
              </a:ext>
            </a:extLst>
          </p:cNvPr>
          <p:cNvGrpSpPr/>
          <p:nvPr/>
        </p:nvGrpSpPr>
        <p:grpSpPr>
          <a:xfrm>
            <a:off x="386130" y="1842195"/>
            <a:ext cx="8300670" cy="2422028"/>
            <a:chOff x="386130" y="2362200"/>
            <a:chExt cx="8300670" cy="1382018"/>
          </a:xfrm>
        </p:grpSpPr>
        <p:sp>
          <p:nvSpPr>
            <p:cNvPr id="10" name="Rectangle 9">
              <a:extLst>
                <a:ext uri="{FF2B5EF4-FFF2-40B4-BE49-F238E27FC236}">
                  <a16:creationId xmlns:a16="http://schemas.microsoft.com/office/drawing/2014/main" id="{D79DABCF-9E10-F569-56B3-46CBB0FFB3C6}"/>
                </a:ext>
              </a:extLst>
            </p:cNvPr>
            <p:cNvSpPr/>
            <p:nvPr/>
          </p:nvSpPr>
          <p:spPr>
            <a:xfrm>
              <a:off x="457200" y="2362200"/>
              <a:ext cx="8001000" cy="1382018"/>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2AC9025A-79FB-3D87-433F-B8FBBB7E0AA7}"/>
                </a:ext>
              </a:extLst>
            </p:cNvPr>
            <p:cNvSpPr txBox="1"/>
            <p:nvPr/>
          </p:nvSpPr>
          <p:spPr>
            <a:xfrm>
              <a:off x="386130" y="2672005"/>
              <a:ext cx="8300670" cy="825407"/>
            </a:xfrm>
            <a:prstGeom prst="rect">
              <a:avLst/>
            </a:prstGeom>
            <a:noFill/>
          </p:spPr>
          <p:txBody>
            <a:bodyPr wrap="none" rtlCol="0">
              <a:spAutoFit/>
            </a:bodyPr>
            <a:lstStyle/>
            <a:p>
              <a:r>
                <a:rPr lang="en-US" sz="2800"/>
                <a:t>              </a:t>
              </a:r>
              <a:r>
                <a:rPr lang="en-US" sz="4400">
                  <a:solidFill>
                    <a:srgbClr val="0000FF"/>
                  </a:solidFill>
                  <a:latin typeface="Times New Roman" pitchFamily="18" charset="0"/>
                  <a:cs typeface="Times New Roman" pitchFamily="18" charset="0"/>
                </a:rPr>
                <a:t>Bé ngoan lễ phép vâng lời</a:t>
              </a:r>
            </a:p>
            <a:p>
              <a:r>
                <a:rPr lang="en-US" sz="4400">
                  <a:solidFill>
                    <a:srgbClr val="0000FF"/>
                  </a:solidFill>
                  <a:latin typeface="Times New Roman" pitchFamily="18" charset="0"/>
                  <a:cs typeface="Times New Roman" pitchFamily="18" charset="0"/>
                </a:rPr>
                <a:t>Ông bà, cha mẹ rạng ngời niềm vui.</a:t>
              </a:r>
            </a:p>
          </p:txBody>
        </p:sp>
      </p:grpSp>
      <p:pic>
        <p:nvPicPr>
          <p:cNvPr id="12" name="Picture 6">
            <a:extLst>
              <a:ext uri="{FF2B5EF4-FFF2-40B4-BE49-F238E27FC236}">
                <a16:creationId xmlns:a16="http://schemas.microsoft.com/office/drawing/2014/main" id="{B77229C9-4D11-CA72-2C60-F73B9D51E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59" y="4781536"/>
            <a:ext cx="374128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DABB"/>
        </a:solidFill>
        <a:effectLst/>
      </p:bgPr>
    </p:bg>
    <p:spTree>
      <p:nvGrpSpPr>
        <p:cNvPr id="1" name=""/>
        <p:cNvGrpSpPr/>
        <p:nvPr/>
      </p:nvGrpSpPr>
      <p:grpSpPr>
        <a:xfrm>
          <a:off x="0" y="0"/>
          <a:ext cx="0" cy="0"/>
          <a:chOff x="0" y="0"/>
          <a:chExt cx="0" cy="0"/>
        </a:xfrm>
      </p:grpSpPr>
      <p:pic>
        <p:nvPicPr>
          <p:cNvPr id="9" name="Picture 2" descr="Cô Bé Đang Xem Tv Hình minh họa Sẵn có - Tải xuống Hình ảnh Ngay bây giờ -  Biểu diễn - Hoạt động, Con gái - Nữ, Công nghệ - iStock">
            <a:extLst>
              <a:ext uri="{FF2B5EF4-FFF2-40B4-BE49-F238E27FC236}">
                <a16:creationId xmlns:a16="http://schemas.microsoft.com/office/drawing/2014/main" id="{46E3D674-DB49-3D1D-FF75-FC497D729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289" y="-1"/>
            <a:ext cx="6743712" cy="691006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31EBA03E-7EC4-608B-7A12-B06B81453026}"/>
              </a:ext>
            </a:extLst>
          </p:cNvPr>
          <p:cNvSpPr/>
          <p:nvPr/>
        </p:nvSpPr>
        <p:spPr>
          <a:xfrm flipH="1">
            <a:off x="2592208" y="5177609"/>
            <a:ext cx="3960992" cy="1552511"/>
          </a:xfrm>
          <a:prstGeom prst="wedgeEllipseCallout">
            <a:avLst>
              <a:gd name="adj1" fmla="val -32418"/>
              <a:gd name="adj2" fmla="val -17350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Oval 11">
            <a:extLst>
              <a:ext uri="{FF2B5EF4-FFF2-40B4-BE49-F238E27FC236}">
                <a16:creationId xmlns:a16="http://schemas.microsoft.com/office/drawing/2014/main" id="{1A9567CA-13D8-FC29-DA2D-FE014C5C24BC}"/>
              </a:ext>
            </a:extLst>
          </p:cNvPr>
          <p:cNvSpPr/>
          <p:nvPr/>
        </p:nvSpPr>
        <p:spPr>
          <a:xfrm>
            <a:off x="5897741" y="4038600"/>
            <a:ext cx="3035304" cy="1325563"/>
          </a:xfrm>
          <a:prstGeom prst="wedgeEllipseCallout">
            <a:avLst>
              <a:gd name="adj1" fmla="val -32721"/>
              <a:gd name="adj2" fmla="val -965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7150" algn="l"/>
              </a:tabLst>
            </a:pPr>
            <a:r>
              <a:rPr lang="en-US" sz="2800" b="1" dirty="0" err="1">
                <a:solidFill>
                  <a:schemeClr val="tx1"/>
                </a:solidFill>
                <a:latin typeface="Times New Roman" panose="02020603050405020304" pitchFamily="18" charset="0"/>
                <a:cs typeface="Times New Roman" panose="02020603050405020304" pitchFamily="18" charset="0"/>
              </a:rPr>
              <a:t>Vâng</a:t>
            </a:r>
            <a:r>
              <a:rPr lang="en-US" sz="2800" b="1" dirty="0">
                <a:solidFill>
                  <a:schemeClr val="tx1"/>
                </a:solidFill>
                <a:latin typeface="Times New Roman" panose="02020603050405020304" pitchFamily="18" charset="0"/>
                <a:cs typeface="Times New Roman" panose="02020603050405020304" pitchFamily="18" charset="0"/>
              </a:rPr>
              <a:t> ạ! Con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ngay</a:t>
            </a:r>
            <a:r>
              <a:rPr lang="en-US" sz="2800" b="1" dirty="0">
                <a:solidFill>
                  <a:schemeClr val="tx1"/>
                </a:solidFill>
                <a:latin typeface="Times New Roman" panose="02020603050405020304" pitchFamily="18" charset="0"/>
                <a:cs typeface="Times New Roman" panose="02020603050405020304" pitchFamily="18" charset="0"/>
              </a:rPr>
              <a:t> ạ!</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id="{6ABE8163-766D-BB15-0299-D3BF901723B0}"/>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6000" l="33667" r="72000">
                        <a14:foregroundMark x1="61833" y1="46833" x2="59667" y2="72167"/>
                        <a14:foregroundMark x1="43917" y1="46250" x2="38250" y2="67667"/>
                        <a14:foregroundMark x1="38250" y1="67667" x2="37917" y2="68250"/>
                        <a14:foregroundMark x1="59333" y1="43083" x2="49583" y2="70667"/>
                        <a14:foregroundMark x1="49583" y1="70667" x2="49583" y2="70667"/>
                        <a14:foregroundMark x1="69917" y1="65333" x2="50417" y2="78333"/>
                        <a14:foregroundMark x1="68750" y1="95500" x2="45667" y2="96083"/>
                        <a14:foregroundMark x1="45667" y1="96083" x2="38083" y2="95667"/>
                        <a14:foregroundMark x1="54667" y1="42917" x2="44083" y2="70667"/>
                        <a14:foregroundMark x1="57917" y1="43250" x2="65000" y2="67417"/>
                        <a14:foregroundMark x1="65000" y1="67417" x2="65083" y2="69583"/>
                        <a14:foregroundMark x1="62417" y1="50333" x2="68417" y2="69417"/>
                        <a14:foregroundMark x1="41500" y1="49667" x2="33667" y2="65500"/>
                      </a14:backgroundRemoval>
                    </a14:imgEffect>
                    <a14:imgEffect>
                      <a14:colorTemperature colorTemp="5300"/>
                    </a14:imgEffect>
                  </a14:imgLayer>
                </a14:imgProps>
              </a:ext>
              <a:ext uri="{28A0092B-C50C-407E-A947-70E740481C1C}">
                <a14:useLocalDpi xmlns:a14="http://schemas.microsoft.com/office/drawing/2010/main" val="0"/>
              </a:ext>
            </a:extLst>
          </a:blip>
          <a:srcRect l="29939" r="23254"/>
          <a:stretch/>
        </p:blipFill>
        <p:spPr>
          <a:xfrm flipH="1">
            <a:off x="-533400" y="127880"/>
            <a:ext cx="3657600" cy="6807584"/>
          </a:xfrm>
        </p:spPr>
      </p:pic>
      <p:sp>
        <p:nvSpPr>
          <p:cNvPr id="11" name="Speech Bubble: Oval 10">
            <a:extLst>
              <a:ext uri="{FF2B5EF4-FFF2-40B4-BE49-F238E27FC236}">
                <a16:creationId xmlns:a16="http://schemas.microsoft.com/office/drawing/2014/main" id="{272BECD2-D52B-C047-A52C-A943B18D0A70}"/>
              </a:ext>
            </a:extLst>
          </p:cNvPr>
          <p:cNvSpPr/>
          <p:nvPr/>
        </p:nvSpPr>
        <p:spPr>
          <a:xfrm flipH="1">
            <a:off x="1790689" y="0"/>
            <a:ext cx="4457711" cy="1524000"/>
          </a:xfrm>
          <a:prstGeom prst="wedgeEllipseCallout">
            <a:avLst>
              <a:gd name="adj1" fmla="val 40507"/>
              <a:gd name="adj2" fmla="val 4270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Con </a:t>
            </a:r>
            <a:r>
              <a:rPr lang="en-US" sz="3200" b="1" dirty="0" err="1">
                <a:solidFill>
                  <a:schemeClr val="bg1"/>
                </a:solidFill>
              </a:rPr>
              <a:t>cất</a:t>
            </a:r>
            <a:r>
              <a:rPr lang="en-US" sz="3200" b="1" dirty="0">
                <a:solidFill>
                  <a:schemeClr val="bg1"/>
                </a:solidFill>
              </a:rPr>
              <a:t> </a:t>
            </a:r>
            <a:r>
              <a:rPr lang="en-US" sz="3200" b="1" dirty="0" err="1">
                <a:solidFill>
                  <a:schemeClr val="bg1"/>
                </a:solidFill>
              </a:rPr>
              <a:t>giúp</a:t>
            </a:r>
            <a:r>
              <a:rPr lang="en-US" sz="3200" b="1" dirty="0">
                <a:solidFill>
                  <a:schemeClr val="bg1"/>
                </a:solidFill>
              </a:rPr>
              <a:t> </a:t>
            </a:r>
            <a:r>
              <a:rPr lang="en-US" sz="3200" b="1" dirty="0" err="1">
                <a:solidFill>
                  <a:schemeClr val="bg1"/>
                </a:solidFill>
              </a:rPr>
              <a:t>mẹ</a:t>
            </a:r>
            <a:r>
              <a:rPr lang="en-US" sz="3200" b="1" dirty="0">
                <a:solidFill>
                  <a:schemeClr val="bg1"/>
                </a:solidFill>
              </a:rPr>
              <a:t> </a:t>
            </a:r>
            <a:r>
              <a:rPr lang="en-US" sz="3200" b="1" dirty="0" err="1">
                <a:solidFill>
                  <a:schemeClr val="bg1"/>
                </a:solidFill>
              </a:rPr>
              <a:t>giỏ</a:t>
            </a:r>
            <a:r>
              <a:rPr lang="en-US" sz="3200" b="1" dirty="0">
                <a:solidFill>
                  <a:schemeClr val="bg1"/>
                </a:solidFill>
              </a:rPr>
              <a:t> </a:t>
            </a:r>
            <a:r>
              <a:rPr lang="en-US" sz="3200" b="1" dirty="0" err="1">
                <a:solidFill>
                  <a:schemeClr val="bg1"/>
                </a:solidFill>
              </a:rPr>
              <a:t>rau</a:t>
            </a:r>
            <a:r>
              <a:rPr lang="en-US" sz="3200" b="1" dirty="0">
                <a:solidFill>
                  <a:schemeClr val="bg1"/>
                </a:solidFill>
              </a:rPr>
              <a:t> </a:t>
            </a:r>
            <a:r>
              <a:rPr lang="en-US" sz="3200" b="1" dirty="0" err="1">
                <a:solidFill>
                  <a:schemeClr val="bg1"/>
                </a:solidFill>
              </a:rPr>
              <a:t>củ</a:t>
            </a:r>
            <a:r>
              <a:rPr lang="en-US" sz="3200" b="1" dirty="0">
                <a:solidFill>
                  <a:schemeClr val="bg1"/>
                </a:solidFill>
              </a:rPr>
              <a:t> </a:t>
            </a:r>
            <a:r>
              <a:rPr lang="en-US" sz="3200" b="1" dirty="0" err="1">
                <a:solidFill>
                  <a:schemeClr val="bg1"/>
                </a:solidFill>
              </a:rPr>
              <a:t>này</a:t>
            </a:r>
            <a:r>
              <a:rPr lang="en-US" sz="3200" b="1" dirty="0">
                <a:solidFill>
                  <a:schemeClr val="bg1"/>
                </a:solidFill>
              </a:rPr>
              <a:t> </a:t>
            </a:r>
            <a:r>
              <a:rPr lang="en-US" sz="3200" b="1" dirty="0" err="1">
                <a:solidFill>
                  <a:schemeClr val="bg1"/>
                </a:solidFill>
              </a:rPr>
              <a:t>nhé</a:t>
            </a:r>
            <a:r>
              <a:rPr lang="en-US" sz="3200" b="1" dirty="0">
                <a:solidFill>
                  <a:schemeClr val="bg1"/>
                </a:solidFill>
              </a:rPr>
              <a:t>!</a:t>
            </a:r>
          </a:p>
        </p:txBody>
      </p:sp>
    </p:spTree>
    <p:extLst>
      <p:ext uri="{BB962C8B-B14F-4D97-AF65-F5344CB8AC3E}">
        <p14:creationId xmlns:p14="http://schemas.microsoft.com/office/powerpoint/2010/main" val="31196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0C6307-2CFA-04DB-76E0-1CE86C9ED788}"/>
              </a:ext>
            </a:extLst>
          </p:cNvPr>
          <p:cNvGrpSpPr/>
          <p:nvPr/>
        </p:nvGrpSpPr>
        <p:grpSpPr>
          <a:xfrm>
            <a:off x="0" y="0"/>
            <a:ext cx="9157636" cy="6858000"/>
            <a:chOff x="0" y="0"/>
            <a:chExt cx="9157636" cy="6858000"/>
          </a:xfrm>
        </p:grpSpPr>
        <p:pic>
          <p:nvPicPr>
            <p:cNvPr id="3" name="Picture 2" descr="E:\0000000我图PPT\03.20\亲子乐园\亲子乐园副本.png">
              <a:extLst>
                <a:ext uri="{FF2B5EF4-FFF2-40B4-BE49-F238E27FC236}">
                  <a16:creationId xmlns:a16="http://schemas.microsoft.com/office/drawing/2014/main" id="{1CD59E2C-71B2-265D-915C-B1E4A5FE4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002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id="{884F1297-CEE8-9153-C9A0-F816F65BC94A}"/>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63688" y="1003422"/>
              <a:ext cx="5688632" cy="3978589"/>
            </a:xfrm>
            <a:prstGeom prst="rect">
              <a:avLst/>
            </a:prstGeom>
            <a:effectLst>
              <a:outerShdw blurRad="50800" dist="38100" dir="5400000" algn="t" rotWithShape="0">
                <a:prstClr val="black">
                  <a:alpha val="40000"/>
                </a:prstClr>
              </a:outerShdw>
            </a:effectLst>
          </p:spPr>
        </p:pic>
        <p:pic>
          <p:nvPicPr>
            <p:cNvPr id="5" name="Picture 4" descr="E:\我图PPT\00001PNG素材\扁平化png\2222.png">
              <a:extLst>
                <a:ext uri="{FF2B5EF4-FFF2-40B4-BE49-F238E27FC236}">
                  <a16:creationId xmlns:a16="http://schemas.microsoft.com/office/drawing/2014/main" id="{3FD65E2A-4599-B879-3514-FCECA5C8DC66}"/>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90780" y="1124744"/>
              <a:ext cx="5905557" cy="2757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0000000我图PPT\03.20\亲子乐园\34.png">
              <a:extLst>
                <a:ext uri="{FF2B5EF4-FFF2-40B4-BE49-F238E27FC236}">
                  <a16:creationId xmlns:a16="http://schemas.microsoft.com/office/drawing/2014/main" id="{57F66622-ECD7-2AB1-83E3-80AA96E3B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808032"/>
              <a:ext cx="9145588" cy="3049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00000我图PPT\00001PNG素材\儿童卡通\64651.png">
              <a:extLst>
                <a:ext uri="{FF2B5EF4-FFF2-40B4-BE49-F238E27FC236}">
                  <a16:creationId xmlns:a16="http://schemas.microsoft.com/office/drawing/2014/main" id="{91940773-7486-9811-9A5B-1C389E0716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184" y="1628754"/>
              <a:ext cx="2766452" cy="4966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00000我图PPT\00001PNG素材\儿童卡通\tr.png">
              <a:extLst>
                <a:ext uri="{FF2B5EF4-FFF2-40B4-BE49-F238E27FC236}">
                  <a16:creationId xmlns:a16="http://schemas.microsoft.com/office/drawing/2014/main" id="{4732278D-77A5-B12B-8599-78AA71E32A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1" y="4520127"/>
              <a:ext cx="2766452" cy="18586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FBED6735-70BD-70DD-F250-E7E86210F2B2}"/>
                </a:ext>
              </a:extLst>
            </p:cNvPr>
            <p:cNvSpPr txBox="1">
              <a:spLocks noChangeArrowheads="1"/>
            </p:cNvSpPr>
            <p:nvPr/>
          </p:nvSpPr>
          <p:spPr bwMode="auto">
            <a:xfrm>
              <a:off x="3085365" y="1462867"/>
              <a:ext cx="304527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r>
                <a:rPr lang="en-US" altLang="en-US" sz="3000" b="1" dirty="0" err="1">
                  <a:solidFill>
                    <a:srgbClr val="C00000"/>
                  </a:solidFill>
                  <a:latin typeface="Times New Roman" panose="02020603050405020304" pitchFamily="18" charset="0"/>
                  <a:cs typeface="Times New Roman" panose="02020603050405020304" pitchFamily="18" charset="0"/>
                </a:rPr>
                <a:t>Củng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cố</a:t>
              </a:r>
              <a:r>
                <a:rPr lang="en-US" altLang="en-US" sz="3000" b="1" dirty="0">
                  <a:solidFill>
                    <a:srgbClr val="C00000"/>
                  </a:solidFill>
                  <a:latin typeface="Times New Roman" panose="02020603050405020304" pitchFamily="18" charset="0"/>
                  <a:cs typeface="Times New Roman" panose="02020603050405020304" pitchFamily="18" charset="0"/>
                </a:rPr>
                <a:t> - </a:t>
              </a:r>
              <a:r>
                <a:rPr lang="en-US" altLang="en-US" sz="3000" b="1" dirty="0" err="1">
                  <a:solidFill>
                    <a:srgbClr val="C00000"/>
                  </a:solidFill>
                  <a:latin typeface="Times New Roman" panose="02020603050405020304" pitchFamily="18" charset="0"/>
                  <a:cs typeface="Times New Roman" panose="02020603050405020304" pitchFamily="18" charset="0"/>
                </a:rPr>
                <a:t>Dặn</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dò</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Box 4">
              <a:extLst>
                <a:ext uri="{FF2B5EF4-FFF2-40B4-BE49-F238E27FC236}">
                  <a16:creationId xmlns:a16="http://schemas.microsoft.com/office/drawing/2014/main" id="{B4F0C3AE-2A1A-2250-74ED-DE4BA343BE36}"/>
                </a:ext>
              </a:extLst>
            </p:cNvPr>
            <p:cNvSpPr txBox="1">
              <a:spLocks noChangeArrowheads="1"/>
            </p:cNvSpPr>
            <p:nvPr/>
          </p:nvSpPr>
          <p:spPr bwMode="auto">
            <a:xfrm>
              <a:off x="2931518" y="2198366"/>
              <a:ext cx="328255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Nhận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xét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tiết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học</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1" name="TextBox 4">
              <a:extLst>
                <a:ext uri="{FF2B5EF4-FFF2-40B4-BE49-F238E27FC236}">
                  <a16:creationId xmlns:a16="http://schemas.microsoft.com/office/drawing/2014/main" id="{E809CAB2-4CFB-2E0B-BBB5-1D292DFAACF8}"/>
                </a:ext>
              </a:extLst>
            </p:cNvPr>
            <p:cNvSpPr txBox="1">
              <a:spLocks noChangeArrowheads="1"/>
            </p:cNvSpPr>
            <p:nvPr/>
          </p:nvSpPr>
          <p:spPr bwMode="auto">
            <a:xfrm>
              <a:off x="2896717" y="2893420"/>
              <a:ext cx="38647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FontTx/>
                <a:buChar char="-"/>
              </a:pP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Chuẩn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bị</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err="1">
                  <a:solidFill>
                    <a:srgbClr val="002060"/>
                  </a:solidFill>
                  <a:latin typeface="Times New Roman" panose="02020603050405020304" pitchFamily="18" charset="0"/>
                  <a:cs typeface="Times New Roman" panose="02020603050405020304" pitchFamily="18" charset="0"/>
                </a:rPr>
                <a:t>bài</a:t>
              </a:r>
              <a:r>
                <a:rPr lang="en-US" altLang="en-US" sz="3000" b="1">
                  <a:solidFill>
                    <a:srgbClr val="002060"/>
                  </a:solidFill>
                  <a:latin typeface="Times New Roman" panose="02020603050405020304" pitchFamily="18" charset="0"/>
                  <a:cs typeface="Times New Roman" panose="02020603050405020304" pitchFamily="18" charset="0"/>
                </a:rPr>
                <a:t> sau </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636715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17B522-0C6E-BA80-2C88-86CDCE2599C0}"/>
              </a:ext>
            </a:extLst>
          </p:cNvPr>
          <p:cNvSpPr/>
          <p:nvPr/>
        </p:nvSpPr>
        <p:spPr>
          <a:xfrm>
            <a:off x="719572" y="548680"/>
            <a:ext cx="7704856" cy="15841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a:t>CHỦ ĐỀ 3: QUAN TÂM, CHĂM SÓC NGƯỜI THÂN TRONG GIA ĐÌNH</a:t>
            </a:r>
          </a:p>
        </p:txBody>
      </p:sp>
      <p:pic>
        <p:nvPicPr>
          <p:cNvPr id="5" name="Picture 4">
            <a:extLst>
              <a:ext uri="{FF2B5EF4-FFF2-40B4-BE49-F238E27FC236}">
                <a16:creationId xmlns:a16="http://schemas.microsoft.com/office/drawing/2014/main" id="{8F0188C0-1BEC-75E4-09BA-D9D04EBFBD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778" l="889" r="97889">
                        <a14:foregroundMark x1="7000" y1="37111" x2="10444" y2="97333"/>
                        <a14:foregroundMark x1="10444" y1="97333" x2="10444" y2="97333"/>
                        <a14:foregroundMark x1="4889" y1="40000" x2="4778" y2="63111"/>
                        <a14:foregroundMark x1="72000" y1="30222" x2="74556" y2="90889"/>
                        <a14:foregroundMark x1="91397" y1="92667" x2="91222" y2="99333"/>
                        <a14:foregroundMark x1="91630" y1="83778" x2="91397" y2="92667"/>
                        <a14:foregroundMark x1="92778" y1="40000" x2="91630" y2="83778"/>
                        <a14:foregroundMark x1="97889" y1="40222" x2="97889" y2="59333"/>
                        <a14:foregroundMark x1="97444" y1="98667" x2="97444" y2="98667"/>
                        <a14:foregroundMark x1="81444" y1="30667" x2="81444" y2="30667"/>
                        <a14:foregroundMark x1="58556" y1="43333" x2="60111" y2="85778"/>
                        <a14:foregroundMark x1="39778" y1="43778" x2="39778" y2="94889"/>
                        <a14:foregroundMark x1="48000" y1="81111" x2="48333" y2="98667"/>
                        <a14:foregroundMark x1="58889" y1="80222" x2="58778" y2="98889"/>
                        <a14:foregroundMark x1="61333" y1="93111" x2="62667" y2="99778"/>
                        <a14:foregroundMark x1="79889" y1="61333" x2="75444" y2="91333"/>
                        <a14:foregroundMark x1="75444" y1="91333" x2="75444" y2="91333"/>
                        <a14:foregroundMark x1="27667" y1="31333" x2="25556" y2="85556"/>
                        <a14:foregroundMark x1="25556" y1="85556" x2="25556" y2="85556"/>
                        <a14:foregroundMark x1="16889" y1="35778" x2="16889" y2="35778"/>
                        <a14:foregroundMark x1="17333" y1="43778" x2="12222" y2="75556"/>
                        <a14:foregroundMark x1="889" y1="57556" x2="3444" y2="63778"/>
                        <a14:foregroundMark x1="9556" y1="68889" x2="9000" y2="83778"/>
                        <a14:foregroundMark x1="22222" y1="66667" x2="19444" y2="78000"/>
                        <a14:foregroundMark x1="19444" y1="78000" x2="22111" y2="80667"/>
                        <a14:foregroundMark x1="47111" y1="63111" x2="46778" y2="67556"/>
                        <a14:foregroundMark x1="50889" y1="61778" x2="51778" y2="68222"/>
                        <a14:foregroundMark x1="11778" y1="84444" x2="12111" y2="99333"/>
                        <a14:foregroundMark x1="44889" y1="91333" x2="49111" y2="94000"/>
                        <a14:foregroundMark x1="49778" y1="90000" x2="49889" y2="94444"/>
                        <a14:foregroundMark x1="16889" y1="32222" x2="16889" y2="32222"/>
                        <a14:foregroundMark x1="17556" y1="31333" x2="17556" y2="31333"/>
                        <a14:foregroundMark x1="40222" y1="42222" x2="40222" y2="42222"/>
                        <a14:foregroundMark x1="58444" y1="41778" x2="58444" y2="41778"/>
                        <a14:foregroundMark x1="47333" y1="62222" x2="47333" y2="62222"/>
                        <a14:backgroundMark x1="43222" y1="98222" x2="43222" y2="98222"/>
                        <a14:backgroundMark x1="93556" y1="92667" x2="93556" y2="92667"/>
                        <a14:backgroundMark x1="92333" y1="83778" x2="92333" y2="83778"/>
                      </a14:backgroundRemoval>
                    </a14:imgEffect>
                  </a14:imgLayer>
                </a14:imgProps>
              </a:ext>
            </a:extLst>
          </a:blip>
          <a:stretch>
            <a:fillRect/>
          </a:stretch>
        </p:blipFill>
        <p:spPr>
          <a:xfrm>
            <a:off x="285750" y="2023070"/>
            <a:ext cx="8572500" cy="4286250"/>
          </a:xfrm>
          <a:prstGeom prst="rect">
            <a:avLst/>
          </a:prstGeom>
        </p:spPr>
      </p:pic>
    </p:spTree>
    <p:extLst>
      <p:ext uri="{BB962C8B-B14F-4D97-AF65-F5344CB8AC3E}">
        <p14:creationId xmlns:p14="http://schemas.microsoft.com/office/powerpoint/2010/main" val="74780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2971800"/>
            <a:ext cx="6414655"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“Con </a:t>
            </a:r>
            <a:r>
              <a:rPr lang="en-US" sz="2800" b="1" dirty="0" err="1">
                <a:solidFill>
                  <a:srgbClr val="0000FF"/>
                </a:solidFill>
                <a:latin typeface="Times New Roman" pitchFamily="18" charset="0"/>
                <a:cs typeface="Times New Roman" pitchFamily="18" charset="0"/>
              </a:rPr>
              <a:t>chim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khuyên</a:t>
            </a:r>
            <a:r>
              <a:rPr lang="en-US" sz="2800" b="1" dirty="0">
                <a:solidFill>
                  <a:srgbClr val="0000FF"/>
                </a:solidFill>
                <a:latin typeface="Times New Roman" pitchFamily="18" charset="0"/>
                <a:cs typeface="Times New Roman" pitchFamily="18" charset="0"/>
              </a:rPr>
              <a:t> ”</a:t>
            </a:r>
          </a:p>
        </p:txBody>
      </p:sp>
      <p:pic>
        <p:nvPicPr>
          <p:cNvPr id="8" name="Picture 7">
            <a:extLst>
              <a:ext uri="{FF2B5EF4-FFF2-40B4-BE49-F238E27FC236}">
                <a16:creationId xmlns:a16="http://schemas.microsoft.com/office/drawing/2014/main" id="{A9C67817-8365-B9A9-6150-2406C148AF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spTree>
    <p:extLst>
      <p:ext uri="{BB962C8B-B14F-4D97-AF65-F5344CB8AC3E}">
        <p14:creationId xmlns:p14="http://schemas.microsoft.com/office/powerpoint/2010/main" val="23418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9372600" cy="584775"/>
          </a:xfrm>
          <a:prstGeom prst="rect">
            <a:avLst/>
          </a:prstGeom>
          <a:noFill/>
        </p:spPr>
        <p:txBody>
          <a:bodyPr wrap="square" rtlCol="0">
            <a:spAutoFit/>
          </a:bodyPr>
          <a:lstStyle/>
          <a:p>
            <a:r>
              <a:rPr lang="en-US" sz="3200">
                <a:solidFill>
                  <a:srgbClr val="0000FF"/>
                </a:solidFill>
                <a:latin typeface="Times New Roman" pitchFamily="18" charset="0"/>
                <a:cs typeface="Times New Roman" pitchFamily="18" charset="0"/>
              </a:rPr>
              <a:t>Khi chim vành khuyên gặp người lớn, bạn ý đã làm gì?</a:t>
            </a:r>
          </a:p>
        </p:txBody>
      </p:sp>
      <p:pic>
        <p:nvPicPr>
          <p:cNvPr id="8" name="Picture 7">
            <a:extLst>
              <a:ext uri="{FF2B5EF4-FFF2-40B4-BE49-F238E27FC236}">
                <a16:creationId xmlns:a16="http://schemas.microsoft.com/office/drawing/2014/main" id="{A9C67817-8365-B9A9-6150-2406C148AF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17" y="0"/>
            <a:ext cx="2770172" cy="907231"/>
          </a:xfrm>
          <a:prstGeom prst="rect">
            <a:avLst/>
          </a:prstGeom>
        </p:spPr>
      </p:pic>
      <p:pic>
        <p:nvPicPr>
          <p:cNvPr id="2" name="Picture 1">
            <a:extLst>
              <a:ext uri="{FF2B5EF4-FFF2-40B4-BE49-F238E27FC236}">
                <a16:creationId xmlns:a16="http://schemas.microsoft.com/office/drawing/2014/main" id="{5B2B281F-D760-B8B7-239D-0716F82059A3}"/>
              </a:ext>
            </a:extLst>
          </p:cNvPr>
          <p:cNvPicPr>
            <a:picLocks noChangeAspect="1"/>
          </p:cNvPicPr>
          <p:nvPr/>
        </p:nvPicPr>
        <p:blipFill>
          <a:blip r:embed="rId3"/>
          <a:stretch>
            <a:fillRect/>
          </a:stretch>
        </p:blipFill>
        <p:spPr>
          <a:xfrm>
            <a:off x="1371600" y="2008037"/>
            <a:ext cx="6553200" cy="4292288"/>
          </a:xfrm>
          <a:prstGeom prst="rect">
            <a:avLst/>
          </a:prstGeom>
        </p:spPr>
      </p:pic>
    </p:spTree>
    <p:extLst>
      <p:ext uri="{BB962C8B-B14F-4D97-AF65-F5344CB8AC3E}">
        <p14:creationId xmlns:p14="http://schemas.microsoft.com/office/powerpoint/2010/main" val="38028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schemeClr val="tx1"/>
                </a:solidFill>
                <a:latin typeface=".VnAvant" pitchFamily="34" charset="0"/>
              </a:endParaRPr>
            </a:p>
          </p:txBody>
        </p:sp>
      </p:grpSp>
      <p:sp>
        <p:nvSpPr>
          <p:cNvPr id="11" name="Subtitle 2"/>
          <p:cNvSpPr>
            <a:spLocks noGrp="1"/>
          </p:cNvSpPr>
          <p:nvPr>
            <p:ph type="subTitle" idx="1"/>
          </p:nvPr>
        </p:nvSpPr>
        <p:spPr>
          <a:xfrm>
            <a:off x="397951" y="2209800"/>
            <a:ext cx="8305800" cy="1752600"/>
          </a:xfrm>
        </p:spPr>
        <p:txBody>
          <a:bodyPr>
            <a:noAutofit/>
          </a:bodyPr>
          <a:lstStyle/>
          <a:p>
            <a:r>
              <a:rPr lang="en-US" sz="5400">
                <a:solidFill>
                  <a:srgbClr val="0000FF"/>
                </a:solidFill>
                <a:latin typeface="HP-087" pitchFamily="34" charset="0"/>
              </a:rPr>
              <a:t>Lễ phép vâng lời </a:t>
            </a:r>
          </a:p>
          <a:p>
            <a:r>
              <a:rPr lang="en-US" sz="5400">
                <a:solidFill>
                  <a:srgbClr val="0000FF"/>
                </a:solidFill>
                <a:latin typeface="HP-087" pitchFamily="34" charset="0"/>
              </a:rPr>
              <a:t>ông bà, cha mẹ, anh chị</a:t>
            </a:r>
            <a:endParaRPr lang="vi-VN" sz="5400" dirty="0">
              <a:solidFill>
                <a:srgbClr val="0000FF"/>
              </a:solidFill>
            </a:endParaRPr>
          </a:p>
        </p:txBody>
      </p:sp>
      <p:sp>
        <p:nvSpPr>
          <p:cNvPr id="3" name="TextBox 2"/>
          <p:cNvSpPr txBox="1"/>
          <p:nvPr/>
        </p:nvSpPr>
        <p:spPr>
          <a:xfrm>
            <a:off x="3581400" y="1565564"/>
            <a:ext cx="4495800"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Bài 6</a:t>
            </a:r>
          </a:p>
        </p:txBody>
      </p:sp>
    </p:spTree>
    <p:extLst>
      <p:ext uri="{BB962C8B-B14F-4D97-AF65-F5344CB8AC3E}">
        <p14:creationId xmlns:p14="http://schemas.microsoft.com/office/powerpoint/2010/main" val="427274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91" y="1052568"/>
            <a:ext cx="8989418" cy="1077218"/>
          </a:xfrm>
          <a:prstGeom prst="rect">
            <a:avLst/>
          </a:prstGeom>
          <a:noFill/>
        </p:spPr>
        <p:txBody>
          <a:bodyPr wrap="square" rtlCol="0">
            <a:spAutoFit/>
          </a:bodyPr>
          <a:lstStyle/>
          <a:p>
            <a:pPr algn="just"/>
            <a:r>
              <a:rPr lang="en-US"/>
              <a:t> </a:t>
            </a:r>
            <a:r>
              <a:rPr lang="en-US" sz="3200">
                <a:solidFill>
                  <a:srgbClr val="0000FF"/>
                </a:solidFill>
                <a:latin typeface="Times New Roman" pitchFamily="18" charset="0"/>
                <a:cs typeface="Times New Roman" pitchFamily="18" charset="0"/>
              </a:rPr>
              <a:t>Các bạn trong tranh đã thể hiện sự lễ phép, vâng lời ông bà, cha mẹ, anh chị như thế nào?</a:t>
            </a:r>
          </a:p>
        </p:txBody>
      </p:sp>
      <p:pic>
        <p:nvPicPr>
          <p:cNvPr id="8" name="Picture 7">
            <a:extLst>
              <a:ext uri="{FF2B5EF4-FFF2-40B4-BE49-F238E27FC236}">
                <a16:creationId xmlns:a16="http://schemas.microsoft.com/office/drawing/2014/main" id="{8D471600-D415-2753-DD30-6A741F886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9" name="TextBox 8">
            <a:extLst>
              <a:ext uri="{FF2B5EF4-FFF2-40B4-BE49-F238E27FC236}">
                <a16:creationId xmlns:a16="http://schemas.microsoft.com/office/drawing/2014/main" id="{5A0E9E7B-6D90-4BEE-CCE5-904A6083A436}"/>
              </a:ext>
            </a:extLst>
          </p:cNvPr>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Cách thể hiện lễ phép, vâng lời ông bà, cha mẹ, anh chị.</a:t>
            </a:r>
          </a:p>
        </p:txBody>
      </p:sp>
      <p:pic>
        <p:nvPicPr>
          <p:cNvPr id="10" name="Picture 9">
            <a:extLst>
              <a:ext uri="{FF2B5EF4-FFF2-40B4-BE49-F238E27FC236}">
                <a16:creationId xmlns:a16="http://schemas.microsoft.com/office/drawing/2014/main" id="{AFC49BAB-521C-CD0B-3B36-1FA443F4E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41" y="2011087"/>
            <a:ext cx="3940111" cy="2434777"/>
          </a:xfrm>
          <a:prstGeom prst="rect">
            <a:avLst/>
          </a:prstGeom>
        </p:spPr>
      </p:pic>
      <p:pic>
        <p:nvPicPr>
          <p:cNvPr id="11" name="Picture 10" descr="A close up of text on a black background&#10;&#10;Description automatically generated">
            <a:extLst>
              <a:ext uri="{FF2B5EF4-FFF2-40B4-BE49-F238E27FC236}">
                <a16:creationId xmlns:a16="http://schemas.microsoft.com/office/drawing/2014/main" id="{AA589442-FBC5-B73D-458A-B259C75D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812117"/>
            <a:ext cx="3940111" cy="2650745"/>
          </a:xfrm>
          <a:prstGeom prst="rect">
            <a:avLst/>
          </a:prstGeom>
        </p:spPr>
      </p:pic>
      <p:pic>
        <p:nvPicPr>
          <p:cNvPr id="12" name="Picture 11" descr="A close up of a sign&#10;&#10;Description automatically generated">
            <a:extLst>
              <a:ext uri="{FF2B5EF4-FFF2-40B4-BE49-F238E27FC236}">
                <a16:creationId xmlns:a16="http://schemas.microsoft.com/office/drawing/2014/main" id="{A1EEE07F-FFB6-656D-C250-EBF84793AD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161" y="4423222"/>
            <a:ext cx="3505200" cy="2434778"/>
          </a:xfrm>
          <a:prstGeom prst="rect">
            <a:avLst/>
          </a:prstGeom>
        </p:spPr>
      </p:pic>
      <p:pic>
        <p:nvPicPr>
          <p:cNvPr id="13" name="Picture 12">
            <a:extLst>
              <a:ext uri="{FF2B5EF4-FFF2-40B4-BE49-F238E27FC236}">
                <a16:creationId xmlns:a16="http://schemas.microsoft.com/office/drawing/2014/main" id="{0438F8B1-8A23-D832-49D2-132567C3A1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4461902"/>
            <a:ext cx="3505200" cy="2434778"/>
          </a:xfrm>
          <a:prstGeom prst="rect">
            <a:avLst/>
          </a:prstGeom>
        </p:spPr>
      </p:pic>
    </p:spTree>
    <p:extLst>
      <p:ext uri="{BB962C8B-B14F-4D97-AF65-F5344CB8AC3E}">
        <p14:creationId xmlns:p14="http://schemas.microsoft.com/office/powerpoint/2010/main" val="14148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BDF8E-C6AF-AEA0-D790-6DAA73B79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42" y="105841"/>
            <a:ext cx="1770637" cy="879128"/>
          </a:xfrm>
          <a:prstGeom prst="rect">
            <a:avLst/>
          </a:prstGeom>
        </p:spPr>
      </p:pic>
      <p:sp>
        <p:nvSpPr>
          <p:cNvPr id="8" name="TextBox 7">
            <a:extLst>
              <a:ext uri="{FF2B5EF4-FFF2-40B4-BE49-F238E27FC236}">
                <a16:creationId xmlns:a16="http://schemas.microsoft.com/office/drawing/2014/main" id="{D0C848A2-48AE-E320-3F33-4D974EE1B040}"/>
              </a:ext>
            </a:extLst>
          </p:cNvPr>
          <p:cNvSpPr txBox="1"/>
          <p:nvPr/>
        </p:nvSpPr>
        <p:spPr>
          <a:xfrm>
            <a:off x="1986487" y="98461"/>
            <a:ext cx="7132973" cy="954107"/>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em cần lễ phép, vâng lời ông bà, cha mẹ, anh chị?</a:t>
            </a:r>
          </a:p>
        </p:txBody>
      </p:sp>
      <p:pic>
        <p:nvPicPr>
          <p:cNvPr id="9" name="Picture 8" descr="A picture containing room&#10;&#10;Description automatically generated">
            <a:extLst>
              <a:ext uri="{FF2B5EF4-FFF2-40B4-BE49-F238E27FC236}">
                <a16:creationId xmlns:a16="http://schemas.microsoft.com/office/drawing/2014/main" id="{98BF1943-7256-E30F-183D-E762FD25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01199"/>
            <a:ext cx="5569670" cy="5015059"/>
          </a:xfrm>
          <a:prstGeom prst="rect">
            <a:avLst/>
          </a:prstGeom>
        </p:spPr>
      </p:pic>
      <p:sp>
        <p:nvSpPr>
          <p:cNvPr id="11" name="TextBox 10">
            <a:extLst>
              <a:ext uri="{FF2B5EF4-FFF2-40B4-BE49-F238E27FC236}">
                <a16:creationId xmlns:a16="http://schemas.microsoft.com/office/drawing/2014/main" id="{19959DBA-BBAB-F43F-B595-FE538DA9AB59}"/>
              </a:ext>
            </a:extLst>
          </p:cNvPr>
          <p:cNvSpPr txBox="1"/>
          <p:nvPr/>
        </p:nvSpPr>
        <p:spPr>
          <a:xfrm>
            <a:off x="130042" y="5338910"/>
            <a:ext cx="8814660" cy="1384995"/>
          </a:xfrm>
          <a:prstGeom prst="rect">
            <a:avLst/>
          </a:prstGeom>
          <a:noFill/>
        </p:spPr>
        <p:txBody>
          <a:bodyPr wrap="square">
            <a:spAutoFit/>
          </a:bodyPr>
          <a:lstStyle/>
          <a:p>
            <a:pPr algn="just"/>
            <a:r>
              <a:rPr lang="en-US" sz="2800" b="1" baseline="0">
                <a:solidFill>
                  <a:srgbClr val="FF0000"/>
                </a:solidFill>
                <a:latin typeface="Times New Roman" panose="02020603050405020304" pitchFamily="18" charset="0"/>
                <a:cs typeface="Times New Roman" panose="02020603050405020304" pitchFamily="18" charset="0"/>
              </a:rPr>
              <a:t>* Kết luận</a:t>
            </a:r>
            <a:r>
              <a:rPr lang="en-US" sz="2800" baseline="0">
                <a:latin typeface="Times New Roman" panose="02020603050405020304" pitchFamily="18" charset="0"/>
                <a:cs typeface="Times New Roman" panose="02020603050405020304" pitchFamily="18" charset="0"/>
              </a:rPr>
              <a:t>: Lễ phép, vâng lời là thể hiện lòng kính yêu mọi người trong gia đình. Em thể hiện sự lễ phép, vâng lời, ông bà, cha mẹ, anh chị bằng thái độ, lời nói, phù hợp.</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295400"/>
            <a:ext cx="8853055" cy="1077218"/>
          </a:xfrm>
          <a:prstGeom prst="rect">
            <a:avLst/>
          </a:prstGeom>
          <a:noFill/>
        </p:spPr>
        <p:txBody>
          <a:bodyPr wrap="square" rtlCol="0">
            <a:spAutoFit/>
          </a:bodyPr>
          <a:lstStyle/>
          <a:p>
            <a:r>
              <a:rPr lang="en-US" sz="3200">
                <a:solidFill>
                  <a:srgbClr val="0000FF"/>
                </a:solidFill>
                <a:latin typeface="Times New Roman" pitchFamily="18" charset="0"/>
                <a:cs typeface="Times New Roman" pitchFamily="18" charset="0"/>
              </a:rPr>
              <a:t>Bạn nào biết lễ phép, vâng lời ? Bạn nào chưa biết lễ phép vâng lời? Vì sao? </a:t>
            </a:r>
          </a:p>
        </p:txBody>
      </p:sp>
      <p:sp>
        <p:nvSpPr>
          <p:cNvPr id="6" name="Rectangle 1">
            <a:extLst>
              <a:ext uri="{FF2B5EF4-FFF2-40B4-BE49-F238E27FC236}">
                <a16:creationId xmlns:a16="http://schemas.microsoft.com/office/drawing/2014/main" id="{F29E0252-6D96-3309-C757-9F5F1E63921D}"/>
              </a:ext>
            </a:extLst>
          </p:cNvPr>
          <p:cNvSpPr>
            <a:spLocks noChangeArrowheads="1"/>
          </p:cNvSpPr>
          <p:nvPr/>
        </p:nvSpPr>
        <p:spPr bwMode="auto">
          <a:xfrm>
            <a:off x="2438399" y="399413"/>
            <a:ext cx="642806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1: </a:t>
            </a:r>
            <a:r>
              <a:rPr kumimoji="0" lang="en-US" sz="3200" b="1"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chọn</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việc nên làm</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172F1834-1C95-98CB-4373-0952E06F3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9" name="Picture 8" descr="A picture containing monitor, screen, sign&#10;&#10;Description automatically generated">
            <a:extLst>
              <a:ext uri="{FF2B5EF4-FFF2-40B4-BE49-F238E27FC236}">
                <a16:creationId xmlns:a16="http://schemas.microsoft.com/office/drawing/2014/main" id="{A40B13A5-3777-7A78-12C1-539B5D20A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62" y="2342652"/>
            <a:ext cx="3402585" cy="32199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9BBC608-2007-2289-D367-01F294B240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2455090"/>
            <a:ext cx="3126794" cy="3448784"/>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B1F15F8F-3418-3E33-1DB4-F3AFBFFB6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362200"/>
            <a:ext cx="3921408" cy="3517160"/>
          </a:xfrm>
          <a:prstGeom prst="rect">
            <a:avLst/>
          </a:prstGeom>
        </p:spPr>
      </p:pic>
      <p:pic>
        <p:nvPicPr>
          <p:cNvPr id="12" name="Picture 11" descr="Icon&#10;&#10;Description automatically generated">
            <a:extLst>
              <a:ext uri="{FF2B5EF4-FFF2-40B4-BE49-F238E27FC236}">
                <a16:creationId xmlns:a16="http://schemas.microsoft.com/office/drawing/2014/main" id="{5CBE5B8A-6030-8BBE-7AF9-CE5DB2AC3A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3050296"/>
            <a:ext cx="778244" cy="778244"/>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6F1801E1-58EA-B70D-EEA5-528A45B7FC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3" y="2979454"/>
            <a:ext cx="899091" cy="899091"/>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47924E02-0F8D-9404-1682-105B26626D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8766" y="2979453"/>
            <a:ext cx="899091" cy="899091"/>
          </a:xfrm>
          <a:prstGeom prst="rect">
            <a:avLst/>
          </a:prstGeom>
        </p:spPr>
      </p:pic>
      <p:sp>
        <p:nvSpPr>
          <p:cNvPr id="15" name="Rectangle 1">
            <a:extLst>
              <a:ext uri="{FF2B5EF4-FFF2-40B4-BE49-F238E27FC236}">
                <a16:creationId xmlns:a16="http://schemas.microsoft.com/office/drawing/2014/main" id="{E850B3E0-398F-C11B-CB72-1F6C707B68EB}"/>
              </a:ext>
            </a:extLst>
          </p:cNvPr>
          <p:cNvSpPr>
            <a:spLocks noChangeArrowheads="1"/>
          </p:cNvSpPr>
          <p:nvPr/>
        </p:nvSpPr>
        <p:spPr bwMode="auto">
          <a:xfrm>
            <a:off x="218157" y="5860516"/>
            <a:ext cx="850115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Kết</a:t>
            </a:r>
            <a:r>
              <a:rPr kumimoji="0" lang="en-US" sz="2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luận</a:t>
            </a: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Em</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cần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học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tập</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của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tranh</a:t>
            </a:r>
            <a:r>
              <a:rPr lang="en-US" sz="2800">
                <a:latin typeface="Times New Roman" pitchFamily="18" charset="0"/>
                <a:ea typeface="Times New Roman" pitchFamily="18" charset="0"/>
                <a:cs typeface="Times New Roman" pitchFamily="18" charset="0"/>
              </a:rPr>
              <a:t> </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1,</a:t>
            </a:r>
            <a:r>
              <a:rPr lang="en-US" sz="2800">
                <a:latin typeface="Times New Roman" pitchFamily="18" charset="0"/>
                <a:ea typeface="Times New Roman" pitchFamily="18" charset="0"/>
                <a:cs typeface="Times New Roman" pitchFamily="18" charset="0"/>
              </a:rPr>
              <a:t> 2</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không</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nên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làm</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theo</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hành</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động</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của</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các</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a:ln>
                  <a:noFill/>
                </a:ln>
                <a:effectLst/>
                <a:latin typeface="Times New Roman" pitchFamily="18" charset="0"/>
                <a:ea typeface="Times New Roman" pitchFamily="18" charset="0"/>
                <a:cs typeface="Times New Roman" pitchFamily="18" charset="0"/>
              </a:rPr>
              <a:t>bạn</a:t>
            </a:r>
            <a:r>
              <a:rPr kumimoji="0" lang="en-US" sz="2800" i="0" u="none" strike="noStrike" cap="none" normalizeH="0" baseline="0" dirty="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err="1">
                <a:ln>
                  <a:noFill/>
                </a:ln>
                <a:effectLst/>
                <a:latin typeface="Times New Roman" pitchFamily="18" charset="0"/>
                <a:ea typeface="Times New Roman" pitchFamily="18" charset="0"/>
                <a:cs typeface="Times New Roman" pitchFamily="18" charset="0"/>
              </a:rPr>
              <a:t>tranh</a:t>
            </a:r>
            <a:r>
              <a:rPr kumimoji="0" lang="en-US" sz="2800" i="0" u="none" strike="noStrike" cap="none" normalizeH="0" baseline="0">
                <a:ln>
                  <a:noFill/>
                </a:ln>
                <a:effectLst/>
                <a:latin typeface="Times New Roman" pitchFamily="18" charset="0"/>
                <a:ea typeface="Times New Roman" pitchFamily="18" charset="0"/>
                <a:cs typeface="Times New Roman" pitchFamily="18" charset="0"/>
              </a:rPr>
              <a:t> 3.</a:t>
            </a:r>
            <a:endParaRPr kumimoji="0" lang="en-US" sz="2800"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945" y="1066800"/>
            <a:ext cx="8316213" cy="1077218"/>
          </a:xfrm>
          <a:prstGeom prst="rect">
            <a:avLst/>
          </a:prstGeom>
          <a:noFill/>
        </p:spPr>
        <p:txBody>
          <a:bodyPr wrap="square" rtlCol="0">
            <a:spAutoFit/>
          </a:bodyPr>
          <a:lstStyle/>
          <a:p>
            <a:r>
              <a:rPr lang="en-US" sz="2000"/>
              <a:t> </a:t>
            </a:r>
            <a:r>
              <a:rPr lang="en-US" sz="3200">
                <a:solidFill>
                  <a:srgbClr val="0000FF"/>
                </a:solidFill>
                <a:latin typeface="Times New Roman" pitchFamily="18" charset="0"/>
                <a:cs typeface="Times New Roman" pitchFamily="18" charset="0"/>
              </a:rPr>
              <a:t>Em chia sẻ với các bạn những việc em đã làm thể hiện sự lễ phép, vâng lời ông bà, cha mẹ, anh chị.</a:t>
            </a:r>
          </a:p>
        </p:txBody>
      </p:sp>
      <p:sp>
        <p:nvSpPr>
          <p:cNvPr id="6" name="Rectangle 1">
            <a:extLst>
              <a:ext uri="{FF2B5EF4-FFF2-40B4-BE49-F238E27FC236}">
                <a16:creationId xmlns:a16="http://schemas.microsoft.com/office/drawing/2014/main" id="{7895FCB0-DC29-A875-3052-BCD3224104DE}"/>
              </a:ext>
            </a:extLst>
          </p:cNvPr>
          <p:cNvSpPr>
            <a:spLocks noChangeArrowheads="1"/>
          </p:cNvSpPr>
          <p:nvPr/>
        </p:nvSpPr>
        <p:spPr bwMode="auto">
          <a:xfrm>
            <a:off x="2743200" y="399413"/>
            <a:ext cx="58639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Hoạt </a:t>
            </a:r>
            <a:r>
              <a:rPr kumimoji="0" lang="en-US" sz="3200" b="1" i="0" u="none" strike="noStrike" cap="none" normalizeH="0" baseline="0" err="1">
                <a:ln>
                  <a:noFill/>
                </a:ln>
                <a:effectLst/>
                <a:latin typeface="Times New Roman" pitchFamily="18" charset="0"/>
                <a:ea typeface="Times New Roman" pitchFamily="18" charset="0"/>
                <a:cs typeface="Times New Roman" pitchFamily="18" charset="0"/>
              </a:rPr>
              <a:t>động</a:t>
            </a:r>
            <a:r>
              <a:rPr kumimoji="0" lang="en-US" sz="3200" b="1" i="0" u="none" strike="noStrike" cap="none" normalizeH="0" baseline="0">
                <a:ln>
                  <a:noFill/>
                </a:ln>
                <a:effectLst/>
                <a:latin typeface="Times New Roman" pitchFamily="18" charset="0"/>
                <a:ea typeface="Times New Roman" pitchFamily="18" charset="0"/>
                <a:cs typeface="Times New Roman" pitchFamily="18" charset="0"/>
              </a:rPr>
              <a:t> 2: Chia</a:t>
            </a:r>
            <a:r>
              <a:rPr kumimoji="0" lang="en-US" sz="3200" b="1" i="0" u="none" strike="noStrike" cap="none" normalizeH="0">
                <a:ln>
                  <a:noFill/>
                </a:ln>
                <a:effectLst/>
                <a:latin typeface="Times New Roman" pitchFamily="18" charset="0"/>
                <a:ea typeface="Times New Roman" pitchFamily="18" charset="0"/>
                <a:cs typeface="Times New Roman" pitchFamily="18" charset="0"/>
              </a:rPr>
              <a:t> sẻ cùng bạn</a:t>
            </a:r>
            <a:endParaRPr kumimoji="0" lang="en-US" sz="3200" b="0" i="0" u="none" strike="noStrike" cap="none" normalizeH="0" baseline="0" dirty="0">
              <a:ln>
                <a:noFill/>
              </a:ln>
              <a:effectLst/>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554B543B-DC1E-0D45-4BEC-086530297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2" y="-31672"/>
            <a:ext cx="2462719" cy="1244600"/>
          </a:xfrm>
          <a:prstGeom prst="rect">
            <a:avLst/>
          </a:prstGeom>
        </p:spPr>
      </p:pic>
      <p:pic>
        <p:nvPicPr>
          <p:cNvPr id="1026" name="Picture 2" descr="Giáo dục lễ giáo - Trường mầm non Nhật Mỹ">
            <a:extLst>
              <a:ext uri="{FF2B5EF4-FFF2-40B4-BE49-F238E27FC236}">
                <a16:creationId xmlns:a16="http://schemas.microsoft.com/office/drawing/2014/main" id="{B5CF55A8-2239-8466-BCAF-6513DD30F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96212"/>
            <a:ext cx="3810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HAY DẠY BÉ NÓI CẢM ƠN &amp; XIN LỖI - Nước Mắm Lê Gia Cho Bé">
            <a:extLst>
              <a:ext uri="{FF2B5EF4-FFF2-40B4-BE49-F238E27FC236}">
                <a16:creationId xmlns:a16="http://schemas.microsoft.com/office/drawing/2014/main" id="{11F38A9D-A858-E811-C13C-D9BE66253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24"/>
          <a:stretch/>
        </p:blipFill>
        <p:spPr bwMode="auto">
          <a:xfrm>
            <a:off x="4222993" y="2152168"/>
            <a:ext cx="4340686" cy="2321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ẫm ngợi cuối tuần: Cây chổi quét nhà">
            <a:extLst>
              <a:ext uri="{FF2B5EF4-FFF2-40B4-BE49-F238E27FC236}">
                <a16:creationId xmlns:a16="http://schemas.microsoft.com/office/drawing/2014/main" id="{31BEA258-BDA9-19F5-9721-60D551285F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992" y="4473229"/>
            <a:ext cx="4340687" cy="236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487</Words>
  <Application>Microsoft Office PowerPoint</Application>
  <PresentationFormat>On-screen Show (4:3)</PresentationFormat>
  <Paragraphs>37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.VnAvant</vt:lpstr>
      <vt:lpstr>Arial</vt:lpstr>
      <vt:lpstr>Calibri</vt:lpstr>
      <vt:lpstr>HP-087</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MAIHUNG</cp:lastModifiedBy>
  <cp:revision>16</cp:revision>
  <dcterms:created xsi:type="dcterms:W3CDTF">2006-08-16T00:00:00Z</dcterms:created>
  <dcterms:modified xsi:type="dcterms:W3CDTF">2025-04-04T20:50:05Z</dcterms:modified>
</cp:coreProperties>
</file>