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700" r:id="rId2"/>
    <p:sldMasterId id="2147483713" r:id="rId3"/>
    <p:sldMasterId id="2147483726" r:id="rId4"/>
    <p:sldMasterId id="2147483750" r:id="rId5"/>
    <p:sldMasterId id="2147483764" r:id="rId6"/>
  </p:sldMasterIdLst>
  <p:notesMasterIdLst>
    <p:notesMasterId r:id="rId29"/>
  </p:notesMasterIdLst>
  <p:sldIdLst>
    <p:sldId id="262" r:id="rId7"/>
    <p:sldId id="567" r:id="rId8"/>
    <p:sldId id="602" r:id="rId9"/>
    <p:sldId id="370" r:id="rId10"/>
    <p:sldId id="572" r:id="rId11"/>
    <p:sldId id="595" r:id="rId12"/>
    <p:sldId id="596" r:id="rId13"/>
    <p:sldId id="597" r:id="rId14"/>
    <p:sldId id="320" r:id="rId15"/>
    <p:sldId id="599" r:id="rId16"/>
    <p:sldId id="600" r:id="rId17"/>
    <p:sldId id="601" r:id="rId18"/>
    <p:sldId id="598" r:id="rId19"/>
    <p:sldId id="593" r:id="rId20"/>
    <p:sldId id="284" r:id="rId21"/>
    <p:sldId id="626" r:id="rId22"/>
    <p:sldId id="627" r:id="rId23"/>
    <p:sldId id="343" r:id="rId24"/>
    <p:sldId id="618" r:id="rId25"/>
    <p:sldId id="619" r:id="rId26"/>
    <p:sldId id="616" r:id="rId27"/>
    <p:sldId id="615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A5F"/>
    <a:srgbClr val="18065A"/>
    <a:srgbClr val="6CF4BD"/>
    <a:srgbClr val="D94A47"/>
    <a:srgbClr val="FC8604"/>
    <a:srgbClr val="D7A529"/>
    <a:srgbClr val="A1DE82"/>
    <a:srgbClr val="2A1074"/>
    <a:srgbClr val="A66286"/>
    <a:srgbClr val="CA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84929" autoAdjust="0"/>
  </p:normalViewPr>
  <p:slideViewPr>
    <p:cSldViewPr snapToGrid="0">
      <p:cViewPr varScale="1">
        <p:scale>
          <a:sx n="83" d="100"/>
          <a:sy n="83" d="100"/>
        </p:scale>
        <p:origin x="6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97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43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94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microsoft.com/office/2007/relationships/hdphoto" Target="../media/hdphoto12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1761"/>
            <a:ext cx="12192000" cy="6664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le 8"/>
          <p:cNvSpPr/>
          <p:nvPr/>
        </p:nvSpPr>
        <p:spPr>
          <a:xfrm>
            <a:off x="850341" y="447516"/>
            <a:ext cx="10836700" cy="1184165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276" y="376550"/>
            <a:ext cx="1164617" cy="118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98683" y="690488"/>
            <a:ext cx="1048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4.</a:t>
            </a:r>
            <a:r>
              <a:rPr lang="en-US" sz="3200" b="1" dirty="0">
                <a:solidFill>
                  <a:schemeClr val="bg1"/>
                </a:solidFill>
              </a:rPr>
              <a:t>Tìm </a:t>
            </a:r>
            <a:r>
              <a:rPr lang="en-US" sz="3200" b="1" dirty="0" err="1">
                <a:solidFill>
                  <a:schemeClr val="bg1"/>
                </a:solidFill>
              </a:rPr>
              <a:t>tranh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thích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hợp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với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mỗi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đoạn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trong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bài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đọc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15"/>
          <a:stretch/>
        </p:blipFill>
        <p:spPr bwMode="auto">
          <a:xfrm>
            <a:off x="740466" y="1720639"/>
            <a:ext cx="3613820" cy="458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8" r="33658"/>
          <a:stretch/>
        </p:blipFill>
        <p:spPr bwMode="auto">
          <a:xfrm>
            <a:off x="4354286" y="1747868"/>
            <a:ext cx="3613820" cy="458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42" t="2531" r="973" b="-2531"/>
          <a:stretch/>
        </p:blipFill>
        <p:spPr bwMode="auto">
          <a:xfrm>
            <a:off x="7968106" y="1841649"/>
            <a:ext cx="3613820" cy="458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5BFD52B-E5FE-486F-9FEC-763CAC237777}"/>
              </a:ext>
            </a:extLst>
          </p:cNvPr>
          <p:cNvCxnSpPr>
            <a:cxnSpLocks/>
          </p:cNvCxnSpPr>
          <p:nvPr/>
        </p:nvCxnSpPr>
        <p:spPr>
          <a:xfrm>
            <a:off x="1669908" y="1196058"/>
            <a:ext cx="3201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B81162-B34C-4D66-8D53-C017F6FC0D38}"/>
              </a:ext>
            </a:extLst>
          </p:cNvPr>
          <p:cNvCxnSpPr>
            <a:cxnSpLocks/>
          </p:cNvCxnSpPr>
          <p:nvPr/>
        </p:nvCxnSpPr>
        <p:spPr>
          <a:xfrm>
            <a:off x="5594965" y="1175513"/>
            <a:ext cx="418005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52911" y="4605392"/>
            <a:ext cx="860746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4.</a:t>
            </a:r>
            <a:r>
              <a:rPr lang="en-US" sz="2800" b="1" dirty="0">
                <a:solidFill>
                  <a:schemeClr val="bg1"/>
                </a:solidFill>
              </a:rPr>
              <a:t>Tìm </a:t>
            </a:r>
            <a:r>
              <a:rPr lang="en-US" sz="2800" b="1" dirty="0" err="1">
                <a:solidFill>
                  <a:schemeClr val="bg1"/>
                </a:solidFill>
              </a:rPr>
              <a:t>tranh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thích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hợp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với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mỗi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đoạn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trong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bài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đọc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15"/>
          <a:stretch/>
        </p:blipFill>
        <p:spPr bwMode="auto">
          <a:xfrm>
            <a:off x="-108398" y="5267337"/>
            <a:ext cx="2737077" cy="15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58" r="33658"/>
          <a:stretch/>
        </p:blipFill>
        <p:spPr bwMode="auto">
          <a:xfrm>
            <a:off x="3358923" y="5297779"/>
            <a:ext cx="2737077" cy="15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42" t="2531" r="973" b="-2531"/>
          <a:stretch/>
        </p:blipFill>
        <p:spPr bwMode="auto">
          <a:xfrm>
            <a:off x="6590386" y="5297779"/>
            <a:ext cx="2737077" cy="15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440A5B-469D-4B94-B413-099867665C76}"/>
              </a:ext>
            </a:extLst>
          </p:cNvPr>
          <p:cNvSpPr txBox="1"/>
          <p:nvPr/>
        </p:nvSpPr>
        <p:spPr>
          <a:xfrm>
            <a:off x="274785" y="-34743"/>
            <a:ext cx="9312210" cy="447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7A51830-477E-4476-A613-03E4B4E7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4440"/>
            <a:ext cx="573315" cy="58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CBF27C-13A9-48DA-96D0-6F12F6EAE03D}"/>
              </a:ext>
            </a:extLst>
          </p:cNvPr>
          <p:cNvSpPr txBox="1"/>
          <p:nvPr/>
        </p:nvSpPr>
        <p:spPr>
          <a:xfrm>
            <a:off x="7261111" y="4206816"/>
            <a:ext cx="175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.VnArial" panose="020B7200000000000000" pitchFamily="34" charset="0"/>
              </a:rPr>
              <a:t>)</a:t>
            </a:r>
          </a:p>
        </p:txBody>
      </p:sp>
      <p:sp>
        <p:nvSpPr>
          <p:cNvPr id="20" name="Scroll: Horizontal 19">
            <a:extLst>
              <a:ext uri="{FF2B5EF4-FFF2-40B4-BE49-F238E27FC236}">
                <a16:creationId xmlns:a16="http://schemas.microsoft.com/office/drawing/2014/main" id="{D0657E16-BC8A-4B9A-AF97-994DCBEBC8EC}"/>
              </a:ext>
            </a:extLst>
          </p:cNvPr>
          <p:cNvSpPr/>
          <p:nvPr/>
        </p:nvSpPr>
        <p:spPr>
          <a:xfrm>
            <a:off x="382380" y="5127380"/>
            <a:ext cx="11591084" cy="142305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51B3FE06-4C34-4A79-A150-81C7582E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81" y="5637555"/>
            <a:ext cx="12689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Cảm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xúc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phấn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khởi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tự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hào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bạn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học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sinh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lớp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2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ngày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khai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8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2 -0.03125 L 0.22956 -0.7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3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49583 -0.5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2.22222E-6 L 0.7789 -0.27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71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69775" y="1310586"/>
            <a:ext cx="11397287" cy="514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,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Loáng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tủm</a:t>
            </a:r>
            <a:r>
              <a:rPr lang="en-US" sz="2800" dirty="0"/>
              <a:t> </a:t>
            </a:r>
            <a:r>
              <a:rPr lang="en-US" sz="2800" dirty="0" err="1"/>
              <a:t>tỉm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rối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: “Con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.”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ra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to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cổng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ríu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ở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. </a:t>
            </a:r>
            <a:r>
              <a:rPr lang="en-US" sz="2800" dirty="0" err="1"/>
              <a:t>Thì</a:t>
            </a:r>
            <a:r>
              <a:rPr lang="en-US" sz="2800" dirty="0"/>
              <a:t> ra, không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ào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rụt</a:t>
            </a:r>
            <a:r>
              <a:rPr lang="en-US" sz="2800" dirty="0"/>
              <a:t> </a:t>
            </a:r>
            <a:r>
              <a:rPr lang="en-US" sz="2800" dirty="0" err="1"/>
              <a:t>rè</a:t>
            </a:r>
            <a:r>
              <a:rPr lang="en-US" sz="2800" dirty="0"/>
              <a:t> </a:t>
            </a:r>
            <a:r>
              <a:rPr lang="en-US" sz="2800" dirty="0" err="1"/>
              <a:t>níu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ngoái</a:t>
            </a:r>
            <a:r>
              <a:rPr lang="en-US" sz="2800" dirty="0"/>
              <a:t>.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bổng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2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497" y="777847"/>
            <a:ext cx="482856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</a:rPr>
              <a:t>Tôi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là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học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sinh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lớp</a:t>
            </a:r>
            <a:r>
              <a:rPr lang="en-US" sz="3733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31612" y="336014"/>
            <a:ext cx="25309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GV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50-6929-431E-9D59-19B17F6AFD3C}"/>
              </a:ext>
            </a:extLst>
          </p:cNvPr>
          <p:cNvSpPr txBox="1"/>
          <p:nvPr/>
        </p:nvSpPr>
        <p:spPr>
          <a:xfrm>
            <a:off x="9491775" y="327171"/>
            <a:ext cx="25309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HS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diễn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7B26C2-9577-4C7D-A601-64C2BF66119F}"/>
              </a:ext>
            </a:extLst>
          </p:cNvPr>
          <p:cNvSpPr/>
          <p:nvPr/>
        </p:nvSpPr>
        <p:spPr>
          <a:xfrm>
            <a:off x="0" y="280521"/>
            <a:ext cx="3391593" cy="4616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4FCED4-D7A3-4240-9443-A4A682969329}"/>
              </a:ext>
            </a:extLst>
          </p:cNvPr>
          <p:cNvSpPr txBox="1"/>
          <p:nvPr/>
        </p:nvSpPr>
        <p:spPr>
          <a:xfrm>
            <a:off x="10307781" y="6236437"/>
            <a:ext cx="213256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(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770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7214"/>
            <a:ext cx="12192000" cy="6664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0" y="2109970"/>
            <a:ext cx="9826171" cy="2131189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6137312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>
                  <a:solidFill>
                    <a:srgbClr val="0418AC"/>
                  </a:solidFill>
                </a:rPr>
                <a:t>Luyện tập theo văn bản đọc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3462" y="2358823"/>
            <a:ext cx="1567716" cy="1633483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32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754" y="-133004"/>
            <a:ext cx="12192000" cy="6991003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199503" y="3054517"/>
            <a:ext cx="11736759" cy="3495908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ounded Rectangle 10"/>
          <p:cNvSpPr/>
          <p:nvPr/>
        </p:nvSpPr>
        <p:spPr>
          <a:xfrm>
            <a:off x="774882" y="3233275"/>
            <a:ext cx="10488358" cy="11841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Box 12"/>
          <p:cNvSpPr txBox="1"/>
          <p:nvPr/>
        </p:nvSpPr>
        <p:spPr>
          <a:xfrm>
            <a:off x="1001920" y="3297682"/>
            <a:ext cx="1048835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FF0000"/>
                </a:solidFill>
              </a:rPr>
              <a:t>1.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Từ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nào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dưới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đây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nói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về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các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em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lớp</a:t>
            </a:r>
            <a:r>
              <a:rPr lang="en-US" sz="3733" dirty="0">
                <a:solidFill>
                  <a:schemeClr val="bg1"/>
                </a:solidFill>
              </a:rPr>
              <a:t> 1 </a:t>
            </a:r>
            <a:r>
              <a:rPr lang="en-US" sz="3733" dirty="0" err="1">
                <a:solidFill>
                  <a:schemeClr val="bg1"/>
                </a:solidFill>
              </a:rPr>
              <a:t>trong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ngày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khai</a:t>
            </a:r>
            <a:r>
              <a:rPr lang="en-US" sz="3733" dirty="0">
                <a:solidFill>
                  <a:schemeClr val="bg1"/>
                </a:solidFill>
              </a:rPr>
              <a:t> </a:t>
            </a:r>
            <a:r>
              <a:rPr lang="en-US" sz="3733" dirty="0" err="1">
                <a:solidFill>
                  <a:schemeClr val="bg1"/>
                </a:solidFill>
              </a:rPr>
              <a:t>trường</a:t>
            </a:r>
            <a:r>
              <a:rPr lang="en-US" sz="3733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35408" y="5202942"/>
            <a:ext cx="2856539" cy="55178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/>
          <p:cNvSpPr txBox="1"/>
          <p:nvPr/>
        </p:nvSpPr>
        <p:spPr>
          <a:xfrm>
            <a:off x="845727" y="5156601"/>
            <a:ext cx="333840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a. </a:t>
            </a:r>
            <a:r>
              <a:rPr lang="en-US" sz="3733" dirty="0" err="1"/>
              <a:t>ngạc</a:t>
            </a:r>
            <a:r>
              <a:rPr lang="en-US" sz="3733" dirty="0"/>
              <a:t> </a:t>
            </a:r>
            <a:r>
              <a:rPr lang="en-US" sz="3733" dirty="0" err="1"/>
              <a:t>nhiên</a:t>
            </a:r>
            <a:endParaRPr lang="en-US" sz="3733" dirty="0"/>
          </a:p>
        </p:txBody>
      </p:sp>
      <p:sp>
        <p:nvSpPr>
          <p:cNvPr id="16" name="Rounded Rectangle 15"/>
          <p:cNvSpPr/>
          <p:nvPr/>
        </p:nvSpPr>
        <p:spPr>
          <a:xfrm>
            <a:off x="4575039" y="5283769"/>
            <a:ext cx="2856539" cy="55178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/>
          <p:cNvSpPr txBox="1"/>
          <p:nvPr/>
        </p:nvSpPr>
        <p:spPr>
          <a:xfrm>
            <a:off x="4759139" y="5215834"/>
            <a:ext cx="272029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/>
              <a:t>b. háo hức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635918" y="5270439"/>
            <a:ext cx="2856539" cy="551783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8772165" y="5202787"/>
            <a:ext cx="2720292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c. </a:t>
            </a:r>
            <a:r>
              <a:rPr lang="en-US" sz="3733" dirty="0" err="1"/>
              <a:t>rụt</a:t>
            </a:r>
            <a:r>
              <a:rPr lang="en-US" sz="3733" dirty="0"/>
              <a:t> </a:t>
            </a:r>
            <a:r>
              <a:rPr lang="en-US" sz="3733" dirty="0" err="1"/>
              <a:t>rè</a:t>
            </a:r>
            <a:endParaRPr lang="en-US" sz="3733" dirty="0"/>
          </a:p>
        </p:txBody>
      </p:sp>
      <p:sp>
        <p:nvSpPr>
          <p:cNvPr id="20" name="Oval 19"/>
          <p:cNvSpPr/>
          <p:nvPr/>
        </p:nvSpPr>
        <p:spPr>
          <a:xfrm>
            <a:off x="8584594" y="5157845"/>
            <a:ext cx="667497" cy="6569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0" y="-64460"/>
            <a:ext cx="944369" cy="997928"/>
            <a:chOff x="1812964" y="1781988"/>
            <a:chExt cx="1175787" cy="1225112"/>
          </a:xfrm>
        </p:grpSpPr>
        <p:sp>
          <p:nvSpPr>
            <p:cNvPr id="24" name="Oval 23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4D80975-7AD0-4016-AD5D-378AA48F2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4" y="86216"/>
            <a:ext cx="11766300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0937" y="-2331018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662202" y="-443452"/>
            <a:ext cx="2538847" cy="216377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9277004" y="4707461"/>
            <a:ext cx="2406996" cy="1999256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8952FA3-C211-425D-ACC2-45A72F116B1F}"/>
              </a:ext>
            </a:extLst>
          </p:cNvPr>
          <p:cNvSpPr txBox="1"/>
          <p:nvPr/>
        </p:nvSpPr>
        <p:spPr>
          <a:xfrm>
            <a:off x="693952" y="434474"/>
            <a:ext cx="841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8429FA-DCDA-4D6B-8B7D-21E590B0993B}"/>
              </a:ext>
            </a:extLst>
          </p:cNvPr>
          <p:cNvSpPr txBox="1"/>
          <p:nvPr/>
        </p:nvSpPr>
        <p:spPr>
          <a:xfrm>
            <a:off x="707301" y="1443465"/>
            <a:ext cx="1169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Nói lời chào tạm biệt mẹ trước khi đến trường.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02B935-CE6B-44BD-9572-4F8971576313}"/>
              </a:ext>
            </a:extLst>
          </p:cNvPr>
          <p:cNvSpPr txBox="1"/>
          <p:nvPr/>
        </p:nvSpPr>
        <p:spPr>
          <a:xfrm>
            <a:off x="707301" y="2432710"/>
            <a:ext cx="1116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Nói lời chào thầy, chào cô giáo khi đến lớp.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79EFD-8F8E-4A74-BE43-241EC5A471AE}"/>
              </a:ext>
            </a:extLst>
          </p:cNvPr>
          <p:cNvSpPr txBox="1"/>
          <p:nvPr/>
        </p:nvSpPr>
        <p:spPr>
          <a:xfrm>
            <a:off x="707301" y="3297802"/>
            <a:ext cx="12278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Cùng bạn nói và đáp lời chào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gặp nhau ở trường.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93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ạm Hoan: Tranh mầm non : BÉ TẬP THÓI QUEN TỐT 1.">
            <a:extLst>
              <a:ext uri="{FF2B5EF4-FFF2-40B4-BE49-F238E27FC236}">
                <a16:creationId xmlns:a16="http://schemas.microsoft.com/office/drawing/2014/main" id="{147D8500-A8F0-4F28-A4CD-83B32D36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3" y="2697480"/>
            <a:ext cx="3773978" cy="32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839CD1-C501-400D-A12A-CAD14C48C58A}"/>
              </a:ext>
            </a:extLst>
          </p:cNvPr>
          <p:cNvSpPr txBox="1"/>
          <p:nvPr/>
        </p:nvSpPr>
        <p:spPr>
          <a:xfrm>
            <a:off x="693952" y="164950"/>
            <a:ext cx="841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E097B-D164-41F1-8827-1C3441D1B540}"/>
              </a:ext>
            </a:extLst>
          </p:cNvPr>
          <p:cNvSpPr txBox="1"/>
          <p:nvPr/>
        </p:nvSpPr>
        <p:spPr>
          <a:xfrm>
            <a:off x="693952" y="1204398"/>
            <a:ext cx="1179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Nói lời chào tạm biệt mẹ trước khi đến trường.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A3A297-B98C-4A69-817C-65FB105806EB}"/>
              </a:ext>
            </a:extLst>
          </p:cNvPr>
          <p:cNvSpPr txBox="1"/>
          <p:nvPr/>
        </p:nvSpPr>
        <p:spPr>
          <a:xfrm>
            <a:off x="4700687" y="2718488"/>
            <a:ext cx="1036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73735-2CCC-46EF-8EDB-E63C6F3C2FC4}"/>
              </a:ext>
            </a:extLst>
          </p:cNvPr>
          <p:cNvSpPr txBox="1"/>
          <p:nvPr/>
        </p:nvSpPr>
        <p:spPr>
          <a:xfrm>
            <a:off x="4700687" y="4661725"/>
            <a:ext cx="684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71593-BD9E-4B28-884A-2162BA7EADDD}"/>
              </a:ext>
            </a:extLst>
          </p:cNvPr>
          <p:cNvSpPr txBox="1"/>
          <p:nvPr/>
        </p:nvSpPr>
        <p:spPr>
          <a:xfrm>
            <a:off x="4700687" y="3455313"/>
            <a:ext cx="684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</a:t>
            </a:r>
          </a:p>
        </p:txBody>
      </p:sp>
    </p:spTree>
    <p:extLst>
      <p:ext uri="{BB962C8B-B14F-4D97-AF65-F5344CB8AC3E}">
        <p14:creationId xmlns:p14="http://schemas.microsoft.com/office/powerpoint/2010/main" val="16851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82FB0-8492-4532-9F7A-5773D43C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97" y="2191109"/>
            <a:ext cx="4345214" cy="4442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3FFB6D-3CA6-4B20-8646-5C8EFE63F282}"/>
              </a:ext>
            </a:extLst>
          </p:cNvPr>
          <p:cNvSpPr txBox="1"/>
          <p:nvPr/>
        </p:nvSpPr>
        <p:spPr>
          <a:xfrm>
            <a:off x="431256" y="316386"/>
            <a:ext cx="841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2.Thực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A4E09-B49C-404B-9649-85EAFB85CF5B}"/>
              </a:ext>
            </a:extLst>
          </p:cNvPr>
          <p:cNvSpPr txBox="1"/>
          <p:nvPr/>
        </p:nvSpPr>
        <p:spPr>
          <a:xfrm>
            <a:off x="431256" y="1144522"/>
            <a:ext cx="11490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Nói lời chào thầy, chào cô giáo khi đến lớp.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F5C73-3704-414B-9737-E4A0BDC5A427}"/>
              </a:ext>
            </a:extLst>
          </p:cNvPr>
          <p:cNvSpPr txBox="1"/>
          <p:nvPr/>
        </p:nvSpPr>
        <p:spPr>
          <a:xfrm>
            <a:off x="5421029" y="2547774"/>
            <a:ext cx="10362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</a:t>
            </a:r>
            <a:r>
              <a:rPr lang="vi-VN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B6E4D-68FB-4B0F-BD74-E335BAFF8A2C}"/>
              </a:ext>
            </a:extLst>
          </p:cNvPr>
          <p:cNvSpPr txBox="1"/>
          <p:nvPr/>
        </p:nvSpPr>
        <p:spPr>
          <a:xfrm>
            <a:off x="5421029" y="3602340"/>
            <a:ext cx="6842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ạ. </a:t>
            </a:r>
          </a:p>
        </p:txBody>
      </p:sp>
    </p:spTree>
    <p:extLst>
      <p:ext uri="{BB962C8B-B14F-4D97-AF65-F5344CB8AC3E}">
        <p14:creationId xmlns:p14="http://schemas.microsoft.com/office/powerpoint/2010/main" val="18231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59977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t="7778" r="5336" b="75097"/>
          <a:stretch/>
        </p:blipFill>
        <p:spPr>
          <a:xfrm rot="660128">
            <a:off x="9786687" y="-207906"/>
            <a:ext cx="2538847" cy="216377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7B5B2FD-5119-485B-B1A2-651860EAA1B2}"/>
              </a:ext>
            </a:extLst>
          </p:cNvPr>
          <p:cNvGrpSpPr/>
          <p:nvPr/>
        </p:nvGrpSpPr>
        <p:grpSpPr>
          <a:xfrm>
            <a:off x="4674326" y="2507144"/>
            <a:ext cx="3109972" cy="3988970"/>
            <a:chOff x="3963397" y="1589167"/>
            <a:chExt cx="3565106" cy="38167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7749B8E-E5A7-4163-8507-D8F3B9F34E13}"/>
                </a:ext>
              </a:extLst>
            </p:cNvPr>
            <p:cNvSpPr/>
            <p:nvPr/>
          </p:nvSpPr>
          <p:spPr>
            <a:xfrm>
              <a:off x="4861367" y="2118167"/>
              <a:ext cx="1990846" cy="2812648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C298902-3191-41FB-91C7-4B3C21134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397" y="1589167"/>
              <a:ext cx="3565106" cy="3816760"/>
            </a:xfrm>
            <a:prstGeom prst="rect">
              <a:avLst/>
            </a:prstGeom>
          </p:spPr>
        </p:pic>
      </p:grp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2276102F-99E9-4843-8F3A-0CC5EB1D1881}"/>
              </a:ext>
            </a:extLst>
          </p:cNvPr>
          <p:cNvSpPr/>
          <p:nvPr/>
        </p:nvSpPr>
        <p:spPr>
          <a:xfrm>
            <a:off x="1318103" y="2258551"/>
            <a:ext cx="3549603" cy="1555049"/>
          </a:xfrm>
          <a:prstGeom prst="cloudCallout">
            <a:avLst>
              <a:gd name="adj1" fmla="val 45859"/>
              <a:gd name="adj2" fmla="val 582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! 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A11D29A-0E49-4158-ACAA-AB23465EC073}"/>
              </a:ext>
            </a:extLst>
          </p:cNvPr>
          <p:cNvSpPr/>
          <p:nvPr/>
        </p:nvSpPr>
        <p:spPr>
          <a:xfrm>
            <a:off x="7918670" y="1896638"/>
            <a:ext cx="3109973" cy="1675727"/>
          </a:xfrm>
          <a:prstGeom prst="cloudCallout">
            <a:avLst>
              <a:gd name="adj1" fmla="val -48344"/>
              <a:gd name="adj2" fmla="val 572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Na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0EDDF-B1BB-4410-AF1F-48C0E2107CDE}"/>
              </a:ext>
            </a:extLst>
          </p:cNvPr>
          <p:cNvSpPr txBox="1"/>
          <p:nvPr/>
        </p:nvSpPr>
        <p:spPr>
          <a:xfrm>
            <a:off x="495375" y="239638"/>
            <a:ext cx="8411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BCA82-2342-4C31-9CD9-1DF34F5F56C4}"/>
              </a:ext>
            </a:extLst>
          </p:cNvPr>
          <p:cNvSpPr txBox="1"/>
          <p:nvPr/>
        </p:nvSpPr>
        <p:spPr>
          <a:xfrm>
            <a:off x="402518" y="1042256"/>
            <a:ext cx="11005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Cùng bạn nói và đáp lời chào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gặp nhau ở trường.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218418" y="4007799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-92601"/>
            <a:ext cx="12192000" cy="6843824"/>
            <a:chOff x="0" y="-138500"/>
            <a:chExt cx="9144000" cy="52713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600" b="1" cap="all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6231" y="2109970"/>
            <a:ext cx="7437646" cy="2131189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4466948" cy="684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333" b="1" dirty="0">
                  <a:solidFill>
                    <a:srgbClr val="0418AC"/>
                  </a:solidFill>
                </a:rPr>
                <a:t>CỦNG CỐ - DẶN DÒ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9" y="4490012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587" y="4490012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9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93783"/>
            <a:ext cx="12192000" cy="6843824"/>
            <a:chOff x="0" y="-138500"/>
            <a:chExt cx="9144000" cy="52713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84473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600" b="1" cap="all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sp>
        <p:nvSpPr>
          <p:cNvPr id="8" name="Round Diagonal Corner Rectangle 7"/>
          <p:cNvSpPr/>
          <p:nvPr/>
        </p:nvSpPr>
        <p:spPr>
          <a:xfrm>
            <a:off x="-14499" y="-85427"/>
            <a:ext cx="12206500" cy="2169409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33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59759" y="-668441"/>
            <a:ext cx="3430773" cy="2849525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57314" y="2615880"/>
            <a:ext cx="9534684" cy="1380769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40319" y="2846431"/>
            <a:ext cx="7889188" cy="94376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/>
            <a:r>
              <a:rPr lang="vi-VN" sz="5333" b="1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Tôi là học sinh lớp 2</a:t>
            </a:r>
            <a:endParaRPr lang="en-US" sz="5333" b="1" dirty="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733550" y="2583721"/>
            <a:ext cx="1406769" cy="1370687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1907720" y="2588417"/>
            <a:ext cx="1058427" cy="1354201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</a:p>
          <a:p>
            <a:pPr algn="ctr"/>
            <a:r>
              <a:rPr lang="vi-VN" sz="48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  <a:endParaRPr lang="en-US" sz="4800" b="1">
              <a:solidFill>
                <a:schemeClr val="bg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715" y="1056783"/>
            <a:ext cx="11459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733" b="1">
                <a:solidFill>
                  <a:srgbClr val="0070C0"/>
                </a:solidFill>
              </a:rPr>
              <a:t>Tuần</a:t>
            </a:r>
            <a:endParaRPr lang="en-US" sz="5333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311" y="776895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>
                <a:solidFill>
                  <a:srgbClr val="0070C0"/>
                </a:solidFill>
              </a:rPr>
              <a:t>1</a:t>
            </a:r>
            <a:endParaRPr lang="en-US" sz="72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015" y="527353"/>
            <a:ext cx="8826455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3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LỚN LÊN TỪNG NGÀY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03" y="2796078"/>
            <a:ext cx="1675019" cy="40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97356" y="900240"/>
            <a:ext cx="11397287" cy="6108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,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Loáng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tủm</a:t>
            </a:r>
            <a:r>
              <a:rPr lang="en-US" sz="2800" dirty="0"/>
              <a:t> </a:t>
            </a:r>
            <a:r>
              <a:rPr lang="en-US" sz="2800" dirty="0" err="1"/>
              <a:t>tỉm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rối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: “Con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.”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ra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to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cổng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ríu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ở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. </a:t>
            </a:r>
            <a:r>
              <a:rPr lang="en-US" sz="2800" dirty="0" err="1"/>
              <a:t>Thì</a:t>
            </a:r>
            <a:r>
              <a:rPr lang="en-US" sz="2800" dirty="0"/>
              <a:t> ra, không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ào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rụt</a:t>
            </a:r>
            <a:r>
              <a:rPr lang="en-US" sz="2800" dirty="0"/>
              <a:t> </a:t>
            </a:r>
            <a:r>
              <a:rPr lang="en-US" sz="2800" dirty="0" err="1"/>
              <a:t>rè</a:t>
            </a:r>
            <a:r>
              <a:rPr lang="en-US" sz="2800" dirty="0"/>
              <a:t> </a:t>
            </a:r>
            <a:r>
              <a:rPr lang="en-US" sz="2800" dirty="0" err="1"/>
              <a:t>níu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ngoái</a:t>
            </a:r>
            <a:r>
              <a:rPr lang="en-US" sz="2800" dirty="0"/>
              <a:t>.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bổng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2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.</a:t>
            </a:r>
          </a:p>
          <a:p>
            <a:pPr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dirty="0"/>
              <a:t>( </a:t>
            </a:r>
            <a:r>
              <a:rPr lang="en-US" sz="2667" dirty="0" err="1"/>
              <a:t>Văn</a:t>
            </a:r>
            <a:r>
              <a:rPr lang="en-US" sz="2667" dirty="0"/>
              <a:t> </a:t>
            </a:r>
            <a:r>
              <a:rPr lang="en-US" sz="2667" dirty="0" err="1"/>
              <a:t>Giá</a:t>
            </a:r>
            <a:r>
              <a:rPr lang="en-US" sz="2667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9609" y="424111"/>
            <a:ext cx="482856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Tôi là học sinh lớp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50-6929-431E-9D59-19B17F6AFD3C}"/>
              </a:ext>
            </a:extLst>
          </p:cNvPr>
          <p:cNvSpPr txBox="1"/>
          <p:nvPr/>
        </p:nvSpPr>
        <p:spPr>
          <a:xfrm>
            <a:off x="530655" y="295839"/>
            <a:ext cx="25309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HS </a:t>
            </a:r>
            <a:r>
              <a:rPr lang="en-US" sz="2400" dirty="0" err="1"/>
              <a:t>thi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960809" y="4281064"/>
            <a:ext cx="123119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87214"/>
            <a:ext cx="12192000" cy="6664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1654"/>
            <a:ext cx="1213658" cy="161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716" y="5241652"/>
            <a:ext cx="2128559" cy="161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17565CAA-994B-4F99-9941-3FF9305F890A}"/>
              </a:ext>
            </a:extLst>
          </p:cNvPr>
          <p:cNvSpPr/>
          <p:nvPr/>
        </p:nvSpPr>
        <p:spPr>
          <a:xfrm>
            <a:off x="1629311" y="478607"/>
            <a:ext cx="7860668" cy="482491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D8D9D7-1FEF-42EE-8269-2F9F59095C5C}"/>
              </a:ext>
            </a:extLst>
          </p:cNvPr>
          <p:cNvSpPr txBox="1"/>
          <p:nvPr/>
        </p:nvSpPr>
        <p:spPr>
          <a:xfrm>
            <a:off x="2632364" y="1122969"/>
            <a:ext cx="4480714" cy="9130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333" b="1" dirty="0" err="1">
                <a:solidFill>
                  <a:srgbClr val="FF0000"/>
                </a:solidFill>
              </a:rPr>
              <a:t>Nhận</a:t>
            </a:r>
            <a:r>
              <a:rPr lang="en-US" sz="5333" b="1" dirty="0">
                <a:solidFill>
                  <a:srgbClr val="FF0000"/>
                </a:solidFill>
              </a:rPr>
              <a:t> </a:t>
            </a:r>
            <a:r>
              <a:rPr lang="en-US" sz="5333" b="1" dirty="0" err="1">
                <a:solidFill>
                  <a:srgbClr val="FF0000"/>
                </a:solidFill>
              </a:rPr>
              <a:t>xét</a:t>
            </a:r>
            <a:r>
              <a:rPr lang="en-US" sz="5333" b="1" dirty="0">
                <a:solidFill>
                  <a:srgbClr val="FF0000"/>
                </a:solidFill>
              </a:rPr>
              <a:t> </a:t>
            </a:r>
            <a:r>
              <a:rPr lang="en-US" sz="5333" b="1" dirty="0" err="1">
                <a:solidFill>
                  <a:srgbClr val="FF0000"/>
                </a:solidFill>
              </a:rPr>
              <a:t>bạn</a:t>
            </a:r>
            <a:endParaRPr lang="en-US" sz="5333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9D290-9FBA-4D11-A7B4-8E7F17F6E27E}"/>
              </a:ext>
            </a:extLst>
          </p:cNvPr>
          <p:cNvSpPr txBox="1"/>
          <p:nvPr/>
        </p:nvSpPr>
        <p:spPr>
          <a:xfrm>
            <a:off x="2349727" y="2082651"/>
            <a:ext cx="4463081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418AC"/>
                </a:solidFill>
              </a:rPr>
              <a:t>Văn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  <a:r>
              <a:rPr lang="en-US" sz="4000" b="1" dirty="0" err="1">
                <a:solidFill>
                  <a:srgbClr val="0418AC"/>
                </a:solidFill>
              </a:rPr>
              <a:t>bản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  <a:r>
              <a:rPr lang="en-US" sz="4000" b="1" dirty="0" err="1">
                <a:solidFill>
                  <a:srgbClr val="0418AC"/>
                </a:solidFill>
              </a:rPr>
              <a:t>đọc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4000" b="1" dirty="0" err="1">
                <a:solidFill>
                  <a:srgbClr val="0418AC"/>
                </a:solidFill>
              </a:rPr>
              <a:t>Cách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  <a:r>
              <a:rPr lang="en-US" sz="4000" b="1" dirty="0" err="1">
                <a:solidFill>
                  <a:srgbClr val="0418AC"/>
                </a:solidFill>
              </a:rPr>
              <a:t>ngắt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  <a:r>
              <a:rPr lang="en-US" sz="4000" b="1" dirty="0" err="1">
                <a:solidFill>
                  <a:srgbClr val="0418AC"/>
                </a:solidFill>
              </a:rPr>
              <a:t>nghỉ</a:t>
            </a:r>
            <a:endParaRPr lang="en-US" sz="4000" b="1" dirty="0">
              <a:solidFill>
                <a:srgbClr val="0418AC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3F5D25-1A94-4D22-9A30-453E1981419F}"/>
              </a:ext>
            </a:extLst>
          </p:cNvPr>
          <p:cNvSpPr txBox="1"/>
          <p:nvPr/>
        </p:nvSpPr>
        <p:spPr>
          <a:xfrm>
            <a:off x="2346770" y="3315804"/>
            <a:ext cx="687720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418AC"/>
                </a:solidFill>
              </a:rPr>
              <a:t>-   </a:t>
            </a:r>
            <a:r>
              <a:rPr lang="en-US" sz="4000" b="1" dirty="0" err="1">
                <a:solidFill>
                  <a:srgbClr val="0418AC"/>
                </a:solidFill>
              </a:rPr>
              <a:t>Cách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  <a:r>
              <a:rPr lang="en-US" sz="4000" b="1" dirty="0" err="1">
                <a:solidFill>
                  <a:srgbClr val="0418AC"/>
                </a:solidFill>
              </a:rPr>
              <a:t>đọc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  <a:r>
              <a:rPr lang="en-US" sz="4000" b="1" dirty="0" err="1">
                <a:solidFill>
                  <a:srgbClr val="0418AC"/>
                </a:solidFill>
              </a:rPr>
              <a:t>giọng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  <a:r>
              <a:rPr lang="en-US" sz="4000" b="1" dirty="0" err="1">
                <a:solidFill>
                  <a:srgbClr val="0418AC"/>
                </a:solidFill>
              </a:rPr>
              <a:t>nhân</a:t>
            </a:r>
            <a:r>
              <a:rPr lang="en-US" sz="4000" b="1" dirty="0">
                <a:solidFill>
                  <a:srgbClr val="0418AC"/>
                </a:solidFill>
              </a:rPr>
              <a:t> </a:t>
            </a:r>
            <a:r>
              <a:rPr lang="en-US" sz="4000" b="1" dirty="0" err="1">
                <a:solidFill>
                  <a:srgbClr val="0418AC"/>
                </a:solidFill>
              </a:rPr>
              <a:t>vật</a:t>
            </a:r>
            <a:endParaRPr lang="en-US" sz="4000" b="1" dirty="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0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97356" y="900240"/>
            <a:ext cx="11397287" cy="6108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gọi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vùng</a:t>
            </a:r>
            <a:r>
              <a:rPr lang="en-US" sz="2800" dirty="0"/>
              <a:t> </a:t>
            </a:r>
            <a:r>
              <a:rPr lang="en-US" sz="2800" dirty="0" err="1"/>
              <a:t>dậy</a:t>
            </a:r>
            <a:r>
              <a:rPr lang="en-US" sz="2800" dirty="0"/>
              <a:t>,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hẳn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. </a:t>
            </a:r>
            <a:r>
              <a:rPr lang="en-US" sz="2800" dirty="0" err="1"/>
              <a:t>Loáng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xong</a:t>
            </a:r>
            <a:r>
              <a:rPr lang="en-US" sz="2800" dirty="0"/>
              <a:t> </a:t>
            </a: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.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ngạc</a:t>
            </a:r>
            <a:r>
              <a:rPr lang="en-US" sz="2800" dirty="0"/>
              <a:t> </a:t>
            </a:r>
            <a:r>
              <a:rPr lang="en-US" sz="2800" dirty="0" err="1"/>
              <a:t>nhiên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tủm</a:t>
            </a:r>
            <a:r>
              <a:rPr lang="en-US" sz="2800" dirty="0"/>
              <a:t> </a:t>
            </a:r>
            <a:r>
              <a:rPr lang="en-US" sz="2800" dirty="0" err="1"/>
              <a:t>tỉm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rối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: “Con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.”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háo</a:t>
            </a:r>
            <a:r>
              <a:rPr lang="en-US" sz="2800" dirty="0"/>
              <a:t> </a:t>
            </a:r>
            <a:r>
              <a:rPr lang="en-US" sz="2800" dirty="0" err="1"/>
              <a:t>hức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 </a:t>
            </a:r>
            <a:r>
              <a:rPr lang="en-US" sz="2800" dirty="0" err="1"/>
              <a:t>tượng</a:t>
            </a:r>
            <a:r>
              <a:rPr lang="en-US" sz="2800" dirty="0"/>
              <a:t> ra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tiên</a:t>
            </a:r>
            <a:r>
              <a:rPr lang="en-US" sz="2800" dirty="0"/>
              <a:t>, </a:t>
            </a:r>
            <a:r>
              <a:rPr lang="en-US" sz="2800" dirty="0" err="1"/>
              <a:t>cất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thật</a:t>
            </a:r>
            <a:r>
              <a:rPr lang="en-US" sz="2800" dirty="0"/>
              <a:t> to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 </a:t>
            </a:r>
            <a:r>
              <a:rPr lang="en-US" sz="2800" dirty="0" err="1"/>
              <a:t>Nhưng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cổng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ríu</a:t>
            </a:r>
            <a:r>
              <a:rPr lang="en-US" sz="2800" dirty="0"/>
              <a:t> </a:t>
            </a:r>
            <a:r>
              <a:rPr lang="en-US" sz="2800" dirty="0" err="1"/>
              <a:t>rít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cười</a:t>
            </a:r>
            <a:r>
              <a:rPr lang="en-US" sz="2800" dirty="0"/>
              <a:t> ở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sân</a:t>
            </a:r>
            <a:r>
              <a:rPr lang="en-US" sz="2800" dirty="0"/>
              <a:t>. </a:t>
            </a:r>
            <a:r>
              <a:rPr lang="en-US" sz="2800" dirty="0" err="1"/>
              <a:t>Thì</a:t>
            </a:r>
            <a:r>
              <a:rPr lang="en-US" sz="2800" dirty="0"/>
              <a:t> ra, không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sớm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ào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800" dirty="0"/>
              <a:t> 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.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chúng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, </a:t>
            </a:r>
            <a:r>
              <a:rPr lang="en-US" sz="2800" dirty="0" err="1"/>
              <a:t>mấy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1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rụt</a:t>
            </a:r>
            <a:r>
              <a:rPr lang="en-US" sz="2800" dirty="0"/>
              <a:t> </a:t>
            </a:r>
            <a:r>
              <a:rPr lang="en-US" sz="2800" dirty="0" err="1"/>
              <a:t>rè</a:t>
            </a:r>
            <a:r>
              <a:rPr lang="en-US" sz="2800" dirty="0"/>
              <a:t> </a:t>
            </a:r>
            <a:r>
              <a:rPr lang="en-US" sz="2800" dirty="0" err="1"/>
              <a:t>níu</a:t>
            </a:r>
            <a:r>
              <a:rPr lang="en-US" sz="2800" dirty="0"/>
              <a:t> </a:t>
            </a:r>
            <a:r>
              <a:rPr lang="en-US" sz="2800" dirty="0" err="1"/>
              <a:t>chặt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thật</a:t>
            </a:r>
            <a:r>
              <a:rPr lang="en-US" sz="2800" dirty="0"/>
              <a:t> </a:t>
            </a:r>
            <a:r>
              <a:rPr lang="en-US" sz="2800" dirty="0" err="1"/>
              <a:t>giống</a:t>
            </a:r>
            <a:r>
              <a:rPr lang="en-US" sz="2800" dirty="0"/>
              <a:t>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ngoái</a:t>
            </a:r>
            <a:r>
              <a:rPr lang="en-US" sz="2800" dirty="0"/>
              <a:t>.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,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bổng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. </a:t>
            </a:r>
            <a:r>
              <a:rPr lang="en-US" sz="2800" dirty="0" err="1"/>
              <a:t>Tôi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2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.</a:t>
            </a:r>
          </a:p>
          <a:p>
            <a:pPr algn="r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7" dirty="0"/>
              <a:t>( </a:t>
            </a:r>
            <a:r>
              <a:rPr lang="en-US" sz="2667" dirty="0" err="1"/>
              <a:t>Văn</a:t>
            </a:r>
            <a:r>
              <a:rPr lang="en-US" sz="2667" dirty="0"/>
              <a:t> </a:t>
            </a:r>
            <a:r>
              <a:rPr lang="en-US" sz="2667" dirty="0" err="1"/>
              <a:t>Giá</a:t>
            </a:r>
            <a:r>
              <a:rPr lang="en-US" sz="2667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9609" y="424111"/>
            <a:ext cx="482856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Tôi là học sinh lớp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50-6929-431E-9D59-19B17F6AFD3C}"/>
              </a:ext>
            </a:extLst>
          </p:cNvPr>
          <p:cNvSpPr txBox="1"/>
          <p:nvPr/>
        </p:nvSpPr>
        <p:spPr>
          <a:xfrm>
            <a:off x="530654" y="295839"/>
            <a:ext cx="282768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 HS </a:t>
            </a:r>
            <a:r>
              <a:rPr lang="en-US" sz="2400" dirty="0" err="1">
                <a:solidFill>
                  <a:srgbClr val="FF0000"/>
                </a:solidFill>
              </a:rPr>
              <a:t>thi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đọc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đoạn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06759" y="2033384"/>
            <a:ext cx="3125884" cy="2173357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  <p:sp>
        <p:nvSpPr>
          <p:cNvPr id="3" name="Oval 2"/>
          <p:cNvSpPr/>
          <p:nvPr/>
        </p:nvSpPr>
        <p:spPr>
          <a:xfrm>
            <a:off x="2301207" y="2313662"/>
            <a:ext cx="1616765" cy="152400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croll: Vertical 12">
            <a:extLst>
              <a:ext uri="{FF2B5EF4-FFF2-40B4-BE49-F238E27FC236}">
                <a16:creationId xmlns:a16="http://schemas.microsoft.com/office/drawing/2014/main" id="{2AE8ADA8-B330-440E-A16C-9DF2D37760B7}"/>
              </a:ext>
            </a:extLst>
          </p:cNvPr>
          <p:cNvSpPr/>
          <p:nvPr/>
        </p:nvSpPr>
        <p:spPr>
          <a:xfrm>
            <a:off x="6391564" y="4374968"/>
            <a:ext cx="3260437" cy="2048882"/>
          </a:xfrm>
          <a:prstGeom prst="verticalScroll">
            <a:avLst/>
          </a:prstGeom>
          <a:solidFill>
            <a:srgbClr val="FC86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58D1CA-AC84-47DE-AA34-87DF13FA74DB}"/>
              </a:ext>
            </a:extLst>
          </p:cNvPr>
          <p:cNvSpPr/>
          <p:nvPr/>
        </p:nvSpPr>
        <p:spPr>
          <a:xfrm>
            <a:off x="5850301" y="4474208"/>
            <a:ext cx="4540607" cy="20738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Sách</a:t>
            </a:r>
            <a:r>
              <a:rPr lang="en-US" sz="4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TV </a:t>
            </a:r>
            <a:r>
              <a:rPr lang="en-US" sz="48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</a:t>
            </a:r>
            <a:r>
              <a:rPr lang="en-US" sz="4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11</a:t>
            </a:r>
            <a:endParaRPr lang="en-US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4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03" y="133004"/>
            <a:ext cx="11813569" cy="4346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28" y="4479926"/>
            <a:ext cx="11209244" cy="205889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518156" y="6047549"/>
            <a:ext cx="5825836" cy="664479"/>
            <a:chOff x="708943" y="6110866"/>
            <a:chExt cx="5825836" cy="664479"/>
          </a:xfrm>
        </p:grpSpPr>
        <p:sp>
          <p:nvSpPr>
            <p:cNvPr id="2" name="TextBox 22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11" name="图片 9">
            <a:extLst>
              <a:ext uri="{FF2B5EF4-FFF2-40B4-BE49-F238E27FC236}">
                <a16:creationId xmlns:a16="http://schemas.microsoft.com/office/drawing/2014/main" id="{E52EA9C0-DA64-4ECF-964A-BC5475AC4B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56" t="-41660" r="-22977" b="41660"/>
          <a:stretch>
            <a:fillRect/>
          </a:stretch>
        </p:blipFill>
        <p:spPr>
          <a:xfrm rot="16200000">
            <a:off x="11230634" y="5935171"/>
            <a:ext cx="784689" cy="10609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64142C6-63D4-4BAA-A028-6A7CD916C527}"/>
              </a:ext>
            </a:extLst>
          </p:cNvPr>
          <p:cNvSpPr/>
          <p:nvPr/>
        </p:nvSpPr>
        <p:spPr>
          <a:xfrm>
            <a:off x="149628" y="4508361"/>
            <a:ext cx="587149" cy="21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l="46256" t="-41660" r="-22977" b="41660"/>
          <a:stretch>
            <a:fillRect/>
          </a:stretch>
        </p:blipFill>
        <p:spPr>
          <a:xfrm>
            <a:off x="-47361" y="5824263"/>
            <a:ext cx="784689" cy="106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7214"/>
            <a:ext cx="12192000" cy="666400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7" y="2127131"/>
            <a:ext cx="5768772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642392" cy="68475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333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6" y="2375984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26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338" y="3295541"/>
            <a:ext cx="11736759" cy="3322975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-93468" y="1142767"/>
            <a:ext cx="12246060" cy="20703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/>
              <a:t>  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khai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.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/>
              <a:t>   </a:t>
            </a:r>
            <a:r>
              <a:rPr lang="en-US" sz="3200" dirty="0" err="1"/>
              <a:t>Sáng</a:t>
            </a:r>
            <a:r>
              <a:rPr lang="en-US" sz="3200" dirty="0"/>
              <a:t> </a:t>
            </a:r>
            <a:r>
              <a:rPr lang="en-US" sz="3200" dirty="0" err="1"/>
              <a:t>sớm</a:t>
            </a:r>
            <a:r>
              <a:rPr lang="en-US" sz="3200" dirty="0"/>
              <a:t>,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vùng</a:t>
            </a:r>
            <a:r>
              <a:rPr lang="en-US" sz="3200" dirty="0"/>
              <a:t> </a:t>
            </a:r>
            <a:r>
              <a:rPr lang="en-US" sz="3200" dirty="0" err="1"/>
              <a:t>dậy</a:t>
            </a:r>
            <a:r>
              <a:rPr lang="en-US" sz="3200" dirty="0"/>
              <a:t>,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hẳn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. </a:t>
            </a:r>
            <a:r>
              <a:rPr lang="en-US" sz="3200" dirty="0" err="1"/>
              <a:t>Loáng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cái</a:t>
            </a:r>
            <a:r>
              <a:rPr lang="en-US" sz="3200" dirty="0"/>
              <a:t>,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xong</a:t>
            </a:r>
            <a:r>
              <a:rPr lang="en-US" sz="3200" dirty="0"/>
              <a:t> </a:t>
            </a:r>
            <a:r>
              <a:rPr lang="en-US" sz="3200" dirty="0" err="1"/>
              <a:t>mọi</a:t>
            </a:r>
            <a:r>
              <a:rPr lang="en-US" sz="3200" dirty="0"/>
              <a:t> </a:t>
            </a:r>
            <a:r>
              <a:rPr lang="en-US" sz="3200" dirty="0" err="1"/>
              <a:t>thứ</a:t>
            </a:r>
            <a:r>
              <a:rPr lang="en-US" sz="3200" dirty="0"/>
              <a:t>. </a:t>
            </a:r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ngạc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nhìn</a:t>
            </a:r>
            <a:r>
              <a:rPr lang="en-US" sz="3200" dirty="0"/>
              <a:t> </a:t>
            </a:r>
            <a:r>
              <a:rPr lang="en-US" sz="3200" dirty="0" err="1"/>
              <a:t>tôi</a:t>
            </a:r>
            <a:r>
              <a:rPr lang="en-US" sz="3200" dirty="0"/>
              <a:t>,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cười</a:t>
            </a:r>
            <a:r>
              <a:rPr lang="en-US" sz="3200" dirty="0"/>
              <a:t> </a:t>
            </a:r>
            <a:r>
              <a:rPr lang="en-US" sz="3200" dirty="0" err="1"/>
              <a:t>tủm</a:t>
            </a:r>
            <a:r>
              <a:rPr lang="en-US" sz="3200" dirty="0"/>
              <a:t> </a:t>
            </a:r>
            <a:r>
              <a:rPr lang="en-US" sz="3200" dirty="0" err="1"/>
              <a:t>tỉm</a:t>
            </a:r>
            <a:r>
              <a:rPr lang="en-US" sz="3200" dirty="0"/>
              <a:t>.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rối</a:t>
            </a:r>
            <a:r>
              <a:rPr lang="en-US" sz="3200" dirty="0"/>
              <a:t> </a:t>
            </a:r>
            <a:r>
              <a:rPr lang="en-US" sz="3200" dirty="0" err="1"/>
              <a:t>rít</a:t>
            </a:r>
            <a:r>
              <a:rPr lang="en-US" sz="3200" dirty="0"/>
              <a:t>: “Con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sớm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0302" y="388992"/>
            <a:ext cx="482856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</a:rPr>
              <a:t>Tôi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là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học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sinh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lớp</a:t>
            </a:r>
            <a:r>
              <a:rPr lang="en-US" sz="3733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27683" y="320773"/>
            <a:ext cx="199346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Đọc đoạn 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4" y="61409"/>
            <a:ext cx="1101452" cy="1005332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082397" y="3589102"/>
            <a:ext cx="10836700" cy="1397133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68" y="3620870"/>
            <a:ext cx="1040164" cy="124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0739" y="3878237"/>
            <a:ext cx="10488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Câu </a:t>
            </a:r>
            <a:r>
              <a:rPr lang="en-US" sz="3200" b="1">
                <a:solidFill>
                  <a:schemeClr val="bg1"/>
                </a:solidFill>
              </a:rPr>
              <a:t>1</a:t>
            </a:r>
            <a:r>
              <a:rPr lang="en-US" sz="3200">
                <a:solidFill>
                  <a:schemeClr val="bg1"/>
                </a:solidFill>
              </a:rPr>
              <a:t>: Những chi tiết nào cho thấy bạn nhỏ rất háo hức đến trường vào ngày khai trường?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8970" y="5108325"/>
            <a:ext cx="5219701" cy="651019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ounded Rectangle 19"/>
          <p:cNvSpPr/>
          <p:nvPr/>
        </p:nvSpPr>
        <p:spPr>
          <a:xfrm>
            <a:off x="595246" y="5856507"/>
            <a:ext cx="5219701" cy="651019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ounded Rectangle 20"/>
          <p:cNvSpPr/>
          <p:nvPr/>
        </p:nvSpPr>
        <p:spPr>
          <a:xfrm>
            <a:off x="6241143" y="5127767"/>
            <a:ext cx="5513028" cy="651019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Rounded Rectangle 22"/>
          <p:cNvSpPr/>
          <p:nvPr/>
        </p:nvSpPr>
        <p:spPr>
          <a:xfrm>
            <a:off x="6241142" y="5853529"/>
            <a:ext cx="5513028" cy="651019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709545" y="5906253"/>
            <a:ext cx="508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c. chuẩn bị rất nhanh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41143" y="5185391"/>
            <a:ext cx="547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b. muốn đến sớm nhất lớp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1142" y="5923856"/>
            <a:ext cx="508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d. thấy mình lớn bổng lên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9546" y="5133066"/>
            <a:ext cx="497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 vùng dậy</a:t>
            </a:r>
          </a:p>
        </p:txBody>
      </p:sp>
      <p:sp>
        <p:nvSpPr>
          <p:cNvPr id="7" name="Oval 6"/>
          <p:cNvSpPr/>
          <p:nvPr/>
        </p:nvSpPr>
        <p:spPr>
          <a:xfrm>
            <a:off x="595246" y="4984278"/>
            <a:ext cx="667497" cy="77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/>
          <p:cNvSpPr/>
          <p:nvPr/>
        </p:nvSpPr>
        <p:spPr>
          <a:xfrm>
            <a:off x="6166997" y="5056289"/>
            <a:ext cx="667497" cy="77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564562" y="5767425"/>
            <a:ext cx="667497" cy="77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922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5" grpId="0" animBg="1"/>
      <p:bldP spid="8" grpId="0"/>
      <p:bldP spid="28" grpId="0" animBg="1"/>
      <p:bldP spid="4" grpId="0" animBg="1"/>
      <p:bldP spid="4" grpId="1" animBg="1"/>
      <p:bldP spid="5" grpId="0"/>
      <p:bldP spid="5" grpId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7" grpId="0" animBg="1"/>
      <p:bldP spid="7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338" y="3567720"/>
            <a:ext cx="11736759" cy="3050795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848774" y="952286"/>
            <a:ext cx="11397287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933" dirty="0"/>
              <a:t>  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háo</a:t>
            </a:r>
            <a:r>
              <a:rPr lang="en-US" sz="3200" dirty="0"/>
              <a:t> </a:t>
            </a:r>
            <a:r>
              <a:rPr lang="en-US" sz="3200" dirty="0" err="1"/>
              <a:t>hức</a:t>
            </a:r>
            <a:r>
              <a:rPr lang="en-US" sz="3200" dirty="0"/>
              <a:t>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tượng</a:t>
            </a:r>
            <a:r>
              <a:rPr lang="en-US" sz="3200" dirty="0"/>
              <a:t> ra </a:t>
            </a:r>
            <a:r>
              <a:rPr lang="en-US" sz="3200" dirty="0" err="1"/>
              <a:t>cảnh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tiên</a:t>
            </a:r>
            <a:r>
              <a:rPr lang="en-US" sz="3200" dirty="0"/>
              <a:t>, </a:t>
            </a:r>
            <a:r>
              <a:rPr lang="en-US" sz="3200" dirty="0" err="1"/>
              <a:t>cất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chào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r>
              <a:rPr lang="en-US" sz="3200" dirty="0"/>
              <a:t> to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.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vừa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cổng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,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ríu</a:t>
            </a:r>
            <a:r>
              <a:rPr lang="en-US" sz="3200" dirty="0"/>
              <a:t> </a:t>
            </a:r>
            <a:r>
              <a:rPr lang="en-US" sz="3200" dirty="0" err="1"/>
              <a:t>rít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cười</a:t>
            </a:r>
            <a:r>
              <a:rPr lang="en-US" sz="3200" dirty="0"/>
              <a:t> ở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sân</a:t>
            </a:r>
            <a:r>
              <a:rPr lang="en-US" sz="3200" dirty="0"/>
              <a:t>. </a:t>
            </a:r>
            <a:r>
              <a:rPr lang="en-US" sz="3200" dirty="0" err="1"/>
              <a:t>Thì</a:t>
            </a:r>
            <a:r>
              <a:rPr lang="en-US" sz="3200" dirty="0"/>
              <a:t> ra, không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muốn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sớm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.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chào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, </a:t>
            </a:r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ào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9451" y="224611"/>
            <a:ext cx="482856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rgbClr val="FF0000"/>
                </a:solidFill>
              </a:rPr>
              <a:t>Tôi là học sinh lớp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61008" y="225889"/>
            <a:ext cx="25309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Đọc đoạn 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5" y="180803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010236" y="3715315"/>
            <a:ext cx="10836700" cy="1465844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909627"/>
            <a:ext cx="1010234" cy="127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8056" y="3930764"/>
            <a:ext cx="10488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Câu 2</a:t>
            </a:r>
            <a:r>
              <a:rPr lang="vi-VN" sz="3200" dirty="0">
                <a:solidFill>
                  <a:schemeClr val="bg1"/>
                </a:solidFill>
              </a:rPr>
              <a:t>. Bạn ấy có thực hiện được mong muốn đến sớm nhất lớp không? Vì sao? 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240" y="5312685"/>
            <a:ext cx="114726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ấy</a:t>
            </a:r>
            <a:r>
              <a:rPr lang="en-US" sz="3200" dirty="0">
                <a:solidFill>
                  <a:srgbClr val="FF0000"/>
                </a:solidFill>
              </a:rPr>
              <a:t> không </a:t>
            </a:r>
            <a:r>
              <a:rPr lang="en-US" sz="3200" dirty="0" err="1">
                <a:solidFill>
                  <a:srgbClr val="FF0000"/>
                </a:solidFill>
              </a:rPr>
              <a:t>thực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muốn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vì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cũng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muốn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sớm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ấy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2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8" grpId="0"/>
      <p:bldP spid="28" grpId="0" animBg="1"/>
      <p:bldP spid="4" grpId="0" animBg="1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338" y="3443816"/>
            <a:ext cx="11736759" cy="2225464"/>
          </a:xfrm>
          <a:prstGeom prst="rect">
            <a:avLst/>
          </a:prstGeom>
          <a:noFill/>
          <a:ln w="38100">
            <a:solidFill>
              <a:srgbClr val="0418A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2" name="Group 21"/>
          <p:cNvGrpSpPr/>
          <p:nvPr/>
        </p:nvGrpSpPr>
        <p:grpSpPr>
          <a:xfrm>
            <a:off x="0" y="86032"/>
            <a:ext cx="12192000" cy="6664009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63925" y="1039722"/>
            <a:ext cx="11397287" cy="18651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933"/>
              <a:t>   </a:t>
            </a:r>
            <a:r>
              <a:rPr lang="en-US" sz="3200"/>
              <a:t>Chúng tôi tranh nhau kể về chuyện ngày hè. Ngay cạnh chúng tôi, mấy em lớp 1 đang rụt rè níu chặt tay bố mẹ, thật giống tôi năm ngoái. Trước các em, tôi cảm thấy mình lớn bổng lên. Tôi đã là học sinh lớp 2 rồi cơ mà.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9451" y="293026"/>
            <a:ext cx="4828566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 dirty="0" err="1">
                <a:solidFill>
                  <a:srgbClr val="FF0000"/>
                </a:solidFill>
              </a:rPr>
              <a:t>Tôi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là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học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sinh</a:t>
            </a:r>
            <a:r>
              <a:rPr lang="en-US" sz="3733" b="1" dirty="0">
                <a:solidFill>
                  <a:srgbClr val="FF0000"/>
                </a:solidFill>
              </a:rPr>
              <a:t> </a:t>
            </a:r>
            <a:r>
              <a:rPr lang="en-US" sz="3733" b="1" dirty="0" err="1">
                <a:solidFill>
                  <a:srgbClr val="FF0000"/>
                </a:solidFill>
              </a:rPr>
              <a:t>lớp</a:t>
            </a:r>
            <a:r>
              <a:rPr lang="en-US" sz="3733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44356" y="293026"/>
            <a:ext cx="253099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Đọc đoạn 3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2018" y="0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Rounded Rectangle 3"/>
          <p:cNvSpPr/>
          <p:nvPr/>
        </p:nvSpPr>
        <p:spPr>
          <a:xfrm>
            <a:off x="1070915" y="3668100"/>
            <a:ext cx="10836700" cy="666787"/>
          </a:xfrm>
          <a:prstGeom prst="roundRect">
            <a:avLst/>
          </a:prstGeom>
          <a:solidFill>
            <a:srgbClr val="0418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3093"/>
            <a:ext cx="10594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2855" y="3680752"/>
            <a:ext cx="1083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Câu 3</a:t>
            </a:r>
            <a:r>
              <a:rPr lang="en-US" sz="3200">
                <a:solidFill>
                  <a:schemeClr val="bg1"/>
                </a:solidFill>
              </a:rPr>
              <a:t>. Bạn ấy nhận ra mình thay đổi như thế nào khi lên lớp 2?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386" y="4741999"/>
            <a:ext cx="1092175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dirty="0" err="1">
                <a:solidFill>
                  <a:srgbClr val="FF0000"/>
                </a:solidFill>
              </a:rPr>
              <a:t>Bạn</a:t>
            </a:r>
            <a:r>
              <a:rPr lang="en-US" sz="3733" dirty="0">
                <a:solidFill>
                  <a:srgbClr val="FF0000"/>
                </a:solidFill>
              </a:rPr>
              <a:t> </a:t>
            </a:r>
            <a:r>
              <a:rPr lang="en-US" sz="3733" dirty="0" err="1">
                <a:solidFill>
                  <a:srgbClr val="FF0000"/>
                </a:solidFill>
              </a:rPr>
              <a:t>ấy</a:t>
            </a:r>
            <a:r>
              <a:rPr lang="en-US" sz="3733" dirty="0">
                <a:solidFill>
                  <a:srgbClr val="FF0000"/>
                </a:solidFill>
              </a:rPr>
              <a:t> </a:t>
            </a:r>
            <a:r>
              <a:rPr lang="en-US" sz="3733" dirty="0" err="1">
                <a:solidFill>
                  <a:srgbClr val="FF0000"/>
                </a:solidFill>
              </a:rPr>
              <a:t>thấy</a:t>
            </a:r>
            <a:r>
              <a:rPr lang="en-US" sz="3733" dirty="0">
                <a:solidFill>
                  <a:srgbClr val="FF0000"/>
                </a:solidFill>
              </a:rPr>
              <a:t> </a:t>
            </a:r>
            <a:r>
              <a:rPr lang="en-US" sz="3733" dirty="0" err="1">
                <a:solidFill>
                  <a:srgbClr val="FF0000"/>
                </a:solidFill>
              </a:rPr>
              <a:t>mình</a:t>
            </a:r>
            <a:r>
              <a:rPr lang="en-US" sz="3733" dirty="0">
                <a:solidFill>
                  <a:srgbClr val="FF0000"/>
                </a:solidFill>
              </a:rPr>
              <a:t> </a:t>
            </a:r>
            <a:r>
              <a:rPr lang="en-US" sz="3733" dirty="0" err="1">
                <a:solidFill>
                  <a:srgbClr val="FF0000"/>
                </a:solidFill>
              </a:rPr>
              <a:t>lớn</a:t>
            </a:r>
            <a:r>
              <a:rPr lang="en-US" sz="3733" dirty="0">
                <a:solidFill>
                  <a:srgbClr val="FF0000"/>
                </a:solidFill>
              </a:rPr>
              <a:t> </a:t>
            </a:r>
            <a:r>
              <a:rPr lang="en-US" sz="3733" dirty="0" err="1">
                <a:solidFill>
                  <a:srgbClr val="FF0000"/>
                </a:solidFill>
              </a:rPr>
              <a:t>bổng</a:t>
            </a:r>
            <a:r>
              <a:rPr lang="en-US" sz="3733" dirty="0">
                <a:solidFill>
                  <a:srgbClr val="FF0000"/>
                </a:solidFill>
              </a:rPr>
              <a:t> </a:t>
            </a:r>
            <a:r>
              <a:rPr lang="en-US" sz="3733" dirty="0" err="1">
                <a:solidFill>
                  <a:srgbClr val="FF0000"/>
                </a:solidFill>
              </a:rPr>
              <a:t>lên</a:t>
            </a:r>
            <a:r>
              <a:rPr lang="en-US" sz="3733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43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8" grpId="0"/>
      <p:bldP spid="28" grpId="0" animBg="1"/>
      <p:bldP spid="4" grpId="0" animBg="1"/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6524" y="328095"/>
            <a:ext cx="11353800" cy="5651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Con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nhận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ra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mình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thay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đổi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như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thế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nào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sau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lên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3200" b="1" dirty="0" err="1"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  <a:t> 2?</a:t>
            </a:r>
            <a:br>
              <a:rPr lang="en-US" sz="3200" b="1" dirty="0"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  <a:t/>
            </a:r>
            <a:br>
              <a:rPr lang="en-US" sz="3200" b="1" dirty="0">
                <a:latin typeface="Arial-Rounded" panose="020B0500000000000000" charset="0"/>
                <a:cs typeface="Arial-Rounded" panose="020B0500000000000000" charset="0"/>
              </a:rPr>
            </a:br>
            <a:endParaRPr lang="en-US" sz="32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C6DFF41-6FA9-47C0-86AC-CE403BDEA58F}"/>
              </a:ext>
            </a:extLst>
          </p:cNvPr>
          <p:cNvSpPr txBox="1">
            <a:spLocks/>
          </p:cNvSpPr>
          <p:nvPr/>
        </p:nvSpPr>
        <p:spPr>
          <a:xfrm>
            <a:off x="145004" y="1266464"/>
            <a:ext cx="3820744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Cao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6BC794-4163-4CB7-B380-EED96FCB9032}"/>
              </a:ext>
            </a:extLst>
          </p:cNvPr>
          <p:cNvSpPr txBox="1">
            <a:spLocks/>
          </p:cNvSpPr>
          <p:nvPr/>
        </p:nvSpPr>
        <p:spPr>
          <a:xfrm>
            <a:off x="3445988" y="2894730"/>
            <a:ext cx="4412248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Quen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thêm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endParaRPr lang="en-US" sz="3000" b="1" dirty="0">
              <a:solidFill>
                <a:srgbClr val="010A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2146FAB-C29E-48E0-8DEC-2B67F738B92A}"/>
              </a:ext>
            </a:extLst>
          </p:cNvPr>
          <p:cNvSpPr txBox="1">
            <a:spLocks/>
          </p:cNvSpPr>
          <p:nvPr/>
        </p:nvSpPr>
        <p:spPr>
          <a:xfrm>
            <a:off x="8070975" y="2916040"/>
            <a:ext cx="4643366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3E97C2-BF3B-4959-8784-6927182D9EE3}"/>
              </a:ext>
            </a:extLst>
          </p:cNvPr>
          <p:cNvCxnSpPr>
            <a:cxnSpLocks/>
          </p:cNvCxnSpPr>
          <p:nvPr/>
        </p:nvCxnSpPr>
        <p:spPr>
          <a:xfrm>
            <a:off x="0" y="-41274"/>
            <a:ext cx="11970325" cy="40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3A93D073-D5FD-4C6A-AE2F-0E27B7E28479}"/>
              </a:ext>
            </a:extLst>
          </p:cNvPr>
          <p:cNvSpPr txBox="1">
            <a:spLocks/>
          </p:cNvSpPr>
          <p:nvPr/>
        </p:nvSpPr>
        <p:spPr>
          <a:xfrm>
            <a:off x="8063315" y="2080589"/>
            <a:ext cx="3820744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000" b="1" dirty="0">
              <a:solidFill>
                <a:srgbClr val="010A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EBA52A8-D760-4D9D-AC82-1E7C406B1DE3}"/>
              </a:ext>
            </a:extLst>
          </p:cNvPr>
          <p:cNvSpPr txBox="1">
            <a:spLocks/>
          </p:cNvSpPr>
          <p:nvPr/>
        </p:nvSpPr>
        <p:spPr>
          <a:xfrm>
            <a:off x="3445988" y="2101221"/>
            <a:ext cx="3820744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7980BC0-1DDC-4B3E-A765-427C32B0391A}"/>
              </a:ext>
            </a:extLst>
          </p:cNvPr>
          <p:cNvSpPr txBox="1">
            <a:spLocks/>
          </p:cNvSpPr>
          <p:nvPr/>
        </p:nvSpPr>
        <p:spPr>
          <a:xfrm>
            <a:off x="145004" y="2113185"/>
            <a:ext cx="3820744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7FDBB67-C2D0-4CE0-B91D-E5399CA6EE26}"/>
              </a:ext>
            </a:extLst>
          </p:cNvPr>
          <p:cNvSpPr txBox="1">
            <a:spLocks/>
          </p:cNvSpPr>
          <p:nvPr/>
        </p:nvSpPr>
        <p:spPr>
          <a:xfrm>
            <a:off x="3445988" y="1240845"/>
            <a:ext cx="3820744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000" b="1" dirty="0">
              <a:solidFill>
                <a:srgbClr val="010A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012FF4D-4939-48DF-9A7D-5F06F4F2097B}"/>
              </a:ext>
            </a:extLst>
          </p:cNvPr>
          <p:cNvSpPr txBox="1">
            <a:spLocks/>
          </p:cNvSpPr>
          <p:nvPr/>
        </p:nvSpPr>
        <p:spPr>
          <a:xfrm>
            <a:off x="145004" y="2920556"/>
            <a:ext cx="3820744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4AED140-CDD2-4D1C-B9EE-024B0C500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38" b="97642" l="5755" r="947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64" y="-65606"/>
            <a:ext cx="744456" cy="9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6F734F9C-66DD-4E07-BA01-6A0A8044FB21}"/>
              </a:ext>
            </a:extLst>
          </p:cNvPr>
          <p:cNvSpPr txBox="1">
            <a:spLocks/>
          </p:cNvSpPr>
          <p:nvPr/>
        </p:nvSpPr>
        <p:spPr>
          <a:xfrm>
            <a:off x="8070975" y="1248321"/>
            <a:ext cx="4412248" cy="588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thân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000" b="1" dirty="0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dirty="0" err="1">
                <a:solidFill>
                  <a:srgbClr val="010A5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lớp</a:t>
            </a:r>
            <a:endParaRPr lang="en-US" sz="3000" b="1" dirty="0">
              <a:solidFill>
                <a:srgbClr val="010A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01754130"/>
</p:tagLst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1510</Words>
  <Application>Microsoft Office PowerPoint</Application>
  <PresentationFormat>Widescreen</PresentationFormat>
  <Paragraphs>106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Microsoft YaHei</vt:lpstr>
      <vt:lpstr>Microsoft YaHei</vt:lpstr>
      <vt:lpstr>宋体</vt:lpstr>
      <vt:lpstr>#9Slide03 Arima Madurai Black</vt:lpstr>
      <vt:lpstr>.VnArial</vt:lpstr>
      <vt:lpstr>Arial</vt:lpstr>
      <vt:lpstr>Arial-Rounded</vt:lpstr>
      <vt:lpstr>Calibri</vt:lpstr>
      <vt:lpstr>Calibri Light</vt:lpstr>
      <vt:lpstr>等线</vt:lpstr>
      <vt:lpstr>黑体</vt:lpstr>
      <vt:lpstr>Tahoma</vt:lpstr>
      <vt:lpstr>Times New Roman</vt:lpstr>
      <vt:lpstr>2_Office Theme</vt:lpstr>
      <vt:lpstr>1_Default Design</vt:lpstr>
      <vt:lpstr>1_Office 主题​​</vt:lpstr>
      <vt:lpstr>2_Office 主题​​</vt:lpstr>
      <vt:lpstr>6_Office Theme</vt:lpstr>
      <vt:lpstr>7_Office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Con nhận ra mình thay đổi như thế nào sau khi lên lớp 2?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MAIHUNG</cp:lastModifiedBy>
  <cp:revision>39</cp:revision>
  <dcterms:created xsi:type="dcterms:W3CDTF">2020-10-07T08:19:00Z</dcterms:created>
  <dcterms:modified xsi:type="dcterms:W3CDTF">2025-04-06T19:54:58Z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