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 id="2147483674" r:id="rId3"/>
    <p:sldMasterId id="2147483686" r:id="rId4"/>
    <p:sldMasterId id="2147483744" r:id="rId5"/>
  </p:sldMasterIdLst>
  <p:notesMasterIdLst>
    <p:notesMasterId r:id="rId19"/>
  </p:notesMasterIdLst>
  <p:sldIdLst>
    <p:sldId id="519" r:id="rId6"/>
    <p:sldId id="474" r:id="rId7"/>
    <p:sldId id="539" r:id="rId8"/>
    <p:sldId id="520" r:id="rId9"/>
    <p:sldId id="523" r:id="rId10"/>
    <p:sldId id="563" r:id="rId11"/>
    <p:sldId id="543" r:id="rId12"/>
    <p:sldId id="544" r:id="rId13"/>
    <p:sldId id="564" r:id="rId14"/>
    <p:sldId id="565" r:id="rId15"/>
    <p:sldId id="547" r:id="rId16"/>
    <p:sldId id="548" r:id="rId17"/>
    <p:sldId id="476"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364" autoAdjust="0"/>
  </p:normalViewPr>
  <p:slideViewPr>
    <p:cSldViewPr snapToGrid="0">
      <p:cViewPr varScale="1">
        <p:scale>
          <a:sx n="92" d="100"/>
          <a:sy n="92" d="100"/>
        </p:scale>
        <p:origin x="336" y="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pPr/>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pPr/>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867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pPr>
                <a:defRPr/>
              </a:pPr>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pPr>
                <a:defRPr/>
              </a:pPr>
              <a:t>‹#›</a:t>
            </a:fld>
            <a:endParaRPr lang="en-US"/>
          </a:p>
        </p:txBody>
      </p:sp>
    </p:spTree>
    <p:extLst>
      <p:ext uri="{BB962C8B-B14F-4D97-AF65-F5344CB8AC3E}">
        <p14:creationId xmlns:p14="http://schemas.microsoft.com/office/powerpoint/2010/main" val="3600844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pPr>
                <a:defRPr/>
              </a:pPr>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pPr>
                <a:defRPr/>
              </a:pPr>
              <a:t>‹#›</a:t>
            </a:fld>
            <a:endParaRPr lang="en-US"/>
          </a:p>
        </p:txBody>
      </p:sp>
    </p:spTree>
    <p:extLst>
      <p:ext uri="{BB962C8B-B14F-4D97-AF65-F5344CB8AC3E}">
        <p14:creationId xmlns:p14="http://schemas.microsoft.com/office/powerpoint/2010/main" val="1675617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pPr>
                <a:defRPr/>
              </a:pPr>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pPr>
                <a:defRPr/>
              </a:pPr>
              <a:t>‹#›</a:t>
            </a:fld>
            <a:endParaRPr lang="en-US"/>
          </a:p>
        </p:txBody>
      </p:sp>
    </p:spTree>
    <p:extLst>
      <p:ext uri="{BB962C8B-B14F-4D97-AF65-F5344CB8AC3E}">
        <p14:creationId xmlns:p14="http://schemas.microsoft.com/office/powerpoint/2010/main" val="2341136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pPr>
                <a:defRPr/>
              </a:pPr>
              <a:t>‹#›</a:t>
            </a:fld>
            <a:endParaRPr lang="en-US"/>
          </a:p>
        </p:txBody>
      </p:sp>
    </p:spTree>
    <p:extLst>
      <p:ext uri="{BB962C8B-B14F-4D97-AF65-F5344CB8AC3E}">
        <p14:creationId xmlns:p14="http://schemas.microsoft.com/office/powerpoint/2010/main" val="424074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873572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pPr>
                <a:defRPr/>
              </a:pPr>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pPr>
                <a:defRPr/>
              </a:pPr>
              <a:t>‹#›</a:t>
            </a:fld>
            <a:endParaRPr lang="en-US"/>
          </a:p>
        </p:txBody>
      </p:sp>
    </p:spTree>
    <p:extLst>
      <p:ext uri="{BB962C8B-B14F-4D97-AF65-F5344CB8AC3E}">
        <p14:creationId xmlns:p14="http://schemas.microsoft.com/office/powerpoint/2010/main" val="360505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pPr/>
              <a:t>4/7/2025</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pPr/>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pPr>
                <a:defRPr/>
              </a:pPr>
              <a:t>4/7/2025</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pPr>
                <a:defRPr/>
              </a:pPr>
              <a:t>‹#›</a:t>
            </a:fld>
            <a:endParaRPr lang="en-US"/>
          </a:p>
        </p:txBody>
      </p:sp>
    </p:spTree>
    <p:extLst>
      <p:ext uri="{BB962C8B-B14F-4D97-AF65-F5344CB8AC3E}">
        <p14:creationId xmlns:p14="http://schemas.microsoft.com/office/powerpoint/2010/main" val="348299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pPr/>
              <a:t>4/7/2025</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pPr/>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342727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675344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66055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139194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pPr>
                <a:defRPr/>
              </a:pPr>
              <a:t>4/7/2025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pPr>
                <a:defRPr/>
              </a:pPr>
              <a:t>‹#›</a:t>
            </a:fld>
            <a:endParaRPr lang="en-US"/>
          </a:p>
        </p:txBody>
      </p:sp>
    </p:spTree>
    <p:extLst>
      <p:ext uri="{BB962C8B-B14F-4D97-AF65-F5344CB8AC3E}">
        <p14:creationId xmlns:p14="http://schemas.microsoft.com/office/powerpoint/2010/main" val="31384236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581397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453386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3892195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2805193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648631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421981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pPr/>
              <a:t>‹#›</a:t>
            </a:fld>
            <a:endParaRPr lang="en-US"/>
          </a:p>
        </p:txBody>
      </p:sp>
    </p:spTree>
    <p:extLst>
      <p:ext uri="{BB962C8B-B14F-4D97-AF65-F5344CB8AC3E}">
        <p14:creationId xmlns:p14="http://schemas.microsoft.com/office/powerpoint/2010/main" val="10887438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1852033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pPr/>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9671212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pPr>
                <a:defRPr/>
              </a:pPr>
              <a:t>4/7/2025</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pPr>
                <a:defRPr/>
              </a:pPr>
              <a:t>‹#›</a:t>
            </a:fld>
            <a:endParaRPr lang="en-US"/>
          </a:p>
        </p:txBody>
      </p:sp>
    </p:spTree>
    <p:extLst>
      <p:ext uri="{BB962C8B-B14F-4D97-AF65-F5344CB8AC3E}">
        <p14:creationId xmlns:p14="http://schemas.microsoft.com/office/powerpoint/2010/main" val="254814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0349158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8730279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40111799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0882916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3017024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168942629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26927479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37914071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pPr/>
              <a:t>4/7/2025</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pPr/>
              <a:t>‹#›</a:t>
            </a:fld>
            <a:endParaRPr lang="en-US"/>
          </a:p>
        </p:txBody>
      </p:sp>
    </p:spTree>
    <p:extLst>
      <p:ext uri="{BB962C8B-B14F-4D97-AF65-F5344CB8AC3E}">
        <p14:creationId xmlns:p14="http://schemas.microsoft.com/office/powerpoint/2010/main" val="3644703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pPr>
                <a:defRPr/>
              </a:pPr>
              <a:t>4/7/2025</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pPr>
                <a:defRPr/>
              </a:pPr>
              <a:t>‹#›</a:t>
            </a:fld>
            <a:endParaRPr lang="en-US"/>
          </a:p>
        </p:txBody>
      </p:sp>
    </p:spTree>
    <p:extLst>
      <p:ext uri="{BB962C8B-B14F-4D97-AF65-F5344CB8AC3E}">
        <p14:creationId xmlns:p14="http://schemas.microsoft.com/office/powerpoint/2010/main" val="7036936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pPr>
                <a:defRPr/>
              </a:pPr>
              <a:t>4/7/2025</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pPr>
                <a:defRPr/>
              </a:pPr>
              <a:t>‹#›</a:t>
            </a:fld>
            <a:endParaRPr lang="en-US"/>
          </a:p>
        </p:txBody>
      </p:sp>
    </p:spTree>
    <p:extLst>
      <p:ext uri="{BB962C8B-B14F-4D97-AF65-F5344CB8AC3E}">
        <p14:creationId xmlns:p14="http://schemas.microsoft.com/office/powerpoint/2010/main" val="3307961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pPr>
                <a:defRPr/>
              </a:pPr>
              <a:t>4/7/2025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pPr>
                <a:defRPr/>
              </a:pPr>
              <a:t>‹#›</a:t>
            </a:fld>
            <a:endParaRPr lang="en-US"/>
          </a:p>
        </p:txBody>
      </p:sp>
    </p:spTree>
    <p:extLst>
      <p:ext uri="{BB962C8B-B14F-4D97-AF65-F5344CB8AC3E}">
        <p14:creationId xmlns:p14="http://schemas.microsoft.com/office/powerpoint/2010/main" val="3909873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pPr>
                <a:defRPr/>
              </a:pPr>
              <a:t>4/7/2025</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pPr>
                <a:defRPr/>
              </a:pPr>
              <a:t>‹#›</a:t>
            </a:fld>
            <a:endParaRPr lang="en-US"/>
          </a:p>
        </p:txBody>
      </p:sp>
    </p:spTree>
    <p:extLst>
      <p:ext uri="{BB962C8B-B14F-4D97-AF65-F5344CB8AC3E}">
        <p14:creationId xmlns:p14="http://schemas.microsoft.com/office/powerpoint/2010/main" val="12686905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6.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pPr>
                <a:defRPr/>
              </a:pPr>
              <a:t>4/7/2025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pPr>
                <a:defRPr/>
              </a:pPr>
              <a:t>‹#›</a:t>
            </a:fld>
            <a:endParaRPr lang="en-US"/>
          </a:p>
        </p:txBody>
      </p:sp>
    </p:spTree>
    <p:extLst>
      <p:ext uri="{BB962C8B-B14F-4D97-AF65-F5344CB8AC3E}">
        <p14:creationId xmlns:p14="http://schemas.microsoft.com/office/powerpoint/2010/main" val="72652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pPr/>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pPr/>
              <a:t>‹#›</a:t>
            </a:fld>
            <a:endParaRPr lang="en-US"/>
          </a:p>
        </p:txBody>
      </p:sp>
    </p:spTree>
    <p:extLst>
      <p:ext uri="{BB962C8B-B14F-4D97-AF65-F5344CB8AC3E}">
        <p14:creationId xmlns:p14="http://schemas.microsoft.com/office/powerpoint/2010/main" val="2439988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pPr/>
              <a:t>4/7/2025</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pPr/>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9488243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9.xml"/><Relationship Id="rId5" Type="http://schemas.openxmlformats.org/officeDocument/2006/relationships/image" Target="../media/image12.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1+ 2 </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Bài 10</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THỜI</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KHÓA BIỂU</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63081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772896" y="1717526"/>
            <a:ext cx="4096204" cy="57280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592287" y="2713413"/>
            <a:ext cx="11144785" cy="1189848"/>
            <a:chOff x="824301" y="1056605"/>
            <a:chExt cx="10531567" cy="1153941"/>
          </a:xfrm>
        </p:grpSpPr>
        <p:sp>
          <p:nvSpPr>
            <p:cNvPr id="8" name="Hexagon 7">
              <a:extLst>
                <a:ext uri="{FF2B5EF4-FFF2-40B4-BE49-F238E27FC236}">
                  <a16:creationId xmlns:a16="http://schemas.microsoft.com/office/drawing/2014/main" id="{656B7EDA-4DEE-44AD-9FC2-7177221356BC}"/>
                </a:ext>
              </a:extLst>
            </p:cNvPr>
            <p:cNvSpPr/>
            <p:nvPr/>
          </p:nvSpPr>
          <p:spPr>
            <a:xfrm>
              <a:off x="836132" y="1056605"/>
              <a:ext cx="10519736" cy="1153941"/>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663B6F-FE68-42C6-84A9-CF98FA406047}"/>
                </a:ext>
              </a:extLst>
            </p:cNvPr>
            <p:cNvSpPr txBox="1"/>
            <p:nvPr/>
          </p:nvSpPr>
          <p:spPr>
            <a:xfrm>
              <a:off x="824301" y="1311326"/>
              <a:ext cx="10531567" cy="626826"/>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lang="en-US" altLang="zh-C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4. Nếu không có thời khóa biểu, em sẽ gặp khó khăn gì?</a:t>
              </a:r>
              <a:endParaRPr kumimoji="0" lang="en-US" altLang="zh-C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Tree>
    <p:extLst>
      <p:ext uri="{BB962C8B-B14F-4D97-AF65-F5344CB8AC3E}">
        <p14:creationId xmlns:p14="http://schemas.microsoft.com/office/powerpoint/2010/main" val="3068073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C8EF07B-6087-423C-9B81-17014807E57A}"/>
              </a:ext>
            </a:extLst>
          </p:cNvPr>
          <p:cNvSpPr/>
          <p:nvPr/>
        </p:nvSpPr>
        <p:spPr>
          <a:xfrm>
            <a:off x="2847974" y="123231"/>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p:cNvPicPr>
            <a:picLocks noChangeAspect="1"/>
          </p:cNvPicPr>
          <p:nvPr/>
        </p:nvPicPr>
        <p:blipFill rotWithShape="1">
          <a:blip r:embed="rId2"/>
          <a:srcRect l="26015" t="54431" r="31924" b="16277"/>
          <a:stretch/>
        </p:blipFill>
        <p:spPr>
          <a:xfrm>
            <a:off x="279025" y="1009934"/>
            <a:ext cx="11224372" cy="4394580"/>
          </a:xfrm>
          <a:prstGeom prst="rect">
            <a:avLst/>
          </a:prstGeom>
        </p:spPr>
      </p:pic>
    </p:spTree>
    <p:extLst>
      <p:ext uri="{BB962C8B-B14F-4D97-AF65-F5344CB8AC3E}">
        <p14:creationId xmlns:p14="http://schemas.microsoft.com/office/powerpoint/2010/main" val="1479184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34A68170-28F8-4EF8-B377-A4FB5B897AB9}"/>
              </a:ext>
            </a:extLst>
          </p:cNvPr>
          <p:cNvSpPr/>
          <p:nvPr/>
        </p:nvSpPr>
        <p:spPr>
          <a:xfrm>
            <a:off x="2793383" y="789677"/>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861380" y="1848571"/>
            <a:ext cx="10519736" cy="2041040"/>
            <a:chOff x="683959" y="1425491"/>
            <a:chExt cx="10519736" cy="2041040"/>
          </a:xfrm>
        </p:grpSpPr>
        <p:sp>
          <p:nvSpPr>
            <p:cNvPr id="9" name="Hexagon 8">
              <a:extLst>
                <a:ext uri="{FF2B5EF4-FFF2-40B4-BE49-F238E27FC236}">
                  <a16:creationId xmlns:a16="http://schemas.microsoft.com/office/drawing/2014/main" id="{53F3DBAE-4CD7-4A76-8614-4679F12B1481}"/>
                </a:ext>
              </a:extLst>
            </p:cNvPr>
            <p:cNvSpPr/>
            <p:nvPr/>
          </p:nvSpPr>
          <p:spPr>
            <a:xfrm>
              <a:off x="683959" y="1425491"/>
              <a:ext cx="10519736" cy="2041040"/>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0DD1B37-DF6A-473F-964D-3A67345519F2}"/>
                </a:ext>
              </a:extLst>
            </p:cNvPr>
            <p:cNvSpPr txBox="1"/>
            <p:nvPr/>
          </p:nvSpPr>
          <p:spPr>
            <a:xfrm>
              <a:off x="952381" y="1644454"/>
              <a:ext cx="9982892" cy="1569660"/>
            </a:xfrm>
            <a:prstGeom prst="rect">
              <a:avLst/>
            </a:prstGeom>
            <a:noFill/>
          </p:spPr>
          <p:txBody>
            <a:bodyPr wrap="square"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Nói một câu giới thiệu môn học hoặc hoạt động ở trường mà em thích.</a:t>
              </a:r>
            </a:p>
            <a:p>
              <a:r>
                <a:rPr lang="en-US" sz="3200"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Ví dụ: Tiếng Việt là môn học tôi yêu thích nhất.</a:t>
              </a:r>
            </a:p>
          </p:txBody>
        </p:sp>
      </p:grpSp>
    </p:spTree>
    <p:extLst>
      <p:ext uri="{BB962C8B-B14F-4D97-AF65-F5344CB8AC3E}">
        <p14:creationId xmlns:p14="http://schemas.microsoft.com/office/powerpoint/2010/main" val="182236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a:rPr>
              <a:t>CỦNG CỐ BÀI HỌC</a:t>
            </a: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30422" y="3006461"/>
            <a:ext cx="3972713"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Khởi</a:t>
            </a: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 </a:t>
            </a: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động</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87545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7D7E0AC-D86D-4295-AE8C-B258B015D5CC}"/>
              </a:ext>
            </a:extLst>
          </p:cNvPr>
          <p:cNvSpPr/>
          <p:nvPr/>
        </p:nvSpPr>
        <p:spPr>
          <a:xfrm>
            <a:off x="2526134" y="114300"/>
            <a:ext cx="7000003" cy="742284"/>
          </a:xfrm>
          <a:prstGeom prst="roundRect">
            <a:avLst/>
          </a:prstGeom>
          <a:solidFill>
            <a:schemeClr val="accent6">
              <a:lumMod val="60000"/>
              <a:lumOff val="40000"/>
            </a:schemeClr>
          </a:solidFill>
          <a:ln w="25400" cap="flat" cmpd="sng" algn="ctr">
            <a:noFill/>
            <a:prstDash val="solid"/>
          </a:ln>
          <a:effectLst/>
        </p:spPr>
        <p:txBody>
          <a:bodyPr rtlCol="0" anchor="ctr"/>
          <a:lstStyle/>
          <a:p>
            <a:pPr lvl="0" algn="ctr">
              <a:defRPr/>
            </a:pPr>
            <a:r>
              <a:rPr lang="en-US" sz="4000" b="1" u="sng" dirty="0">
                <a:solidFill>
                  <a:srgbClr val="FF0000"/>
                </a:solidFill>
                <a:latin typeface="Times New Roman" panose="02020603050405020304" pitchFamily="18" charset="0"/>
                <a:cs typeface="Times New Roman" panose="02020603050405020304" pitchFamily="18" charset="0"/>
              </a:rPr>
              <a:t>Bài 10</a:t>
            </a:r>
            <a:r>
              <a:rPr lang="en-US" sz="4000" b="1" dirty="0">
                <a:solidFill>
                  <a:srgbClr val="FF0000"/>
                </a:solidFill>
                <a:latin typeface="Times New Roman" panose="02020603050405020304" pitchFamily="18" charset="0"/>
                <a:cs typeface="Times New Roman" panose="02020603050405020304" pitchFamily="18" charset="0"/>
              </a:rPr>
              <a:t>: THỜI KHÓA BIỂU</a:t>
            </a:r>
          </a:p>
        </p:txBody>
      </p:sp>
      <p:pic>
        <p:nvPicPr>
          <p:cNvPr id="5" name="Picture 4">
            <a:extLst>
              <a:ext uri="{FF2B5EF4-FFF2-40B4-BE49-F238E27FC236}">
                <a16:creationId xmlns:a16="http://schemas.microsoft.com/office/drawing/2014/main" id="{7285A44F-C025-4E30-AFEE-FF5E2F8390AA}"/>
              </a:ext>
            </a:extLst>
          </p:cNvPr>
          <p:cNvPicPr>
            <a:picLocks noChangeAspect="1"/>
          </p:cNvPicPr>
          <p:nvPr/>
        </p:nvPicPr>
        <p:blipFill rotWithShape="1">
          <a:blip r:embed="rId2"/>
          <a:srcRect l="30105" t="29058" r="29511" b="7323"/>
          <a:stretch/>
        </p:blipFill>
        <p:spPr>
          <a:xfrm>
            <a:off x="350394" y="1063725"/>
            <a:ext cx="11841606" cy="5741130"/>
          </a:xfrm>
          <a:prstGeom prst="rect">
            <a:avLst/>
          </a:prstGeom>
        </p:spPr>
      </p:pic>
    </p:spTree>
    <p:extLst>
      <p:ext uri="{BB962C8B-B14F-4D97-AF65-F5344CB8AC3E}">
        <p14:creationId xmlns:p14="http://schemas.microsoft.com/office/powerpoint/2010/main" val="2460004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84EB1CB-B470-4E60-9A49-831FB2C79A5F}"/>
              </a:ext>
            </a:extLst>
          </p:cNvPr>
          <p:cNvSpPr txBox="1"/>
          <p:nvPr/>
        </p:nvSpPr>
        <p:spPr>
          <a:xfrm>
            <a:off x="922330" y="95534"/>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THỜI</a:t>
            </a:r>
            <a:r>
              <a:rPr kumimoji="0" lang="en-US" sz="32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KHÓA BIỂU</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rotWithShape="1">
          <a:blip r:embed="rId2"/>
          <a:srcRect l="30105" t="29058" r="29511" b="7323"/>
          <a:stretch/>
        </p:blipFill>
        <p:spPr>
          <a:xfrm>
            <a:off x="1253447" y="1880638"/>
            <a:ext cx="10161142" cy="4866797"/>
          </a:xfrm>
          <a:prstGeom prst="rect">
            <a:avLst/>
          </a:prstGeom>
        </p:spPr>
      </p:pic>
      <p:sp>
        <p:nvSpPr>
          <p:cNvPr id="4" name="TextBox 3"/>
          <p:cNvSpPr txBox="1"/>
          <p:nvPr/>
        </p:nvSpPr>
        <p:spPr>
          <a:xfrm>
            <a:off x="461270" y="680309"/>
            <a:ext cx="11269459"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Thời khóa biểu cho biết thời gian học các môn của từng ngày trong tuần. Thời khóa biểu gồm nhiều cột dọc và nhiều hàng ngang. Các bạn học sinh thường đọc thời khóa biểu theo trình tự thứ - buổi - tiết - môn.</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945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0" y="43317"/>
            <a:ext cx="2141951"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Luyện đọc câu</a:t>
            </a:r>
          </a:p>
        </p:txBody>
      </p:sp>
      <p:grpSp>
        <p:nvGrpSpPr>
          <p:cNvPr id="6" name="Group 5"/>
          <p:cNvGrpSpPr/>
          <p:nvPr/>
        </p:nvGrpSpPr>
        <p:grpSpPr>
          <a:xfrm>
            <a:off x="491317" y="2524035"/>
            <a:ext cx="11333231" cy="707886"/>
            <a:chOff x="586853" y="2524035"/>
            <a:chExt cx="11333231" cy="707886"/>
          </a:xfrm>
        </p:grpSpPr>
        <p:cxnSp>
          <p:nvCxnSpPr>
            <p:cNvPr id="21" name="Straight Connector 20">
              <a:extLst>
                <a:ext uri="{FF2B5EF4-FFF2-40B4-BE49-F238E27FC236}">
                  <a16:creationId xmlns:a16="http://schemas.microsoft.com/office/drawing/2014/main" id="{355B06D2-7EAA-413E-8D92-D2014CDB5DD3}"/>
                </a:ext>
              </a:extLst>
            </p:cNvPr>
            <p:cNvCxnSpPr>
              <a:cxnSpLocks/>
            </p:cNvCxnSpPr>
            <p:nvPr/>
          </p:nvCxnSpPr>
          <p:spPr>
            <a:xfrm flipH="1">
              <a:off x="2489314" y="2537683"/>
              <a:ext cx="182880" cy="531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86853" y="2524035"/>
              <a:ext cx="11333231"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Thứ Hai, buổi sáng, tiết 1 – Tiếng Việt, tiết 2 – Toán…</a:t>
              </a:r>
              <a:endParaRPr lang="vi-VN" sz="4000"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355B06D2-7EAA-413E-8D92-D2014CDB5DD3}"/>
                </a:ext>
              </a:extLst>
            </p:cNvPr>
            <p:cNvCxnSpPr>
              <a:cxnSpLocks/>
            </p:cNvCxnSpPr>
            <p:nvPr/>
          </p:nvCxnSpPr>
          <p:spPr>
            <a:xfrm flipH="1">
              <a:off x="4688878" y="2549631"/>
              <a:ext cx="182880" cy="531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5B06D2-7EAA-413E-8D92-D2014CDB5DD3}"/>
                </a:ext>
              </a:extLst>
            </p:cNvPr>
            <p:cNvCxnSpPr>
              <a:cxnSpLocks/>
            </p:cNvCxnSpPr>
            <p:nvPr/>
          </p:nvCxnSpPr>
          <p:spPr>
            <a:xfrm flipH="1">
              <a:off x="6210777" y="2561579"/>
              <a:ext cx="182880" cy="531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5B06D2-7EAA-413E-8D92-D2014CDB5DD3}"/>
                </a:ext>
              </a:extLst>
            </p:cNvPr>
            <p:cNvCxnSpPr>
              <a:cxnSpLocks/>
            </p:cNvCxnSpPr>
            <p:nvPr/>
          </p:nvCxnSpPr>
          <p:spPr>
            <a:xfrm flipH="1">
              <a:off x="8605786" y="2524035"/>
              <a:ext cx="182880" cy="531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55B06D2-7EAA-413E-8D92-D2014CDB5DD3}"/>
                </a:ext>
              </a:extLst>
            </p:cNvPr>
            <p:cNvCxnSpPr>
              <a:cxnSpLocks/>
            </p:cNvCxnSpPr>
            <p:nvPr/>
          </p:nvCxnSpPr>
          <p:spPr>
            <a:xfrm flipH="1">
              <a:off x="10127685" y="2549631"/>
              <a:ext cx="182880" cy="5310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53233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9558" y="1503159"/>
            <a:ext cx="10918210" cy="4684208"/>
            <a:chOff x="1740904" y="590549"/>
            <a:chExt cx="8188657" cy="3513156"/>
          </a:xfrm>
        </p:grpSpPr>
        <p:sp>
          <p:nvSpPr>
            <p:cNvPr id="3" name="Freeform 2"/>
            <p:cNvSpPr/>
            <p:nvPr/>
          </p:nvSpPr>
          <p:spPr>
            <a:xfrm>
              <a:off x="1740904" y="590549"/>
              <a:ext cx="1323107" cy="1261602"/>
            </a:xfrm>
            <a:custGeom>
              <a:avLst/>
              <a:gdLst>
                <a:gd name="connsiteX0" fmla="*/ 0 w 1261601"/>
                <a:gd name="connsiteY0" fmla="*/ 0 h 883120"/>
                <a:gd name="connsiteX1" fmla="*/ 820041 w 1261601"/>
                <a:gd name="connsiteY1" fmla="*/ 0 h 883120"/>
                <a:gd name="connsiteX2" fmla="*/ 1261601 w 1261601"/>
                <a:gd name="connsiteY2" fmla="*/ 441560 h 883120"/>
                <a:gd name="connsiteX3" fmla="*/ 820041 w 1261601"/>
                <a:gd name="connsiteY3" fmla="*/ 883120 h 883120"/>
                <a:gd name="connsiteX4" fmla="*/ 0 w 1261601"/>
                <a:gd name="connsiteY4" fmla="*/ 883120 h 883120"/>
                <a:gd name="connsiteX5" fmla="*/ 441560 w 1261601"/>
                <a:gd name="connsiteY5" fmla="*/ 441560 h 883120"/>
                <a:gd name="connsiteX6" fmla="*/ 0 w 1261601"/>
                <a:gd name="connsiteY6" fmla="*/ 0 h 88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601" h="883120">
                  <a:moveTo>
                    <a:pt x="1261600" y="0"/>
                  </a:moveTo>
                  <a:lnTo>
                    <a:pt x="1261600" y="574028"/>
                  </a:lnTo>
                  <a:lnTo>
                    <a:pt x="630801" y="883120"/>
                  </a:lnTo>
                  <a:lnTo>
                    <a:pt x="1" y="574028"/>
                  </a:lnTo>
                  <a:lnTo>
                    <a:pt x="1" y="0"/>
                  </a:lnTo>
                  <a:lnTo>
                    <a:pt x="630801" y="309092"/>
                  </a:lnTo>
                  <a:lnTo>
                    <a:pt x="1261600" y="0"/>
                  </a:lnTo>
                  <a:close/>
                </a:path>
              </a:pathLst>
            </a:custGeom>
            <a:scene3d>
              <a:camera prst="orthographicFront"/>
              <a:lightRig rig="flat" dir="t"/>
            </a:scene3d>
            <a:sp3d prstMaterial="plastic">
              <a:bevelT w="120900" h="88900"/>
              <a:bevelB w="88900" h="31750" prst="angle"/>
            </a:sp3d>
          </p:spPr>
          <p:style>
            <a:lnRef idx="2">
              <a:schemeClr val="accent6"/>
            </a:lnRef>
            <a:fillRef idx="1">
              <a:schemeClr val="lt1"/>
            </a:fillRef>
            <a:effectRef idx="0">
              <a:schemeClr val="accent6"/>
            </a:effectRef>
            <a:fontRef idx="minor">
              <a:schemeClr val="dk1">
                <a:hueOff val="0"/>
                <a:satOff val="0"/>
                <a:lumOff val="0"/>
                <a:alphaOff val="0"/>
              </a:schemeClr>
            </a:fontRef>
          </p:style>
          <p:txBody>
            <a:bodyPr spcFirstLastPara="0" vert="horz" wrap="square" lIns="20321" tIns="609067" rIns="20320" bIns="609068" numCol="1" spcCol="1270" anchor="ctr" anchorCtr="0">
              <a:noAutofit/>
            </a:bodyPr>
            <a:lstStyle/>
            <a:p>
              <a:pPr algn="ctr" defTabSz="1422364">
                <a:lnSpc>
                  <a:spcPct val="90000"/>
                </a:lnSpc>
                <a:spcBef>
                  <a:spcPct val="0"/>
                </a:spcBef>
                <a:spcAft>
                  <a:spcPct val="35000"/>
                </a:spcAft>
              </a:pPr>
              <a:r>
                <a:rPr lang="en-US" sz="3733" b="1" dirty="0">
                  <a:solidFill>
                    <a:schemeClr val="tx1"/>
                  </a:solidFill>
                  <a:latin typeface="Times New Roman" pitchFamily="18" charset="0"/>
                  <a:cs typeface="Times New Roman" pitchFamily="18" charset="0"/>
                </a:rPr>
                <a:t>Đoạn 1</a:t>
              </a:r>
            </a:p>
          </p:txBody>
        </p:sp>
        <p:sp>
          <p:nvSpPr>
            <p:cNvPr id="5" name="Freeform 4"/>
            <p:cNvSpPr/>
            <p:nvPr/>
          </p:nvSpPr>
          <p:spPr>
            <a:xfrm>
              <a:off x="3064010" y="594302"/>
              <a:ext cx="6865551" cy="820473"/>
            </a:xfrm>
            <a:custGeom>
              <a:avLst/>
              <a:gdLst>
                <a:gd name="connsiteX0" fmla="*/ 136748 w 820472"/>
                <a:gd name="connsiteY0" fmla="*/ 0 h 6079989"/>
                <a:gd name="connsiteX1" fmla="*/ 683724 w 820472"/>
                <a:gd name="connsiteY1" fmla="*/ 0 h 6079989"/>
                <a:gd name="connsiteX2" fmla="*/ 820472 w 820472"/>
                <a:gd name="connsiteY2" fmla="*/ 136748 h 6079989"/>
                <a:gd name="connsiteX3" fmla="*/ 820472 w 820472"/>
                <a:gd name="connsiteY3" fmla="*/ 6079989 h 6079989"/>
                <a:gd name="connsiteX4" fmla="*/ 820472 w 820472"/>
                <a:gd name="connsiteY4" fmla="*/ 6079989 h 6079989"/>
                <a:gd name="connsiteX5" fmla="*/ 0 w 820472"/>
                <a:gd name="connsiteY5" fmla="*/ 6079989 h 6079989"/>
                <a:gd name="connsiteX6" fmla="*/ 0 w 820472"/>
                <a:gd name="connsiteY6" fmla="*/ 6079989 h 6079989"/>
                <a:gd name="connsiteX7" fmla="*/ 0 w 820472"/>
                <a:gd name="connsiteY7" fmla="*/ 136748 h 6079989"/>
                <a:gd name="connsiteX8" fmla="*/ 136748 w 820472"/>
                <a:gd name="connsiteY8" fmla="*/ 0 h 60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472" h="6079989">
                  <a:moveTo>
                    <a:pt x="820472" y="1013354"/>
                  </a:moveTo>
                  <a:lnTo>
                    <a:pt x="820472" y="5066635"/>
                  </a:lnTo>
                  <a:cubicBezTo>
                    <a:pt x="820472" y="5626294"/>
                    <a:pt x="812210" y="6079985"/>
                    <a:pt x="802018" y="6079985"/>
                  </a:cubicBezTo>
                  <a:lnTo>
                    <a:pt x="0" y="6079985"/>
                  </a:lnTo>
                  <a:lnTo>
                    <a:pt x="0" y="6079985"/>
                  </a:lnTo>
                  <a:lnTo>
                    <a:pt x="0" y="4"/>
                  </a:lnTo>
                  <a:lnTo>
                    <a:pt x="0" y="4"/>
                  </a:lnTo>
                  <a:lnTo>
                    <a:pt x="802018" y="4"/>
                  </a:lnTo>
                  <a:cubicBezTo>
                    <a:pt x="812210" y="4"/>
                    <a:pt x="820472" y="453695"/>
                    <a:pt x="820472" y="1013354"/>
                  </a:cubicBezTo>
                  <a:close/>
                </a:path>
              </a:pathLst>
            </a:custGeom>
            <a:scene3d>
              <a:camera prst="orthographicFront"/>
              <a:lightRig rig="flat" dir="t"/>
            </a:scene3d>
            <a:sp3d extrusionH="12700" prstMaterial="plastic">
              <a:bevelT w="50800" h="50800"/>
            </a:sp3d>
          </p:spPr>
          <p:style>
            <a:lnRef idx="3">
              <a:schemeClr val="lt1"/>
            </a:lnRef>
            <a:fillRef idx="1">
              <a:schemeClr val="accent6"/>
            </a:fillRef>
            <a:effectRef idx="1">
              <a:schemeClr val="accent6"/>
            </a:effectRef>
            <a:fontRef idx="minor">
              <a:schemeClr val="dk1">
                <a:hueOff val="0"/>
                <a:satOff val="0"/>
                <a:lumOff val="0"/>
                <a:alphaOff val="0"/>
              </a:schemeClr>
            </a:fontRef>
          </p:style>
          <p:txBody>
            <a:bodyPr spcFirstLastPara="0" vert="horz" wrap="square" lIns="303447" tIns="80496" rIns="80496" bIns="80497" numCol="1" spcCol="1270" anchor="ctr" anchorCtr="0">
              <a:noAutofit/>
            </a:bodyPr>
            <a:lstStyle/>
            <a:p>
              <a:pPr marL="380990" lvl="1" indent="-380990" defTabSz="1896486">
                <a:lnSpc>
                  <a:spcPct val="90000"/>
                </a:lnSpc>
                <a:spcBef>
                  <a:spcPct val="0"/>
                </a:spcBef>
                <a:spcAft>
                  <a:spcPct val="15000"/>
                </a:spcAft>
                <a:buChar char="••"/>
              </a:pPr>
              <a:r>
                <a:rPr lang="en-US" sz="4800" dirty="0">
                  <a:solidFill>
                    <a:schemeClr val="tx1"/>
                  </a:solidFill>
                  <a:latin typeface="Times New Roman" pitchFamily="18" charset="0"/>
                  <a:cs typeface="Times New Roman" pitchFamily="18" charset="0"/>
                </a:rPr>
                <a:t>Từ đầu..... thứ - buổi - tiết - môn.</a:t>
              </a:r>
            </a:p>
          </p:txBody>
        </p:sp>
        <p:sp>
          <p:nvSpPr>
            <p:cNvPr id="16" name="Freeform 15"/>
            <p:cNvSpPr/>
            <p:nvPr/>
          </p:nvSpPr>
          <p:spPr>
            <a:xfrm>
              <a:off x="1740904" y="1656786"/>
              <a:ext cx="1323107" cy="1261602"/>
            </a:xfrm>
            <a:custGeom>
              <a:avLst/>
              <a:gdLst>
                <a:gd name="connsiteX0" fmla="*/ 0 w 1261601"/>
                <a:gd name="connsiteY0" fmla="*/ 0 h 883120"/>
                <a:gd name="connsiteX1" fmla="*/ 820041 w 1261601"/>
                <a:gd name="connsiteY1" fmla="*/ 0 h 883120"/>
                <a:gd name="connsiteX2" fmla="*/ 1261601 w 1261601"/>
                <a:gd name="connsiteY2" fmla="*/ 441560 h 883120"/>
                <a:gd name="connsiteX3" fmla="*/ 820041 w 1261601"/>
                <a:gd name="connsiteY3" fmla="*/ 883120 h 883120"/>
                <a:gd name="connsiteX4" fmla="*/ 0 w 1261601"/>
                <a:gd name="connsiteY4" fmla="*/ 883120 h 883120"/>
                <a:gd name="connsiteX5" fmla="*/ 441560 w 1261601"/>
                <a:gd name="connsiteY5" fmla="*/ 441560 h 883120"/>
                <a:gd name="connsiteX6" fmla="*/ 0 w 1261601"/>
                <a:gd name="connsiteY6" fmla="*/ 0 h 88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601" h="883120">
                  <a:moveTo>
                    <a:pt x="1261600" y="0"/>
                  </a:moveTo>
                  <a:lnTo>
                    <a:pt x="1261600" y="574028"/>
                  </a:lnTo>
                  <a:lnTo>
                    <a:pt x="630801" y="883120"/>
                  </a:lnTo>
                  <a:lnTo>
                    <a:pt x="1" y="574028"/>
                  </a:lnTo>
                  <a:lnTo>
                    <a:pt x="1" y="0"/>
                  </a:lnTo>
                  <a:lnTo>
                    <a:pt x="630801" y="309092"/>
                  </a:lnTo>
                  <a:lnTo>
                    <a:pt x="1261600" y="0"/>
                  </a:lnTo>
                  <a:close/>
                </a:path>
              </a:pathLst>
            </a:custGeom>
            <a:scene3d>
              <a:camera prst="orthographicFront"/>
              <a:lightRig rig="flat" dir="t"/>
            </a:scene3d>
            <a:sp3d prstMaterial="plastic">
              <a:bevelT w="120900" h="88900"/>
              <a:bevelB w="88900" h="31750" prst="angle"/>
            </a:sp3d>
          </p:spPr>
          <p:style>
            <a:lnRef idx="2">
              <a:schemeClr val="accent6"/>
            </a:lnRef>
            <a:fillRef idx="1">
              <a:schemeClr val="lt1"/>
            </a:fillRef>
            <a:effectRef idx="0">
              <a:schemeClr val="accent6"/>
            </a:effectRef>
            <a:fontRef idx="minor">
              <a:schemeClr val="dk1">
                <a:hueOff val="0"/>
                <a:satOff val="0"/>
                <a:lumOff val="0"/>
                <a:alphaOff val="0"/>
              </a:schemeClr>
            </a:fontRef>
          </p:style>
          <p:txBody>
            <a:bodyPr spcFirstLastPara="0" vert="horz" wrap="square" lIns="20321" tIns="609067" rIns="20320" bIns="609068" numCol="1" spcCol="1270" anchor="ctr" anchorCtr="0">
              <a:noAutofit/>
            </a:bodyPr>
            <a:lstStyle/>
            <a:p>
              <a:pPr algn="ctr" defTabSz="1422364">
                <a:lnSpc>
                  <a:spcPct val="90000"/>
                </a:lnSpc>
                <a:spcBef>
                  <a:spcPct val="0"/>
                </a:spcBef>
                <a:spcAft>
                  <a:spcPct val="35000"/>
                </a:spcAft>
              </a:pPr>
              <a:r>
                <a:rPr lang="en-US" sz="3733" b="1" dirty="0">
                  <a:solidFill>
                    <a:schemeClr val="tx1"/>
                  </a:solidFill>
                  <a:latin typeface="Times New Roman" pitchFamily="18" charset="0"/>
                  <a:cs typeface="Times New Roman" pitchFamily="18" charset="0"/>
                </a:rPr>
                <a:t>Đoạn 2</a:t>
              </a:r>
            </a:p>
          </p:txBody>
        </p:sp>
        <p:sp>
          <p:nvSpPr>
            <p:cNvPr id="17" name="Freeform 16"/>
            <p:cNvSpPr/>
            <p:nvPr/>
          </p:nvSpPr>
          <p:spPr>
            <a:xfrm>
              <a:off x="3064009" y="1551596"/>
              <a:ext cx="6865551" cy="1058300"/>
            </a:xfrm>
            <a:custGeom>
              <a:avLst/>
              <a:gdLst>
                <a:gd name="connsiteX0" fmla="*/ 136676 w 820040"/>
                <a:gd name="connsiteY0" fmla="*/ 0 h 6079989"/>
                <a:gd name="connsiteX1" fmla="*/ 683364 w 820040"/>
                <a:gd name="connsiteY1" fmla="*/ 0 h 6079989"/>
                <a:gd name="connsiteX2" fmla="*/ 820040 w 820040"/>
                <a:gd name="connsiteY2" fmla="*/ 136676 h 6079989"/>
                <a:gd name="connsiteX3" fmla="*/ 820040 w 820040"/>
                <a:gd name="connsiteY3" fmla="*/ 6079989 h 6079989"/>
                <a:gd name="connsiteX4" fmla="*/ 820040 w 820040"/>
                <a:gd name="connsiteY4" fmla="*/ 6079989 h 6079989"/>
                <a:gd name="connsiteX5" fmla="*/ 0 w 820040"/>
                <a:gd name="connsiteY5" fmla="*/ 6079989 h 6079989"/>
                <a:gd name="connsiteX6" fmla="*/ 0 w 820040"/>
                <a:gd name="connsiteY6" fmla="*/ 6079989 h 6079989"/>
                <a:gd name="connsiteX7" fmla="*/ 0 w 820040"/>
                <a:gd name="connsiteY7" fmla="*/ 136676 h 6079989"/>
                <a:gd name="connsiteX8" fmla="*/ 136676 w 820040"/>
                <a:gd name="connsiteY8" fmla="*/ 0 h 60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040" h="6079989">
                  <a:moveTo>
                    <a:pt x="820040" y="1013354"/>
                  </a:moveTo>
                  <a:lnTo>
                    <a:pt x="820040" y="5066635"/>
                  </a:lnTo>
                  <a:cubicBezTo>
                    <a:pt x="820040" y="5626293"/>
                    <a:pt x="811787" y="6079985"/>
                    <a:pt x="801606" y="6079985"/>
                  </a:cubicBezTo>
                  <a:lnTo>
                    <a:pt x="0" y="6079985"/>
                  </a:lnTo>
                  <a:lnTo>
                    <a:pt x="0" y="6079985"/>
                  </a:lnTo>
                  <a:lnTo>
                    <a:pt x="0" y="4"/>
                  </a:lnTo>
                  <a:lnTo>
                    <a:pt x="0" y="4"/>
                  </a:lnTo>
                  <a:lnTo>
                    <a:pt x="801606" y="4"/>
                  </a:lnTo>
                  <a:cubicBezTo>
                    <a:pt x="811787" y="4"/>
                    <a:pt x="820040" y="453696"/>
                    <a:pt x="820040" y="1013354"/>
                  </a:cubicBezTo>
                  <a:close/>
                </a:path>
              </a:pathLst>
            </a:custGeom>
            <a:scene3d>
              <a:camera prst="orthographicFront"/>
              <a:lightRig rig="flat" dir="t"/>
            </a:scene3d>
            <a:sp3d extrusionH="12700" prstMaterial="plastic">
              <a:bevelT w="50800" h="50800"/>
            </a:sp3d>
          </p:spPr>
          <p:style>
            <a:lnRef idx="3">
              <a:schemeClr val="lt1"/>
            </a:lnRef>
            <a:fillRef idx="1">
              <a:schemeClr val="accent6"/>
            </a:fillRef>
            <a:effectRef idx="1">
              <a:schemeClr val="accent6"/>
            </a:effectRef>
            <a:fontRef idx="minor">
              <a:schemeClr val="dk1">
                <a:hueOff val="0"/>
                <a:satOff val="0"/>
                <a:lumOff val="0"/>
                <a:alphaOff val="0"/>
              </a:schemeClr>
            </a:fontRef>
          </p:style>
          <p:txBody>
            <a:bodyPr spcFirstLastPara="0" vert="horz" wrap="square" lIns="303447" tIns="80468" rIns="80468" bIns="80469" numCol="1" spcCol="1270" anchor="ctr" anchorCtr="0">
              <a:noAutofit/>
            </a:bodyPr>
            <a:lstStyle/>
            <a:p>
              <a:pPr marL="380990" lvl="1" indent="-380990" defTabSz="1896486">
                <a:lnSpc>
                  <a:spcPct val="90000"/>
                </a:lnSpc>
                <a:spcBef>
                  <a:spcPct val="0"/>
                </a:spcBef>
                <a:spcAft>
                  <a:spcPct val="15000"/>
                </a:spcAft>
                <a:buChar char="••"/>
              </a:pPr>
              <a:r>
                <a:rPr lang="en-US" sz="4800" dirty="0">
                  <a:solidFill>
                    <a:schemeClr val="tx1"/>
                  </a:solidFill>
                  <a:latin typeface="Times New Roman" pitchFamily="18" charset="0"/>
                  <a:cs typeface="Times New Roman" pitchFamily="18" charset="0"/>
                </a:rPr>
                <a:t>Toàn bộ nội dung buổi sáng trong thời khóa biểu.</a:t>
              </a:r>
            </a:p>
          </p:txBody>
        </p:sp>
        <p:sp>
          <p:nvSpPr>
            <p:cNvPr id="18" name="Freeform 17"/>
            <p:cNvSpPr/>
            <p:nvPr/>
          </p:nvSpPr>
          <p:spPr>
            <a:xfrm>
              <a:off x="1740904" y="2842103"/>
              <a:ext cx="1323107" cy="1261602"/>
            </a:xfrm>
            <a:custGeom>
              <a:avLst/>
              <a:gdLst>
                <a:gd name="connsiteX0" fmla="*/ 0 w 1261601"/>
                <a:gd name="connsiteY0" fmla="*/ 0 h 883120"/>
                <a:gd name="connsiteX1" fmla="*/ 820041 w 1261601"/>
                <a:gd name="connsiteY1" fmla="*/ 0 h 883120"/>
                <a:gd name="connsiteX2" fmla="*/ 1261601 w 1261601"/>
                <a:gd name="connsiteY2" fmla="*/ 441560 h 883120"/>
                <a:gd name="connsiteX3" fmla="*/ 820041 w 1261601"/>
                <a:gd name="connsiteY3" fmla="*/ 883120 h 883120"/>
                <a:gd name="connsiteX4" fmla="*/ 0 w 1261601"/>
                <a:gd name="connsiteY4" fmla="*/ 883120 h 883120"/>
                <a:gd name="connsiteX5" fmla="*/ 441560 w 1261601"/>
                <a:gd name="connsiteY5" fmla="*/ 441560 h 883120"/>
                <a:gd name="connsiteX6" fmla="*/ 0 w 1261601"/>
                <a:gd name="connsiteY6" fmla="*/ 0 h 88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601" h="883120">
                  <a:moveTo>
                    <a:pt x="1261600" y="0"/>
                  </a:moveTo>
                  <a:lnTo>
                    <a:pt x="1261600" y="574028"/>
                  </a:lnTo>
                  <a:lnTo>
                    <a:pt x="630801" y="883120"/>
                  </a:lnTo>
                  <a:lnTo>
                    <a:pt x="1" y="574028"/>
                  </a:lnTo>
                  <a:lnTo>
                    <a:pt x="1" y="0"/>
                  </a:lnTo>
                  <a:lnTo>
                    <a:pt x="630801" y="309092"/>
                  </a:lnTo>
                  <a:lnTo>
                    <a:pt x="1261600" y="0"/>
                  </a:lnTo>
                  <a:close/>
                </a:path>
              </a:pathLst>
            </a:custGeom>
            <a:scene3d>
              <a:camera prst="orthographicFront"/>
              <a:lightRig rig="flat" dir="t"/>
            </a:scene3d>
            <a:sp3d prstMaterial="plastic">
              <a:bevelT w="120900" h="88900"/>
              <a:bevelB w="88900" h="31750" prst="angle"/>
            </a:sp3d>
          </p:spPr>
          <p:style>
            <a:lnRef idx="2">
              <a:schemeClr val="accent6"/>
            </a:lnRef>
            <a:fillRef idx="1">
              <a:schemeClr val="lt1"/>
            </a:fillRef>
            <a:effectRef idx="0">
              <a:schemeClr val="accent6"/>
            </a:effectRef>
            <a:fontRef idx="minor">
              <a:schemeClr val="dk1">
                <a:hueOff val="0"/>
                <a:satOff val="0"/>
                <a:lumOff val="0"/>
                <a:alphaOff val="0"/>
              </a:schemeClr>
            </a:fontRef>
          </p:style>
          <p:txBody>
            <a:bodyPr spcFirstLastPara="0" vert="horz" wrap="square" lIns="20321" tIns="609067" rIns="20320" bIns="609068" numCol="1" spcCol="1270" anchor="ctr" anchorCtr="0">
              <a:noAutofit/>
            </a:bodyPr>
            <a:lstStyle/>
            <a:p>
              <a:pPr algn="ctr" defTabSz="1422364">
                <a:lnSpc>
                  <a:spcPct val="90000"/>
                </a:lnSpc>
                <a:spcBef>
                  <a:spcPct val="0"/>
                </a:spcBef>
                <a:spcAft>
                  <a:spcPct val="35000"/>
                </a:spcAft>
              </a:pPr>
              <a:r>
                <a:rPr lang="en-US" sz="3733" b="1" dirty="0">
                  <a:solidFill>
                    <a:schemeClr val="tx1"/>
                  </a:solidFill>
                  <a:latin typeface="Times New Roman" pitchFamily="18" charset="0"/>
                  <a:cs typeface="Times New Roman" pitchFamily="18" charset="0"/>
                </a:rPr>
                <a:t>Đoạn 3</a:t>
              </a:r>
            </a:p>
          </p:txBody>
        </p:sp>
        <p:sp>
          <p:nvSpPr>
            <p:cNvPr id="19" name="Freeform 18"/>
            <p:cNvSpPr/>
            <p:nvPr/>
          </p:nvSpPr>
          <p:spPr>
            <a:xfrm>
              <a:off x="3064010" y="2719273"/>
              <a:ext cx="6865551" cy="1066235"/>
            </a:xfrm>
            <a:custGeom>
              <a:avLst/>
              <a:gdLst>
                <a:gd name="connsiteX0" fmla="*/ 136676 w 820040"/>
                <a:gd name="connsiteY0" fmla="*/ 0 h 6079989"/>
                <a:gd name="connsiteX1" fmla="*/ 683364 w 820040"/>
                <a:gd name="connsiteY1" fmla="*/ 0 h 6079989"/>
                <a:gd name="connsiteX2" fmla="*/ 820040 w 820040"/>
                <a:gd name="connsiteY2" fmla="*/ 136676 h 6079989"/>
                <a:gd name="connsiteX3" fmla="*/ 820040 w 820040"/>
                <a:gd name="connsiteY3" fmla="*/ 6079989 h 6079989"/>
                <a:gd name="connsiteX4" fmla="*/ 820040 w 820040"/>
                <a:gd name="connsiteY4" fmla="*/ 6079989 h 6079989"/>
                <a:gd name="connsiteX5" fmla="*/ 0 w 820040"/>
                <a:gd name="connsiteY5" fmla="*/ 6079989 h 6079989"/>
                <a:gd name="connsiteX6" fmla="*/ 0 w 820040"/>
                <a:gd name="connsiteY6" fmla="*/ 6079989 h 6079989"/>
                <a:gd name="connsiteX7" fmla="*/ 0 w 820040"/>
                <a:gd name="connsiteY7" fmla="*/ 136676 h 6079989"/>
                <a:gd name="connsiteX8" fmla="*/ 136676 w 820040"/>
                <a:gd name="connsiteY8" fmla="*/ 0 h 607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0040" h="6079989">
                  <a:moveTo>
                    <a:pt x="820040" y="1013354"/>
                  </a:moveTo>
                  <a:lnTo>
                    <a:pt x="820040" y="5066635"/>
                  </a:lnTo>
                  <a:cubicBezTo>
                    <a:pt x="820040" y="5626293"/>
                    <a:pt x="811787" y="6079985"/>
                    <a:pt x="801606" y="6079985"/>
                  </a:cubicBezTo>
                  <a:lnTo>
                    <a:pt x="0" y="6079985"/>
                  </a:lnTo>
                  <a:lnTo>
                    <a:pt x="0" y="6079985"/>
                  </a:lnTo>
                  <a:lnTo>
                    <a:pt x="0" y="4"/>
                  </a:lnTo>
                  <a:lnTo>
                    <a:pt x="0" y="4"/>
                  </a:lnTo>
                  <a:lnTo>
                    <a:pt x="801606" y="4"/>
                  </a:lnTo>
                  <a:cubicBezTo>
                    <a:pt x="811787" y="4"/>
                    <a:pt x="820040" y="453696"/>
                    <a:pt x="820040" y="1013354"/>
                  </a:cubicBezTo>
                  <a:close/>
                </a:path>
              </a:pathLst>
            </a:custGeom>
            <a:scene3d>
              <a:camera prst="orthographicFront"/>
              <a:lightRig rig="flat" dir="t"/>
            </a:scene3d>
            <a:sp3d extrusionH="12700" prstMaterial="plastic">
              <a:bevelT w="50800" h="50800"/>
            </a:sp3d>
          </p:spPr>
          <p:style>
            <a:lnRef idx="3">
              <a:schemeClr val="lt1"/>
            </a:lnRef>
            <a:fillRef idx="1">
              <a:schemeClr val="accent6"/>
            </a:fillRef>
            <a:effectRef idx="1">
              <a:schemeClr val="accent6"/>
            </a:effectRef>
            <a:fontRef idx="minor">
              <a:schemeClr val="dk1">
                <a:hueOff val="0"/>
                <a:satOff val="0"/>
                <a:lumOff val="0"/>
                <a:alphaOff val="0"/>
              </a:schemeClr>
            </a:fontRef>
          </p:style>
          <p:txBody>
            <a:bodyPr spcFirstLastPara="0" vert="horz" wrap="square" lIns="303447" tIns="80468" rIns="80468" bIns="80469" numCol="1" spcCol="1270" anchor="ctr" anchorCtr="0">
              <a:noAutofit/>
            </a:bodyPr>
            <a:lstStyle/>
            <a:p>
              <a:pPr marL="380990" lvl="1" indent="-380990" defTabSz="1896486">
                <a:lnSpc>
                  <a:spcPct val="90000"/>
                </a:lnSpc>
                <a:spcBef>
                  <a:spcPct val="0"/>
                </a:spcBef>
                <a:spcAft>
                  <a:spcPct val="15000"/>
                </a:spcAft>
                <a:buChar char="••"/>
              </a:pPr>
              <a:r>
                <a:rPr lang="en-US" sz="4800" dirty="0">
                  <a:solidFill>
                    <a:schemeClr val="tx1"/>
                  </a:solidFill>
                  <a:latin typeface="Times New Roman" pitchFamily="18" charset="0"/>
                  <a:cs typeface="Times New Roman" pitchFamily="18" charset="0"/>
                </a:rPr>
                <a:t>Toàn bộ nội dung buổi sáng trong thời khóa biểu.</a:t>
              </a:r>
            </a:p>
          </p:txBody>
        </p:sp>
      </p:grpSp>
      <p:grpSp>
        <p:nvGrpSpPr>
          <p:cNvPr id="7" name="135">
            <a:extLst>
              <a:ext uri="{FF2B5EF4-FFF2-40B4-BE49-F238E27FC236}">
                <a16:creationId xmlns:a16="http://schemas.microsoft.com/office/drawing/2014/main" id="{835916E1-3EC8-49F0-A643-915A82461DE0}"/>
              </a:ext>
            </a:extLst>
          </p:cNvPr>
          <p:cNvGrpSpPr/>
          <p:nvPr/>
        </p:nvGrpSpPr>
        <p:grpSpPr>
          <a:xfrm>
            <a:off x="242365" y="64748"/>
            <a:ext cx="1695411" cy="707886"/>
            <a:chOff x="2470108" y="1864944"/>
            <a:chExt cx="2704644" cy="1129221"/>
          </a:xfrm>
        </p:grpSpPr>
        <p:sp>
          <p:nvSpPr>
            <p:cNvPr id="8" name="23">
              <a:extLst>
                <a:ext uri="{FF2B5EF4-FFF2-40B4-BE49-F238E27FC236}">
                  <a16:creationId xmlns:a16="http://schemas.microsoft.com/office/drawing/2014/main" id="{171ACA6A-3677-4982-9EF3-A41A4020501B}"/>
                </a:ext>
              </a:extLst>
            </p:cNvPr>
            <p:cNvSpPr/>
            <p:nvPr/>
          </p:nvSpPr>
          <p:spPr>
            <a:xfrm>
              <a:off x="2470108" y="2002067"/>
              <a:ext cx="2297849" cy="966897"/>
            </a:xfrm>
            <a:prstGeom prst="roundRect">
              <a:avLst>
                <a:gd name="adj" fmla="val 50000"/>
              </a:avLst>
            </a:prstGeom>
            <a:noFill/>
            <a:ln w="38100">
              <a:solidFill>
                <a:srgbClr val="F15A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289">
                <a:defRPr/>
              </a:pPr>
              <a:endParaRPr lang="zh-CN" altLang="en-US" sz="2000">
                <a:solidFill>
                  <a:prstClr val="black">
                    <a:lumMod val="75000"/>
                    <a:lumOff val="25000"/>
                  </a:prstClr>
                </a:solidFill>
                <a:latin typeface="Times New Roman" panose="02020603050405020304" pitchFamily="18" charset="0"/>
                <a:ea typeface="Arial-Rounded" panose="020B0604020202020204" pitchFamily="34" charset="0"/>
                <a:cs typeface="Times New Roman" panose="02020603050405020304" pitchFamily="18" charset="0"/>
                <a:sym typeface="+mn-lt"/>
              </a:endParaRPr>
            </a:p>
          </p:txBody>
        </p:sp>
        <p:sp>
          <p:nvSpPr>
            <p:cNvPr id="9" name="137">
              <a:extLst>
                <a:ext uri="{FF2B5EF4-FFF2-40B4-BE49-F238E27FC236}">
                  <a16:creationId xmlns:a16="http://schemas.microsoft.com/office/drawing/2014/main" id="{D0DCA77A-83BB-4959-8249-E4AD05A53C89}"/>
                </a:ext>
              </a:extLst>
            </p:cNvPr>
            <p:cNvSpPr txBox="1"/>
            <p:nvPr/>
          </p:nvSpPr>
          <p:spPr>
            <a:xfrm>
              <a:off x="2722742" y="1864944"/>
              <a:ext cx="2452010" cy="1129221"/>
            </a:xfrm>
            <a:prstGeom prst="rect">
              <a:avLst/>
            </a:prstGeom>
            <a:noFill/>
          </p:spPr>
          <p:txBody>
            <a:bodyPr wrap="square" rtlCol="0">
              <a:spAutoFit/>
            </a:bodyPr>
            <a:lstStyle/>
            <a:p>
              <a:pPr defTabSz="913289">
                <a:defRPr/>
              </a:pPr>
              <a:r>
                <a:rPr lang="en-US" altLang="zh-CN" sz="4000" b="1" dirty="0">
                  <a:solidFill>
                    <a:prstClr val="black"/>
                  </a:solidFill>
                  <a:latin typeface="Times New Roman" panose="02020603050405020304" pitchFamily="18" charset="0"/>
                  <a:ea typeface="Arial-Rounded" panose="020B0604020202020204" pitchFamily="34" charset="0"/>
                  <a:cs typeface="Times New Roman" panose="02020603050405020304" pitchFamily="18" charset="0"/>
                </a:rPr>
                <a:t>ĐỌC</a:t>
              </a:r>
              <a:endParaRPr lang="zh-CN" altLang="en-US" sz="4000" b="1" dirty="0">
                <a:solidFill>
                  <a:prstClr val="black"/>
                </a:solidFill>
                <a:latin typeface="Times New Roman" panose="02020603050405020304" pitchFamily="18" charset="0"/>
                <a:ea typeface="Arial-Rounded" panose="020B0604020202020204" pitchFamily="34" charset="0"/>
                <a:cs typeface="Times New Roman" panose="02020603050405020304" pitchFamily="18" charset="0"/>
              </a:endParaRPr>
            </a:p>
          </p:txBody>
        </p:sp>
      </p:grpSp>
      <p:sp>
        <p:nvSpPr>
          <p:cNvPr id="14" name="TextBox 13">
            <a:extLst>
              <a:ext uri="{FF2B5EF4-FFF2-40B4-BE49-F238E27FC236}">
                <a16:creationId xmlns:a16="http://schemas.microsoft.com/office/drawing/2014/main" id="{CF4B6D55-9414-4DD7-8435-0D9B28C98F2C}"/>
              </a:ext>
            </a:extLst>
          </p:cNvPr>
          <p:cNvSpPr txBox="1"/>
          <p:nvPr/>
        </p:nvSpPr>
        <p:spPr>
          <a:xfrm>
            <a:off x="3091017" y="88651"/>
            <a:ext cx="6168283" cy="769439"/>
          </a:xfrm>
          <a:prstGeom prst="rect">
            <a:avLst/>
          </a:prstGeom>
          <a:noFill/>
        </p:spPr>
        <p:txBody>
          <a:bodyPr wrap="square" lIns="91344" tIns="45719" rIns="91344" bIns="45719" rtlCol="0">
            <a:spAutoFit/>
          </a:bodyPr>
          <a:lstStyle/>
          <a:p>
            <a:pPr algn="ctr" defTabSz="913289">
              <a:defRPr/>
            </a:pPr>
            <a:r>
              <a:rPr lang="en-US" sz="4400" b="1" dirty="0">
                <a:solidFill>
                  <a:srgbClr val="FF0000"/>
                </a:solidFill>
                <a:effectLst>
                  <a:outerShdw blurRad="50800" dist="38100" dir="8100000" algn="tr" rotWithShape="0">
                    <a:prstClr val="black">
                      <a:alpha val="40000"/>
                    </a:prstClr>
                  </a:outerShdw>
                </a:effectLst>
                <a:latin typeface="Times New Roman" panose="02020603050405020304" pitchFamily="18" charset="0"/>
                <a:ea typeface="Arial-Rounded" panose="020B0604020202020204" pitchFamily="34" charset="0"/>
                <a:cs typeface="Times New Roman" panose="02020603050405020304" pitchFamily="18" charset="0"/>
              </a:rPr>
              <a:t>THỜI KHÓA BIỂU</a:t>
            </a:r>
          </a:p>
        </p:txBody>
      </p:sp>
    </p:spTree>
    <p:extLst>
      <p:ext uri="{BB962C8B-B14F-4D97-AF65-F5344CB8AC3E}">
        <p14:creationId xmlns:p14="http://schemas.microsoft.com/office/powerpoint/2010/main" val="10925427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left)">
                                      <p:cBhvr>
                                        <p:cTn id="8" dur="500"/>
                                        <p:tgtEl>
                                          <p:spTgt spid="7"/>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9FD58D-508A-4826-B2C0-197137178828}"/>
              </a:ext>
            </a:extLst>
          </p:cNvPr>
          <p:cNvSpPr/>
          <p:nvPr/>
        </p:nvSpPr>
        <p:spPr>
          <a:xfrm>
            <a:off x="3876675" y="-19050"/>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3" name="Group 2">
            <a:extLst>
              <a:ext uri="{FF2B5EF4-FFF2-40B4-BE49-F238E27FC236}">
                <a16:creationId xmlns:a16="http://schemas.microsoft.com/office/drawing/2014/main" id="{5018A257-072D-4267-A2BD-5A17B774D2B6}"/>
              </a:ext>
            </a:extLst>
          </p:cNvPr>
          <p:cNvGrpSpPr/>
          <p:nvPr/>
        </p:nvGrpSpPr>
        <p:grpSpPr>
          <a:xfrm>
            <a:off x="836132" y="729054"/>
            <a:ext cx="10519736" cy="813138"/>
            <a:chOff x="136243" y="-2131981"/>
            <a:chExt cx="2109019" cy="2986082"/>
          </a:xfrm>
        </p:grpSpPr>
        <p:sp>
          <p:nvSpPr>
            <p:cNvPr id="4" name="Hexagon 3">
              <a:extLst>
                <a:ext uri="{FF2B5EF4-FFF2-40B4-BE49-F238E27FC236}">
                  <a16:creationId xmlns:a16="http://schemas.microsoft.com/office/drawing/2014/main" id="{060C3AA2-4F0E-4255-839D-EEE431D05DAF}"/>
                </a:ext>
              </a:extLst>
            </p:cNvPr>
            <p:cNvSpPr/>
            <p:nvPr/>
          </p:nvSpPr>
          <p:spPr>
            <a:xfrm>
              <a:off x="136243" y="-2131981"/>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48B638A-2940-4598-B4C0-CC054E381E1E}"/>
                </a:ext>
              </a:extLst>
            </p:cNvPr>
            <p:cNvSpPr txBox="1"/>
            <p:nvPr/>
          </p:nvSpPr>
          <p:spPr>
            <a:xfrm>
              <a:off x="264898" y="-1572234"/>
              <a:ext cx="1913403" cy="1587360"/>
            </a:xfrm>
            <a:prstGeom prst="rect">
              <a:avLst/>
            </a:prstGeom>
            <a:noFill/>
          </p:spPr>
          <p:txBody>
            <a:bodyPr wrap="square" rtlCol="0">
              <a:spAutoFit/>
            </a:bodyPr>
            <a:lstStyle/>
            <a:p>
              <a:pPr marL="742950" marR="0" lvl="0" indent="-742950" algn="just" defTabSz="913256" rtl="0" eaLnBrk="1" fontAlgn="base" latinLnBrk="0" hangingPunct="1">
                <a:lnSpc>
                  <a:spcPct val="100000"/>
                </a:lnSpc>
                <a:spcBef>
                  <a:spcPct val="0"/>
                </a:spcBef>
                <a:spcAft>
                  <a:spcPct val="0"/>
                </a:spcAft>
                <a:buClrTx/>
                <a:buSzTx/>
                <a:buFontTx/>
                <a:buAutoNum type="arabicPeriod"/>
                <a:tabLst/>
                <a:defRPr/>
              </a:pP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 thời khóa biểu của ngày thứ hai</a:t>
              </a:r>
              <a:endPar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12" name="Picture 11"/>
          <p:cNvPicPr>
            <a:picLocks noChangeAspect="1"/>
          </p:cNvPicPr>
          <p:nvPr/>
        </p:nvPicPr>
        <p:blipFill rotWithShape="1">
          <a:blip r:embed="rId2"/>
          <a:srcRect l="30105" t="39044" r="29511" b="15143"/>
          <a:stretch/>
        </p:blipFill>
        <p:spPr>
          <a:xfrm>
            <a:off x="2082637" y="1507971"/>
            <a:ext cx="8334454" cy="5315808"/>
          </a:xfrm>
          <a:prstGeom prst="rect">
            <a:avLst/>
          </a:prstGeom>
        </p:spPr>
      </p:pic>
    </p:spTree>
    <p:extLst>
      <p:ext uri="{BB962C8B-B14F-4D97-AF65-F5344CB8AC3E}">
        <p14:creationId xmlns:p14="http://schemas.microsoft.com/office/powerpoint/2010/main" val="2818484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4047"/>
            <a:ext cx="4096204" cy="57280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836132" y="528979"/>
            <a:ext cx="10519736" cy="617433"/>
            <a:chOff x="836132" y="980974"/>
            <a:chExt cx="10519736" cy="934866"/>
          </a:xfrm>
        </p:grpSpPr>
        <p:sp>
          <p:nvSpPr>
            <p:cNvPr id="8" name="Hexagon 7">
              <a:extLst>
                <a:ext uri="{FF2B5EF4-FFF2-40B4-BE49-F238E27FC236}">
                  <a16:creationId xmlns:a16="http://schemas.microsoft.com/office/drawing/2014/main" id="{656B7EDA-4DEE-44AD-9FC2-7177221356BC}"/>
                </a:ext>
              </a:extLst>
            </p:cNvPr>
            <p:cNvSpPr/>
            <p:nvPr/>
          </p:nvSpPr>
          <p:spPr>
            <a:xfrm>
              <a:off x="836132" y="1056605"/>
              <a:ext cx="10519736" cy="85923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663B6F-FE68-42C6-84A9-CF98FA406047}"/>
                </a:ext>
              </a:extLst>
            </p:cNvPr>
            <p:cNvSpPr txBox="1"/>
            <p:nvPr/>
          </p:nvSpPr>
          <p:spPr>
            <a:xfrm>
              <a:off x="1171464" y="980974"/>
              <a:ext cx="9353770" cy="64633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2. Sáng</a:t>
              </a:r>
              <a:r>
                <a:rPr kumimoji="0" lang="en-US" altLang="zh-CN" sz="36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thứ Hai có mấy tiết?</a:t>
              </a:r>
              <a:endParaRPr kumimoji="0" lang="en-US" altLang="zh-C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
        <p:nvSpPr>
          <p:cNvPr id="3" name="TextBox 2"/>
          <p:cNvSpPr txBox="1"/>
          <p:nvPr/>
        </p:nvSpPr>
        <p:spPr>
          <a:xfrm>
            <a:off x="3763618" y="5931401"/>
            <a:ext cx="5216609" cy="646331"/>
          </a:xfrm>
          <a:prstGeom prst="rect">
            <a:avLst/>
          </a:prstGeom>
          <a:noFill/>
        </p:spPr>
        <p:txBody>
          <a:bodyPr wrap="square" rtlCol="0">
            <a:spAutoFit/>
          </a:bodyPr>
          <a:lstStyle/>
          <a:p>
            <a:r>
              <a:rPr lang="vi-VN" sz="3600" dirty="0">
                <a:solidFill>
                  <a:srgbClr val="0000FF"/>
                </a:solidFill>
                <a:latin typeface="+mj-lt"/>
              </a:rPr>
              <a:t>Sáng thứ Hai có 4 tiết.</a:t>
            </a:r>
          </a:p>
        </p:txBody>
      </p:sp>
      <p:pic>
        <p:nvPicPr>
          <p:cNvPr id="9" name="Picture 8"/>
          <p:cNvPicPr>
            <a:picLocks noChangeAspect="1"/>
          </p:cNvPicPr>
          <p:nvPr/>
        </p:nvPicPr>
        <p:blipFill rotWithShape="1">
          <a:blip r:embed="rId2"/>
          <a:srcRect l="30105" t="39044" r="29511" b="15143"/>
          <a:stretch/>
        </p:blipFill>
        <p:spPr>
          <a:xfrm>
            <a:off x="2201317" y="1146412"/>
            <a:ext cx="7485019" cy="4774029"/>
          </a:xfrm>
          <a:prstGeom prst="rect">
            <a:avLst/>
          </a:prstGeom>
        </p:spPr>
      </p:pic>
    </p:spTree>
    <p:extLst>
      <p:ext uri="{BB962C8B-B14F-4D97-AF65-F5344CB8AC3E}">
        <p14:creationId xmlns:p14="http://schemas.microsoft.com/office/powerpoint/2010/main" val="255468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4047"/>
            <a:ext cx="4096204" cy="57280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2" name="Group 1"/>
          <p:cNvGrpSpPr/>
          <p:nvPr/>
        </p:nvGrpSpPr>
        <p:grpSpPr>
          <a:xfrm>
            <a:off x="836132" y="528979"/>
            <a:ext cx="10519736" cy="646331"/>
            <a:chOff x="836132" y="980974"/>
            <a:chExt cx="10519736" cy="978621"/>
          </a:xfrm>
        </p:grpSpPr>
        <p:sp>
          <p:nvSpPr>
            <p:cNvPr id="8" name="Hexagon 7">
              <a:extLst>
                <a:ext uri="{FF2B5EF4-FFF2-40B4-BE49-F238E27FC236}">
                  <a16:creationId xmlns:a16="http://schemas.microsoft.com/office/drawing/2014/main" id="{656B7EDA-4DEE-44AD-9FC2-7177221356BC}"/>
                </a:ext>
              </a:extLst>
            </p:cNvPr>
            <p:cNvSpPr/>
            <p:nvPr/>
          </p:nvSpPr>
          <p:spPr>
            <a:xfrm>
              <a:off x="836132" y="1056605"/>
              <a:ext cx="10519736" cy="85923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663B6F-FE68-42C6-84A9-CF98FA406047}"/>
                </a:ext>
              </a:extLst>
            </p:cNvPr>
            <p:cNvSpPr txBox="1"/>
            <p:nvPr/>
          </p:nvSpPr>
          <p:spPr>
            <a:xfrm>
              <a:off x="1171464" y="980974"/>
              <a:ext cx="9353770" cy="9786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lang="en-US" altLang="zh-C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3</a:t>
              </a:r>
              <a:r>
                <a:rPr kumimoji="0" lang="en-US" altLang="zh-C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T</a:t>
              </a:r>
              <a:r>
                <a:rPr kumimoji="0" lang="en-US" altLang="zh-CN" sz="36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hứ Năm có những môn học nào?</a:t>
              </a:r>
              <a:endParaRPr kumimoji="0" lang="en-US" altLang="zh-CN"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
        <p:nvSpPr>
          <p:cNvPr id="3" name="TextBox 2"/>
          <p:cNvSpPr txBox="1"/>
          <p:nvPr/>
        </p:nvSpPr>
        <p:spPr>
          <a:xfrm>
            <a:off x="631740" y="5664168"/>
            <a:ext cx="11173573" cy="1077218"/>
          </a:xfrm>
          <a:prstGeom prst="rect">
            <a:avLst/>
          </a:prstGeom>
          <a:noFill/>
        </p:spPr>
        <p:txBody>
          <a:bodyPr wrap="square" rtlCol="0">
            <a:spAutoFit/>
          </a:bodyPr>
          <a:lstStyle/>
          <a:p>
            <a:r>
              <a:rPr lang="vi-VN" sz="3200" dirty="0">
                <a:solidFill>
                  <a:srgbClr val="0000FF"/>
                </a:solidFill>
                <a:latin typeface="+mj-lt"/>
              </a:rPr>
              <a:t>Thứ năm có môn Tiếng Việt, Giáo dục thể chất, Toán, Tự nhiên và xã hội, Tự học có hướng dẫn.</a:t>
            </a:r>
          </a:p>
        </p:txBody>
      </p:sp>
      <p:pic>
        <p:nvPicPr>
          <p:cNvPr id="9" name="Picture 8"/>
          <p:cNvPicPr>
            <a:picLocks noChangeAspect="1"/>
          </p:cNvPicPr>
          <p:nvPr/>
        </p:nvPicPr>
        <p:blipFill rotWithShape="1">
          <a:blip r:embed="rId2"/>
          <a:srcRect l="30105" t="39044" r="29511" b="15143"/>
          <a:stretch/>
        </p:blipFill>
        <p:spPr>
          <a:xfrm>
            <a:off x="2433329" y="1187356"/>
            <a:ext cx="6819853" cy="4349779"/>
          </a:xfrm>
          <a:prstGeom prst="rect">
            <a:avLst/>
          </a:prstGeom>
        </p:spPr>
      </p:pic>
    </p:spTree>
    <p:extLst>
      <p:ext uri="{BB962C8B-B14F-4D97-AF65-F5344CB8AC3E}">
        <p14:creationId xmlns:p14="http://schemas.microsoft.com/office/powerpoint/2010/main" val="1082603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TotalTime>
  <Words>235</Words>
  <Application>Microsoft Office PowerPoint</Application>
  <PresentationFormat>Widescreen</PresentationFormat>
  <Paragraphs>34</Paragraphs>
  <Slides>13</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13</vt:i4>
      </vt:variant>
    </vt:vector>
  </HeadingPairs>
  <TitlesOfParts>
    <vt:vector size="27" baseType="lpstr">
      <vt:lpstr>Microsoft YaHei</vt:lpstr>
      <vt:lpstr>宋体</vt:lpstr>
      <vt:lpstr>宋体</vt:lpstr>
      <vt:lpstr>Arial</vt:lpstr>
      <vt:lpstr>Arial-Rounded</vt:lpstr>
      <vt:lpstr>Calibri</vt:lpstr>
      <vt:lpstr>Calibri Light</vt:lpstr>
      <vt:lpstr>等线</vt:lpstr>
      <vt:lpstr>Times New Roman</vt:lpstr>
      <vt:lpstr>3_Office Theme</vt:lpstr>
      <vt:lpstr>NỀN 5</vt:lpstr>
      <vt:lpstr>nền 3</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MAIHUNG</cp:lastModifiedBy>
  <cp:revision>97</cp:revision>
  <dcterms:created xsi:type="dcterms:W3CDTF">2021-06-24T12:42:07Z</dcterms:created>
  <dcterms:modified xsi:type="dcterms:W3CDTF">2025-04-06T22:31:23Z</dcterms:modified>
</cp:coreProperties>
</file>