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74" r:id="rId2"/>
    <p:sldMasterId id="2147483686" r:id="rId3"/>
    <p:sldMasterId id="2147483744" r:id="rId4"/>
  </p:sldMasterIdLst>
  <p:notesMasterIdLst>
    <p:notesMasterId r:id="rId13"/>
  </p:notesMasterIdLst>
  <p:sldIdLst>
    <p:sldId id="549" r:id="rId5"/>
    <p:sldId id="540" r:id="rId6"/>
    <p:sldId id="551" r:id="rId7"/>
    <p:sldId id="552" r:id="rId8"/>
    <p:sldId id="566" r:id="rId9"/>
    <p:sldId id="517" r:id="rId10"/>
    <p:sldId id="518" r:id="rId11"/>
    <p:sldId id="476"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64" autoAdjust="0"/>
  </p:normalViewPr>
  <p:slideViewPr>
    <p:cSldViewPr snapToGrid="0">
      <p:cViewPr varScale="1">
        <p:scale>
          <a:sx n="92" d="100"/>
          <a:sy n="92" d="100"/>
        </p:scale>
        <p:origin x="336"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pPr/>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pPr/>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1852033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9671212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0349158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8730279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40111799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0882916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3017024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6894262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6927479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7914071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644703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9488243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3</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5" name="TextBox 44">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10</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THỜI</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KHÓA BIỂU</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533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A25A52-DD3D-4F52-9AA6-142388BF982E}"/>
              </a:ext>
            </a:extLst>
          </p:cNvPr>
          <p:cNvSpPr txBox="1"/>
          <p:nvPr/>
        </p:nvSpPr>
        <p:spPr>
          <a:xfrm>
            <a:off x="532263" y="475684"/>
            <a:ext cx="11163867" cy="4247317"/>
          </a:xfrm>
          <a:prstGeom prst="rect">
            <a:avLst/>
          </a:prstGeom>
          <a:noFill/>
        </p:spPr>
        <p:txBody>
          <a:bodyPr wrap="square" rtlCol="0">
            <a:spAutoFit/>
          </a:bodyPr>
          <a:lstStyle/>
          <a:p>
            <a:pPr algn="ctr">
              <a:lnSpc>
                <a:spcPct val="150000"/>
              </a:lnSpc>
            </a:pPr>
            <a:r>
              <a:rPr lang="en-US" sz="3600" b="1" dirty="0">
                <a:solidFill>
                  <a:srgbClr val="FF0000"/>
                </a:solidFill>
                <a:latin typeface="HP001 5 hàng" panose="020B0603050302020204" pitchFamily="34" charset="0"/>
                <a:cs typeface="Times New Roman" panose="02020603050405020304" pitchFamily="18" charset="0"/>
              </a:rPr>
              <a:t>Thời khóa biểu</a:t>
            </a:r>
            <a:r>
              <a:rPr lang="en-US" sz="3600" b="1" dirty="0">
                <a:latin typeface="HP001 5 hàng" panose="020B0603050302020204" pitchFamily="34" charset="0"/>
                <a:cs typeface="Times New Roman" panose="02020603050405020304" pitchFamily="18" charset="0"/>
              </a:rPr>
              <a:t>	</a:t>
            </a:r>
          </a:p>
          <a:p>
            <a:pPr algn="just">
              <a:lnSpc>
                <a:spcPct val="150000"/>
              </a:lnSpc>
            </a:pPr>
            <a:r>
              <a:rPr lang="en-US" sz="3600" b="1" dirty="0">
                <a:latin typeface="HP001 5 hàng" panose="020B0603050302020204" pitchFamily="34" charset="0"/>
                <a:cs typeface="Times New Roman" panose="02020603050405020304" pitchFamily="18" charset="0"/>
              </a:rPr>
              <a:t>	Thời khóa biểu cho biết thời gian học các môn của từng ngày trong tuần. Thời khóa biểu gồm nhiều cột dọc và nhiều hàng ngang. Các bạn học sinh thường đọc thời khóa biểu theo trình tự thứ - buổi - tiết - môn.</a:t>
            </a:r>
            <a:endParaRPr lang="vi-VN" sz="3600" b="1" dirty="0">
              <a:latin typeface="HP001 5 hàng" panose="020B060305030202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87945569-51FD-4ADE-807A-C99984BF3D75}"/>
              </a:ext>
            </a:extLst>
          </p:cNvPr>
          <p:cNvSpPr/>
          <p:nvPr/>
        </p:nvSpPr>
        <p:spPr>
          <a:xfrm>
            <a:off x="1945005" y="4987856"/>
            <a:ext cx="8301990" cy="77724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HP001 4 hàng" panose="020B0603050302020204" pitchFamily="34" charset="0"/>
              </a:rPr>
              <a:t>Đoạn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văn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có</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những</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chữ</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nào</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cần</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viết</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hoa</a:t>
            </a:r>
            <a:r>
              <a:rPr lang="en-US" sz="3200" b="1" dirty="0">
                <a:solidFill>
                  <a:schemeClr val="tx1"/>
                </a:solidFill>
                <a:latin typeface="HP001 4 hàng" panose="020B0603050302020204" pitchFamily="34" charset="0"/>
              </a:rPr>
              <a:t>?</a:t>
            </a:r>
          </a:p>
        </p:txBody>
      </p:sp>
    </p:spTree>
    <p:extLst>
      <p:ext uri="{BB962C8B-B14F-4D97-AF65-F5344CB8AC3E}">
        <p14:creationId xmlns:p14="http://schemas.microsoft.com/office/powerpoint/2010/main" val="4072879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A25A52-DD3D-4F52-9AA6-142388BF982E}"/>
              </a:ext>
            </a:extLst>
          </p:cNvPr>
          <p:cNvSpPr txBox="1"/>
          <p:nvPr/>
        </p:nvSpPr>
        <p:spPr>
          <a:xfrm>
            <a:off x="863600" y="475684"/>
            <a:ext cx="10464800" cy="5078313"/>
          </a:xfrm>
          <a:prstGeom prst="rect">
            <a:avLst/>
          </a:prstGeom>
          <a:noFill/>
        </p:spPr>
        <p:txBody>
          <a:bodyPr wrap="square" rtlCol="0">
            <a:spAutoFit/>
          </a:bodyPr>
          <a:lstStyle/>
          <a:p>
            <a:pPr lvl="0" algn="ctr">
              <a:lnSpc>
                <a:spcPct val="150000"/>
              </a:lnSpc>
              <a:defRPr/>
            </a:pPr>
            <a:r>
              <a:rPr kumimoji="0" lang="en-US" sz="3600" b="1" i="0" u="none" strike="noStrike" kern="1200" cap="none" spc="0" normalizeH="0" baseline="0" noProof="0" dirty="0">
                <a:ln>
                  <a:noFill/>
                </a:ln>
                <a:solidFill>
                  <a:srgbClr val="FF0000"/>
                </a:solidFill>
                <a:effectLst/>
                <a:uLnTx/>
                <a:uFillTx/>
                <a:latin typeface="HP001 4 hàng" panose="020B0603050302020204" pitchFamily="34" charset="0"/>
              </a:rPr>
              <a:t>Nghe – viết: </a:t>
            </a:r>
            <a:r>
              <a:rPr lang="en-US" sz="3600" b="1" dirty="0">
                <a:solidFill>
                  <a:srgbClr val="FF0000"/>
                </a:solidFill>
                <a:latin typeface="HP001 4 hàng" panose="020B0603050302020204" pitchFamily="34" charset="0"/>
                <a:cs typeface="Times New Roman" panose="02020603050405020304" pitchFamily="18" charset="0"/>
              </a:rPr>
              <a:t>Thời khóa biểu</a:t>
            </a:r>
            <a:endParaRPr kumimoji="0" lang="en-US" sz="3600" b="1" i="0" u="none" strike="noStrike" kern="1200" cap="none" spc="0" normalizeH="0" baseline="0" noProof="0" dirty="0">
              <a:ln>
                <a:noFill/>
              </a:ln>
              <a:solidFill>
                <a:srgbClr val="FF0000"/>
              </a:solidFill>
              <a:effectLst/>
              <a:uLnTx/>
              <a:uFillTx/>
              <a:latin typeface="HP001 4 hàng" panose="020B0603050302020204" pitchFamily="34" charset="0"/>
            </a:endParaRPr>
          </a:p>
          <a:p>
            <a:pPr algn="just">
              <a:lnSpc>
                <a:spcPct val="150000"/>
              </a:lnSpc>
            </a:pPr>
            <a:r>
              <a:rPr kumimoji="0" lang="en-US" sz="3600" b="1" i="0" u="none" strike="noStrike" kern="1200" cap="none" spc="0" normalizeH="0" baseline="0" noProof="0" dirty="0">
                <a:ln>
                  <a:noFill/>
                </a:ln>
                <a:solidFill>
                  <a:srgbClr val="0070C0"/>
                </a:solidFill>
                <a:effectLst/>
                <a:uLnTx/>
                <a:uFillTx/>
                <a:latin typeface="HP001 4 hàng" panose="020B0603050302020204" pitchFamily="34" charset="0"/>
              </a:rPr>
              <a:t>    </a:t>
            </a:r>
            <a:r>
              <a:rPr lang="en-US" sz="3600" b="1" dirty="0">
                <a:solidFill>
                  <a:srgbClr val="FF0000"/>
                </a:solidFill>
                <a:latin typeface="HP001 4 hàng" panose="020B0603050302020204" pitchFamily="34" charset="0"/>
                <a:cs typeface="Times New Roman" panose="02020603050405020304" pitchFamily="18" charset="0"/>
              </a:rPr>
              <a:t>T</a:t>
            </a:r>
            <a:r>
              <a:rPr lang="en-US" sz="3600" b="1" dirty="0">
                <a:latin typeface="HP001 4 hàng" panose="020B0603050302020204" pitchFamily="34" charset="0"/>
                <a:cs typeface="Times New Roman" panose="02020603050405020304" pitchFamily="18" charset="0"/>
              </a:rPr>
              <a:t>hời khóa biểu cho biết thời gian học các môn của từng ngày trong tuần. </a:t>
            </a:r>
            <a:r>
              <a:rPr lang="en-US" sz="3600" b="1" dirty="0">
                <a:solidFill>
                  <a:srgbClr val="FF0000"/>
                </a:solidFill>
                <a:latin typeface="HP001 4 hàng" panose="020B0603050302020204" pitchFamily="34" charset="0"/>
                <a:cs typeface="Times New Roman" panose="02020603050405020304" pitchFamily="18" charset="0"/>
              </a:rPr>
              <a:t>T</a:t>
            </a:r>
            <a:r>
              <a:rPr lang="en-US" sz="3600" b="1" dirty="0">
                <a:latin typeface="HP001 4 hàng" panose="020B0603050302020204" pitchFamily="34" charset="0"/>
                <a:cs typeface="Times New Roman" panose="02020603050405020304" pitchFamily="18" charset="0"/>
              </a:rPr>
              <a:t>hời khóa biểu gồm nhiều cột dọc và nhiều hàng ngang. </a:t>
            </a:r>
            <a:r>
              <a:rPr lang="en-US" sz="3600" b="1" dirty="0">
                <a:solidFill>
                  <a:srgbClr val="FF0000"/>
                </a:solidFill>
                <a:latin typeface="HP001 4 hàng" panose="020B0603050302020204" pitchFamily="34" charset="0"/>
                <a:cs typeface="Times New Roman" panose="02020603050405020304" pitchFamily="18" charset="0"/>
              </a:rPr>
              <a:t>C</a:t>
            </a:r>
            <a:r>
              <a:rPr lang="en-US" sz="3600" b="1" dirty="0">
                <a:latin typeface="HP001 4 hàng" panose="020B0603050302020204" pitchFamily="34" charset="0"/>
                <a:cs typeface="Times New Roman" panose="02020603050405020304" pitchFamily="18" charset="0"/>
              </a:rPr>
              <a:t>ác bạn học sinh thường đọc thời khóa biểu theo trình tự thứ - buổi - tiết - môn.</a:t>
            </a:r>
            <a:endParaRPr lang="vi-VN" sz="3600" b="1" dirty="0">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236736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10DAFA3-E2E3-4606-BB1D-AD52EE227865}"/>
              </a:ext>
            </a:extLst>
          </p:cNvPr>
          <p:cNvSpPr/>
          <p:nvPr/>
        </p:nvSpPr>
        <p:spPr>
          <a:xfrm>
            <a:off x="3400850" y="1378428"/>
            <a:ext cx="4663440" cy="1088238"/>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chemeClr val="bg1"/>
                </a:solidFill>
                <a:effectLst/>
                <a:uLnTx/>
                <a:uFillTx/>
                <a:latin typeface="HP001 4 hàng" panose="020B0603050302020204" pitchFamily="34" charset="0"/>
                <a:cs typeface="Times New Roman" panose="02020603050405020304" pitchFamily="18" charset="0"/>
              </a:rPr>
              <a:t>Luyện</a:t>
            </a:r>
            <a:r>
              <a:rPr kumimoji="0" lang="en-US" sz="4400" b="1" i="0" u="none" strike="noStrike" kern="0" cap="none" spc="0" normalizeH="0" baseline="0" noProof="0" dirty="0">
                <a:ln>
                  <a:noFill/>
                </a:ln>
                <a:solidFill>
                  <a:schemeClr val="bg1"/>
                </a:solidFill>
                <a:effectLst/>
                <a:uLnTx/>
                <a:uFillTx/>
                <a:latin typeface="HP001 4 hàng" panose="020B0603050302020204" pitchFamily="34" charset="0"/>
                <a:cs typeface="Times New Roman" panose="02020603050405020304" pitchFamily="18" charset="0"/>
              </a:rPr>
              <a:t> </a:t>
            </a:r>
            <a:r>
              <a:rPr kumimoji="0" lang="en-US" sz="4400" b="1" i="0" u="none" strike="noStrike" kern="0" cap="none" spc="0" normalizeH="0" baseline="0" noProof="0" dirty="0" err="1">
                <a:ln>
                  <a:noFill/>
                </a:ln>
                <a:solidFill>
                  <a:schemeClr val="bg1"/>
                </a:solidFill>
                <a:effectLst/>
                <a:uLnTx/>
                <a:uFillTx/>
                <a:latin typeface="HP001 4 hàng" panose="020B0603050302020204" pitchFamily="34" charset="0"/>
                <a:cs typeface="Times New Roman" panose="02020603050405020304" pitchFamily="18" charset="0"/>
              </a:rPr>
              <a:t>viết</a:t>
            </a:r>
            <a:r>
              <a:rPr kumimoji="0" lang="en-US" sz="4400" b="1" i="0" u="none" strike="noStrike" kern="0" cap="none" spc="0" normalizeH="0" baseline="0" noProof="0" dirty="0">
                <a:ln>
                  <a:noFill/>
                </a:ln>
                <a:solidFill>
                  <a:schemeClr val="bg1"/>
                </a:solidFill>
                <a:effectLst/>
                <a:uLnTx/>
                <a:uFillTx/>
                <a:latin typeface="HP001 4 hàng" panose="020B0603050302020204" pitchFamily="34" charset="0"/>
                <a:cs typeface="Times New Roman" panose="02020603050405020304" pitchFamily="18" charset="0"/>
              </a:rPr>
              <a:t> </a:t>
            </a:r>
            <a:r>
              <a:rPr kumimoji="0" lang="en-US" sz="4400" b="1" i="0" u="none" strike="noStrike" kern="0" cap="none" spc="0" normalizeH="0" baseline="0" noProof="0" dirty="0" err="1">
                <a:ln>
                  <a:noFill/>
                </a:ln>
                <a:solidFill>
                  <a:schemeClr val="bg1"/>
                </a:solidFill>
                <a:effectLst/>
                <a:uLnTx/>
                <a:uFillTx/>
                <a:latin typeface="HP001 4 hàng" panose="020B0603050302020204" pitchFamily="34" charset="0"/>
                <a:cs typeface="Times New Roman" panose="02020603050405020304" pitchFamily="18" charset="0"/>
              </a:rPr>
              <a:t>từ</a:t>
            </a:r>
            <a:r>
              <a:rPr kumimoji="0" lang="en-US" sz="4400" b="1" i="0" u="none" strike="noStrike" kern="0" cap="none" spc="0" normalizeH="0" baseline="0" noProof="0" dirty="0">
                <a:ln>
                  <a:noFill/>
                </a:ln>
                <a:solidFill>
                  <a:schemeClr val="bg1"/>
                </a:solidFill>
                <a:effectLst/>
                <a:uLnTx/>
                <a:uFillTx/>
                <a:latin typeface="HP001 4 hàng" panose="020B0603050302020204" pitchFamily="34" charset="0"/>
                <a:cs typeface="Times New Roman" panose="02020603050405020304" pitchFamily="18" charset="0"/>
              </a:rPr>
              <a:t> </a:t>
            </a:r>
            <a:r>
              <a:rPr kumimoji="0" lang="en-US" sz="4400" b="1" i="0" u="none" strike="noStrike" kern="0" cap="none" spc="0" normalizeH="0" baseline="0" noProof="0" dirty="0" err="1">
                <a:ln>
                  <a:noFill/>
                </a:ln>
                <a:solidFill>
                  <a:schemeClr val="bg1"/>
                </a:solidFill>
                <a:effectLst/>
                <a:uLnTx/>
                <a:uFillTx/>
                <a:latin typeface="HP001 4 hàng" panose="020B0603050302020204" pitchFamily="34" charset="0"/>
                <a:cs typeface="Times New Roman" panose="02020603050405020304" pitchFamily="18" charset="0"/>
              </a:rPr>
              <a:t>khó</a:t>
            </a:r>
            <a:endParaRPr kumimoji="0" lang="en-US" sz="4400" b="1" i="0" u="none" strike="noStrike" kern="0" cap="none" spc="0" normalizeH="0" baseline="0" noProof="0" dirty="0">
              <a:ln>
                <a:noFill/>
              </a:ln>
              <a:solidFill>
                <a:schemeClr val="bg1"/>
              </a:solidFill>
              <a:effectLst/>
              <a:uLnTx/>
              <a:uFillTx/>
              <a:latin typeface="HP001 4 hàng" panose="020B06030503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1188792-E93B-434A-9716-A49481F98788}"/>
              </a:ext>
            </a:extLst>
          </p:cNvPr>
          <p:cNvSpPr txBox="1"/>
          <p:nvPr/>
        </p:nvSpPr>
        <p:spPr>
          <a:xfrm>
            <a:off x="4436288" y="2776735"/>
            <a:ext cx="2578659" cy="830997"/>
          </a:xfrm>
          <a:prstGeom prst="rect">
            <a:avLst/>
          </a:prstGeom>
          <a:noFill/>
        </p:spPr>
        <p:txBody>
          <a:bodyPr wrap="square" rtlCol="0">
            <a:spAutoFit/>
          </a:bodyPr>
          <a:lstStyle/>
          <a:p>
            <a:r>
              <a:rPr lang="en-US" sz="4800" b="1" dirty="0">
                <a:solidFill>
                  <a:srgbClr val="3333FF"/>
                </a:solidFill>
                <a:latin typeface="HP001 4 hàng" panose="020B0603050302020204" pitchFamily="34" charset="0"/>
              </a:rPr>
              <a:t>trình tự</a:t>
            </a:r>
          </a:p>
        </p:txBody>
      </p:sp>
      <p:sp>
        <p:nvSpPr>
          <p:cNvPr id="4" name="TextBox 3">
            <a:extLst>
              <a:ext uri="{FF2B5EF4-FFF2-40B4-BE49-F238E27FC236}">
                <a16:creationId xmlns:a16="http://schemas.microsoft.com/office/drawing/2014/main" id="{48F9DD2C-9AFE-4A43-93A7-BF87631E3545}"/>
              </a:ext>
            </a:extLst>
          </p:cNvPr>
          <p:cNvSpPr txBox="1"/>
          <p:nvPr/>
        </p:nvSpPr>
        <p:spPr>
          <a:xfrm>
            <a:off x="4435776" y="2785221"/>
            <a:ext cx="2578659" cy="830997"/>
          </a:xfrm>
          <a:prstGeom prst="rect">
            <a:avLst/>
          </a:prstGeom>
          <a:noFill/>
        </p:spPr>
        <p:txBody>
          <a:bodyPr wrap="square" rtlCol="0">
            <a:spAutoFit/>
          </a:bodyPr>
          <a:lstStyle/>
          <a:p>
            <a:r>
              <a:rPr lang="en-US" sz="4800" b="1" dirty="0">
                <a:solidFill>
                  <a:srgbClr val="FF0000"/>
                </a:solidFill>
                <a:latin typeface="HP001 4 hàng" panose="020B0603050302020204" pitchFamily="34" charset="0"/>
              </a:rPr>
              <a:t>tr</a:t>
            </a:r>
            <a:r>
              <a:rPr lang="en-US" sz="4800" b="1" dirty="0">
                <a:solidFill>
                  <a:srgbClr val="0000FF"/>
                </a:solidFill>
                <a:latin typeface="HP001 4 hàng" panose="020B0603050302020204" pitchFamily="34" charset="0"/>
              </a:rPr>
              <a:t>ình tự</a:t>
            </a:r>
            <a:endParaRPr lang="en-US" sz="4800" b="1" dirty="0">
              <a:solidFill>
                <a:srgbClr val="FF0000"/>
              </a:solidFill>
              <a:latin typeface="HP001 4 hàng" panose="020B0603050302020204" pitchFamily="34" charset="0"/>
            </a:endParaRPr>
          </a:p>
        </p:txBody>
      </p:sp>
      <p:sp>
        <p:nvSpPr>
          <p:cNvPr id="11" name="TextBox 10">
            <a:extLst>
              <a:ext uri="{FF2B5EF4-FFF2-40B4-BE49-F238E27FC236}">
                <a16:creationId xmlns:a16="http://schemas.microsoft.com/office/drawing/2014/main" id="{48F9DD2C-9AFE-4A43-93A7-BF87631E3545}"/>
              </a:ext>
            </a:extLst>
          </p:cNvPr>
          <p:cNvSpPr txBox="1"/>
          <p:nvPr/>
        </p:nvSpPr>
        <p:spPr>
          <a:xfrm>
            <a:off x="5098331" y="3911773"/>
            <a:ext cx="1848376" cy="830997"/>
          </a:xfrm>
          <a:prstGeom prst="rect">
            <a:avLst/>
          </a:prstGeom>
          <a:noFill/>
        </p:spPr>
        <p:txBody>
          <a:bodyPr wrap="square" rtlCol="0">
            <a:spAutoFit/>
          </a:bodyPr>
          <a:lstStyle/>
          <a:p>
            <a:pPr algn="just"/>
            <a:r>
              <a:rPr lang="en-US" sz="4800" b="1" dirty="0">
                <a:solidFill>
                  <a:srgbClr val="0000FF"/>
                </a:solidFill>
                <a:latin typeface="HP001 4 hàng" panose="020B0603050302020204" pitchFamily="34" charset="0"/>
              </a:rPr>
              <a:t>tiết</a:t>
            </a:r>
            <a:endParaRPr lang="en-US" sz="4800" b="1" dirty="0">
              <a:solidFill>
                <a:srgbClr val="FF0000"/>
              </a:solidFill>
              <a:latin typeface="HP001 4 hàng" panose="020B0603050302020204" pitchFamily="34" charset="0"/>
            </a:endParaRPr>
          </a:p>
        </p:txBody>
      </p:sp>
      <p:sp>
        <p:nvSpPr>
          <p:cNvPr id="12" name="TextBox 11">
            <a:extLst>
              <a:ext uri="{FF2B5EF4-FFF2-40B4-BE49-F238E27FC236}">
                <a16:creationId xmlns:a16="http://schemas.microsoft.com/office/drawing/2014/main" id="{48F9DD2C-9AFE-4A43-93A7-BF87631E3545}"/>
              </a:ext>
            </a:extLst>
          </p:cNvPr>
          <p:cNvSpPr txBox="1"/>
          <p:nvPr/>
        </p:nvSpPr>
        <p:spPr>
          <a:xfrm>
            <a:off x="5098331" y="3920260"/>
            <a:ext cx="1848376" cy="830997"/>
          </a:xfrm>
          <a:prstGeom prst="rect">
            <a:avLst/>
          </a:prstGeom>
          <a:noFill/>
        </p:spPr>
        <p:txBody>
          <a:bodyPr wrap="square" rtlCol="0">
            <a:spAutoFit/>
          </a:bodyPr>
          <a:lstStyle/>
          <a:p>
            <a:pPr algn="just"/>
            <a:r>
              <a:rPr lang="en-US" sz="4800" b="1" dirty="0">
                <a:solidFill>
                  <a:srgbClr val="0000FF"/>
                </a:solidFill>
                <a:latin typeface="HP001 4 hàng" panose="020B0603050302020204" pitchFamily="34" charset="0"/>
              </a:rPr>
              <a:t>t</a:t>
            </a:r>
            <a:r>
              <a:rPr lang="en-US" sz="4800" b="1" dirty="0">
                <a:solidFill>
                  <a:srgbClr val="FF0000"/>
                </a:solidFill>
                <a:latin typeface="HP001 4 hàng" panose="020B0603050302020204" pitchFamily="34" charset="0"/>
              </a:rPr>
              <a:t>iết</a:t>
            </a:r>
          </a:p>
        </p:txBody>
      </p:sp>
    </p:spTree>
    <p:extLst>
      <p:ext uri="{BB962C8B-B14F-4D97-AF65-F5344CB8AC3E}">
        <p14:creationId xmlns:p14="http://schemas.microsoft.com/office/powerpoint/2010/main" val="790297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1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A25A52-DD3D-4F52-9AA6-142388BF982E}"/>
              </a:ext>
            </a:extLst>
          </p:cNvPr>
          <p:cNvSpPr txBox="1"/>
          <p:nvPr/>
        </p:nvSpPr>
        <p:spPr>
          <a:xfrm>
            <a:off x="863600" y="475684"/>
            <a:ext cx="10464800" cy="5078313"/>
          </a:xfrm>
          <a:prstGeom prst="rect">
            <a:avLst/>
          </a:prstGeom>
          <a:noFill/>
        </p:spPr>
        <p:txBody>
          <a:bodyPr wrap="square" rtlCol="0">
            <a:spAutoFit/>
          </a:bodyPr>
          <a:lstStyle/>
          <a:p>
            <a:pPr lvl="0" algn="ctr">
              <a:lnSpc>
                <a:spcPct val="150000"/>
              </a:lnSpc>
              <a:defRPr/>
            </a:pPr>
            <a:r>
              <a:rPr kumimoji="0" lang="en-US" sz="3600" b="1" i="0" u="none" strike="noStrike" kern="1200" cap="none" spc="0" normalizeH="0" baseline="0" noProof="0" dirty="0">
                <a:ln>
                  <a:noFill/>
                </a:ln>
                <a:solidFill>
                  <a:srgbClr val="FF0000"/>
                </a:solidFill>
                <a:effectLst/>
                <a:uLnTx/>
                <a:uFillTx/>
                <a:latin typeface="HP001 4 hàng" panose="020B0603050302020204" pitchFamily="34" charset="0"/>
              </a:rPr>
              <a:t>Nghe – viết: </a:t>
            </a:r>
            <a:r>
              <a:rPr lang="en-US" sz="3600" b="1" dirty="0">
                <a:solidFill>
                  <a:srgbClr val="FF0000"/>
                </a:solidFill>
                <a:latin typeface="HP001 4 hàng" panose="020B0603050302020204" pitchFamily="34" charset="0"/>
                <a:cs typeface="Times New Roman" panose="02020603050405020304" pitchFamily="18" charset="0"/>
              </a:rPr>
              <a:t>Thời khóa biểu</a:t>
            </a:r>
            <a:endParaRPr kumimoji="0" lang="en-US" sz="3600" b="1" i="0" u="none" strike="noStrike" kern="1200" cap="none" spc="0" normalizeH="0" baseline="0" noProof="0" dirty="0">
              <a:ln>
                <a:noFill/>
              </a:ln>
              <a:solidFill>
                <a:srgbClr val="FF0000"/>
              </a:solidFill>
              <a:effectLst/>
              <a:uLnTx/>
              <a:uFillTx/>
              <a:latin typeface="HP001 4 hàng" panose="020B0603050302020204" pitchFamily="34" charset="0"/>
            </a:endParaRPr>
          </a:p>
          <a:p>
            <a:pPr algn="just">
              <a:lnSpc>
                <a:spcPct val="150000"/>
              </a:lnSpc>
            </a:pPr>
            <a:r>
              <a:rPr kumimoji="0" lang="en-US" sz="3600" b="1" i="0" u="none" strike="noStrike" kern="1200" cap="none" spc="0" normalizeH="0" baseline="0" noProof="0" dirty="0">
                <a:ln>
                  <a:noFill/>
                </a:ln>
                <a:solidFill>
                  <a:srgbClr val="0070C0"/>
                </a:solidFill>
                <a:effectLst/>
                <a:uLnTx/>
                <a:uFillTx/>
                <a:latin typeface="HP001 4 hàng" panose="020B0603050302020204" pitchFamily="34" charset="0"/>
              </a:rPr>
              <a:t>    </a:t>
            </a:r>
            <a:r>
              <a:rPr lang="en-US" sz="3600" b="1" dirty="0">
                <a:solidFill>
                  <a:srgbClr val="FF0000"/>
                </a:solidFill>
                <a:latin typeface="HP001 4 hàng" panose="020B0603050302020204" pitchFamily="34" charset="0"/>
                <a:cs typeface="Times New Roman" panose="02020603050405020304" pitchFamily="18" charset="0"/>
              </a:rPr>
              <a:t>T</a:t>
            </a:r>
            <a:r>
              <a:rPr lang="en-US" sz="3600" b="1" dirty="0">
                <a:latin typeface="HP001 4 hàng" panose="020B0603050302020204" pitchFamily="34" charset="0"/>
                <a:cs typeface="Times New Roman" panose="02020603050405020304" pitchFamily="18" charset="0"/>
              </a:rPr>
              <a:t>hời khóa biểu cho biết thời gian học các môn của từng ngày trong tuần. </a:t>
            </a:r>
            <a:r>
              <a:rPr lang="en-US" sz="3600" b="1" dirty="0">
                <a:solidFill>
                  <a:srgbClr val="FF0000"/>
                </a:solidFill>
                <a:latin typeface="HP001 4 hàng" panose="020B0603050302020204" pitchFamily="34" charset="0"/>
                <a:cs typeface="Times New Roman" panose="02020603050405020304" pitchFamily="18" charset="0"/>
              </a:rPr>
              <a:t>T</a:t>
            </a:r>
            <a:r>
              <a:rPr lang="en-US" sz="3600" b="1" dirty="0">
                <a:latin typeface="HP001 4 hàng" panose="020B0603050302020204" pitchFamily="34" charset="0"/>
                <a:cs typeface="Times New Roman" panose="02020603050405020304" pitchFamily="18" charset="0"/>
              </a:rPr>
              <a:t>hời khóa biểu gồm nhiều cột dọc và nhiều hàng ngang. </a:t>
            </a:r>
            <a:r>
              <a:rPr lang="en-US" sz="3600" b="1" dirty="0">
                <a:solidFill>
                  <a:srgbClr val="FF0000"/>
                </a:solidFill>
                <a:latin typeface="HP001 4 hàng" panose="020B0603050302020204" pitchFamily="34" charset="0"/>
                <a:cs typeface="Times New Roman" panose="02020603050405020304" pitchFamily="18" charset="0"/>
              </a:rPr>
              <a:t>C</a:t>
            </a:r>
            <a:r>
              <a:rPr lang="en-US" sz="3600" b="1" dirty="0">
                <a:latin typeface="HP001 4 hàng" panose="020B0603050302020204" pitchFamily="34" charset="0"/>
                <a:cs typeface="Times New Roman" panose="02020603050405020304" pitchFamily="18" charset="0"/>
              </a:rPr>
              <a:t>ác bạn học sinh thường đọc thời khóa biểu theo trình tự thứ - buổi - tiết - môn.</a:t>
            </a:r>
            <a:endParaRPr lang="vi-VN" sz="3600" b="1" dirty="0">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95601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34D2452-A620-4B7E-AB79-6C0288814FAE}"/>
              </a:ext>
            </a:extLst>
          </p:cNvPr>
          <p:cNvSpPr/>
          <p:nvPr/>
        </p:nvSpPr>
        <p:spPr>
          <a:xfrm>
            <a:off x="4301082" y="137112"/>
            <a:ext cx="2467626" cy="563241"/>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Bài</a:t>
            </a:r>
            <a:r>
              <a:rPr kumimoji="0" lang="en-US" sz="4000" b="1" i="0" u="none" strike="noStrike" kern="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4000" b="1" i="0" u="none" strike="noStrike" kern="0" cap="none" spc="0" normalizeH="0" noProof="0" dirty="0" err="1">
                <a:ln>
                  <a:noFill/>
                </a:ln>
                <a:solidFill>
                  <a:schemeClr val="bg1"/>
                </a:solidFill>
                <a:effectLst/>
                <a:uLnTx/>
                <a:uFillTx/>
                <a:latin typeface="Times New Roman" panose="02020603050405020304" pitchFamily="18" charset="0"/>
                <a:cs typeface="Times New Roman" panose="02020603050405020304" pitchFamily="18" charset="0"/>
              </a:rPr>
              <a:t>tập</a:t>
            </a:r>
            <a:endParaRPr kumimoji="0" lang="en-US" sz="40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28951" t="32789" r="27728" b="23927"/>
          <a:stretch/>
        </p:blipFill>
        <p:spPr>
          <a:xfrm>
            <a:off x="663518" y="836833"/>
            <a:ext cx="10718715" cy="6021167"/>
          </a:xfrm>
          <a:prstGeom prst="rect">
            <a:avLst/>
          </a:prstGeom>
        </p:spPr>
      </p:pic>
      <p:sp>
        <p:nvSpPr>
          <p:cNvPr id="6" name="TextBox 5"/>
          <p:cNvSpPr txBox="1"/>
          <p:nvPr/>
        </p:nvSpPr>
        <p:spPr>
          <a:xfrm>
            <a:off x="2620372" y="5459105"/>
            <a:ext cx="1404552" cy="584775"/>
          </a:xfrm>
          <a:prstGeom prst="rect">
            <a:avLst/>
          </a:prstGeom>
          <a:noFill/>
        </p:spPr>
        <p:txBody>
          <a:bodyPr wrap="non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cái kéo</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304135" y="3032080"/>
            <a:ext cx="1718740" cy="584775"/>
          </a:xfrm>
          <a:prstGeom prst="rect">
            <a:avLst/>
          </a:prstGeom>
          <a:noFill/>
        </p:spPr>
        <p:txBody>
          <a:bodyPr wrap="non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thước kẻ</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175007" y="6084824"/>
            <a:ext cx="1678665" cy="584775"/>
          </a:xfrm>
          <a:prstGeom prst="rect">
            <a:avLst/>
          </a:prstGeom>
          <a:noFill/>
        </p:spPr>
        <p:txBody>
          <a:bodyPr wrap="non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cặp sách</a:t>
            </a:r>
            <a:endParaRPr lang="vi-VN"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520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47095" y="1218978"/>
            <a:ext cx="8161209" cy="3801041"/>
            <a:chOff x="1597390" y="718849"/>
            <a:chExt cx="8161209" cy="3801041"/>
          </a:xfrm>
        </p:grpSpPr>
        <p:sp>
          <p:nvSpPr>
            <p:cNvPr id="4" name="Rectangle 3"/>
            <p:cNvSpPr/>
            <p:nvPr/>
          </p:nvSpPr>
          <p:spPr>
            <a:xfrm>
              <a:off x="1597390" y="718849"/>
              <a:ext cx="8161209" cy="3801041"/>
            </a:xfrm>
            <a:prstGeom prst="rect">
              <a:avLst/>
            </a:prstGeom>
          </p:spPr>
          <p:txBody>
            <a:bodyPr wrap="none">
              <a:spAutoFit/>
            </a:bodyPr>
            <a:lstStyle/>
            <a:p>
              <a:pPr>
                <a:spcAft>
                  <a:spcPts val="600"/>
                </a:spcAft>
              </a:pPr>
              <a:r>
                <a:rPr lang="vi-VN" sz="3600" b="1" dirty="0">
                  <a:solidFill>
                    <a:srgbClr val="FF0000"/>
                  </a:solidFill>
                  <a:latin typeface="+mj-lt"/>
                </a:rPr>
                <a:t>Bài 3: Chọn </a:t>
              </a:r>
              <a:r>
                <a:rPr lang="vi-VN" sz="3600" b="1" i="1" dirty="0">
                  <a:solidFill>
                    <a:srgbClr val="FF0000"/>
                  </a:solidFill>
                  <a:latin typeface="+mj-lt"/>
                </a:rPr>
                <a:t>ch</a:t>
              </a:r>
              <a:r>
                <a:rPr lang="vi-VN" sz="3600" b="1" dirty="0">
                  <a:solidFill>
                    <a:srgbClr val="FF0000"/>
                  </a:solidFill>
                  <a:latin typeface="+mj-lt"/>
                </a:rPr>
                <a:t> hoặc </a:t>
              </a:r>
              <a:r>
                <a:rPr lang="vi-VN" sz="3600" b="1" i="1" dirty="0">
                  <a:solidFill>
                    <a:srgbClr val="FF0000"/>
                  </a:solidFill>
                  <a:latin typeface="+mj-lt"/>
                </a:rPr>
                <a:t>tr</a:t>
              </a:r>
              <a:r>
                <a:rPr lang="vi-VN" sz="3600" b="1" dirty="0">
                  <a:solidFill>
                    <a:srgbClr val="FF0000"/>
                  </a:solidFill>
                  <a:latin typeface="+mj-lt"/>
                </a:rPr>
                <a:t> thay cho ô vuông.</a:t>
              </a:r>
            </a:p>
            <a:p>
              <a:pPr indent="1422400">
                <a:spcAft>
                  <a:spcPts val="600"/>
                </a:spcAft>
              </a:pPr>
              <a:r>
                <a:rPr lang="vi-VN" sz="3600" dirty="0">
                  <a:latin typeface="+mj-lt"/>
                </a:rPr>
                <a:t>Mặt      ời mọc rồi lặn</a:t>
              </a:r>
            </a:p>
            <a:p>
              <a:pPr indent="1422400">
                <a:spcAft>
                  <a:spcPts val="600"/>
                </a:spcAft>
              </a:pPr>
              <a:r>
                <a:rPr lang="vi-VN" sz="3600" dirty="0">
                  <a:latin typeface="+mj-lt"/>
                </a:rPr>
                <a:t>     ên đôi      ân lon ton</a:t>
              </a:r>
            </a:p>
            <a:p>
              <a:pPr indent="1422400">
                <a:spcAft>
                  <a:spcPts val="600"/>
                </a:spcAft>
              </a:pPr>
              <a:r>
                <a:rPr lang="vi-VN" sz="3600" dirty="0">
                  <a:latin typeface="+mj-lt"/>
                </a:rPr>
                <a:t>Hai      ân      ời của con</a:t>
              </a:r>
            </a:p>
            <a:p>
              <a:pPr indent="1422400">
                <a:spcAft>
                  <a:spcPts val="600"/>
                </a:spcAft>
              </a:pPr>
              <a:r>
                <a:rPr lang="vi-VN" sz="3600" dirty="0">
                  <a:latin typeface="+mj-lt"/>
                </a:rPr>
                <a:t>Là mẹ và cô giáo.</a:t>
              </a:r>
            </a:p>
            <a:p>
              <a:pPr indent="2743200">
                <a:spcAft>
                  <a:spcPts val="600"/>
                </a:spcAft>
              </a:pPr>
              <a:r>
                <a:rPr lang="vi-VN" sz="3600" dirty="0">
                  <a:latin typeface="+mj-lt"/>
                </a:rPr>
                <a:t>(Theo Trần Quốc Toàn)</a:t>
              </a:r>
            </a:p>
          </p:txBody>
        </p:sp>
        <p:sp>
          <p:nvSpPr>
            <p:cNvPr id="9" name="Rectangle 8"/>
            <p:cNvSpPr/>
            <p:nvPr/>
          </p:nvSpPr>
          <p:spPr>
            <a:xfrm>
              <a:off x="3991428" y="1331909"/>
              <a:ext cx="493487"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098801" y="1984369"/>
              <a:ext cx="52977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16"/>
            <p:cNvSpPr/>
            <p:nvPr/>
          </p:nvSpPr>
          <p:spPr>
            <a:xfrm>
              <a:off x="4954174" y="1984369"/>
              <a:ext cx="52977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3900712" y="2619369"/>
              <a:ext cx="52977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5026744" y="2619369"/>
              <a:ext cx="52977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7" name="Rectangle 6"/>
          <p:cNvSpPr/>
          <p:nvPr/>
        </p:nvSpPr>
        <p:spPr>
          <a:xfrm>
            <a:off x="4228217" y="1839461"/>
            <a:ext cx="466794" cy="646331"/>
          </a:xfrm>
          <a:prstGeom prst="rect">
            <a:avLst/>
          </a:prstGeom>
        </p:spPr>
        <p:txBody>
          <a:bodyPr wrap="none">
            <a:spAutoFit/>
          </a:bodyPr>
          <a:lstStyle/>
          <a:p>
            <a:r>
              <a:rPr lang="vi-VN" sz="3600" dirty="0">
                <a:solidFill>
                  <a:srgbClr val="FF0000"/>
                </a:solidFill>
                <a:latin typeface="Times New Roman" panose="02020603050405020304" pitchFamily="18" charset="0"/>
              </a:rPr>
              <a:t>tr</a:t>
            </a:r>
            <a:endParaRPr lang="vi-VN" dirty="0">
              <a:solidFill>
                <a:srgbClr val="FF0000"/>
              </a:solidFill>
            </a:endParaRPr>
          </a:p>
        </p:txBody>
      </p:sp>
      <p:sp>
        <p:nvSpPr>
          <p:cNvPr id="20" name="Rectangle 19"/>
          <p:cNvSpPr/>
          <p:nvPr/>
        </p:nvSpPr>
        <p:spPr>
          <a:xfrm>
            <a:off x="3267940" y="2481255"/>
            <a:ext cx="604461" cy="646331"/>
          </a:xfrm>
          <a:prstGeom prst="rect">
            <a:avLst/>
          </a:prstGeom>
        </p:spPr>
        <p:txBody>
          <a:bodyPr wrap="none">
            <a:spAutoFit/>
          </a:bodyPr>
          <a:lstStyle/>
          <a:p>
            <a:r>
              <a:rPr lang="vi-VN" sz="3600" dirty="0">
                <a:solidFill>
                  <a:srgbClr val="FF0000"/>
                </a:solidFill>
                <a:latin typeface="Times New Roman" panose="02020603050405020304" pitchFamily="18" charset="0"/>
              </a:rPr>
              <a:t>Tr</a:t>
            </a:r>
            <a:endParaRPr lang="vi-VN" dirty="0">
              <a:solidFill>
                <a:srgbClr val="FF0000"/>
              </a:solidFill>
            </a:endParaRPr>
          </a:p>
        </p:txBody>
      </p:sp>
      <p:sp>
        <p:nvSpPr>
          <p:cNvPr id="21" name="Rectangle 20"/>
          <p:cNvSpPr/>
          <p:nvPr/>
        </p:nvSpPr>
        <p:spPr>
          <a:xfrm>
            <a:off x="5303087" y="3098558"/>
            <a:ext cx="466794" cy="646331"/>
          </a:xfrm>
          <a:prstGeom prst="rect">
            <a:avLst/>
          </a:prstGeom>
        </p:spPr>
        <p:txBody>
          <a:bodyPr wrap="none">
            <a:spAutoFit/>
          </a:bodyPr>
          <a:lstStyle/>
          <a:p>
            <a:r>
              <a:rPr lang="vi-VN" sz="3600" dirty="0">
                <a:solidFill>
                  <a:srgbClr val="FF0000"/>
                </a:solidFill>
                <a:latin typeface="Times New Roman" panose="02020603050405020304" pitchFamily="18" charset="0"/>
              </a:rPr>
              <a:t>tr</a:t>
            </a:r>
            <a:endParaRPr lang="vi-VN" dirty="0">
              <a:solidFill>
                <a:srgbClr val="FF0000"/>
              </a:solidFill>
            </a:endParaRPr>
          </a:p>
        </p:txBody>
      </p:sp>
      <p:sp>
        <p:nvSpPr>
          <p:cNvPr id="22" name="Rectangle 21"/>
          <p:cNvSpPr/>
          <p:nvPr/>
        </p:nvSpPr>
        <p:spPr>
          <a:xfrm>
            <a:off x="5084096" y="2458653"/>
            <a:ext cx="620683" cy="646331"/>
          </a:xfrm>
          <a:prstGeom prst="rect">
            <a:avLst/>
          </a:prstGeom>
        </p:spPr>
        <p:txBody>
          <a:bodyPr wrap="none">
            <a:spAutoFit/>
          </a:bodyPr>
          <a:lstStyle/>
          <a:p>
            <a:r>
              <a:rPr lang="vi-VN" sz="3600" dirty="0">
                <a:solidFill>
                  <a:srgbClr val="FF0000"/>
                </a:solidFill>
                <a:latin typeface="Times New Roman" panose="02020603050405020304" pitchFamily="18" charset="0"/>
              </a:rPr>
              <a:t>ch</a:t>
            </a:r>
            <a:endParaRPr lang="vi-VN" dirty="0">
              <a:solidFill>
                <a:srgbClr val="FF0000"/>
              </a:solidFill>
            </a:endParaRPr>
          </a:p>
        </p:txBody>
      </p:sp>
      <p:sp>
        <p:nvSpPr>
          <p:cNvPr id="23" name="Rectangle 22"/>
          <p:cNvSpPr/>
          <p:nvPr/>
        </p:nvSpPr>
        <p:spPr>
          <a:xfrm>
            <a:off x="4058090" y="3106574"/>
            <a:ext cx="620683" cy="646331"/>
          </a:xfrm>
          <a:prstGeom prst="rect">
            <a:avLst/>
          </a:prstGeom>
        </p:spPr>
        <p:txBody>
          <a:bodyPr wrap="none">
            <a:spAutoFit/>
          </a:bodyPr>
          <a:lstStyle/>
          <a:p>
            <a:r>
              <a:rPr lang="vi-VN" sz="3600" dirty="0">
                <a:solidFill>
                  <a:srgbClr val="FF0000"/>
                </a:solidFill>
                <a:latin typeface="Times New Roman" panose="02020603050405020304" pitchFamily="18" charset="0"/>
              </a:rPr>
              <a:t>ch</a:t>
            </a:r>
            <a:endParaRPr lang="vi-VN" dirty="0">
              <a:solidFill>
                <a:srgbClr val="FF0000"/>
              </a:solidFill>
            </a:endParaRPr>
          </a:p>
        </p:txBody>
      </p:sp>
    </p:spTree>
    <p:extLst>
      <p:ext uri="{BB962C8B-B14F-4D97-AF65-F5344CB8AC3E}">
        <p14:creationId xmlns:p14="http://schemas.microsoft.com/office/powerpoint/2010/main" val="2887806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211</Words>
  <Application>Microsoft Office PowerPoint</Application>
  <PresentationFormat>Widescreen</PresentationFormat>
  <Paragraphs>32</Paragraphs>
  <Slides>8</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vt:i4>
      </vt:variant>
    </vt:vector>
  </HeadingPairs>
  <TitlesOfParts>
    <vt:vector size="20" baseType="lpstr">
      <vt:lpstr>Microsoft YaHei</vt:lpstr>
      <vt:lpstr>SimSun</vt:lpstr>
      <vt:lpstr>Arial</vt:lpstr>
      <vt:lpstr>Calibri</vt:lpstr>
      <vt:lpstr>Calibri Light</vt:lpstr>
      <vt:lpstr>HP001 4 hàng</vt:lpstr>
      <vt:lpstr>HP001 5 hàng</vt:lpstr>
      <vt:lpstr>Times New Roman</vt:lpstr>
      <vt:lpstr>NỀN 5</vt:lpstr>
      <vt:lpstr>nền 3</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MAIHUNG</cp:lastModifiedBy>
  <cp:revision>97</cp:revision>
  <dcterms:created xsi:type="dcterms:W3CDTF">2021-06-24T12:42:07Z</dcterms:created>
  <dcterms:modified xsi:type="dcterms:W3CDTF">2025-04-06T22:32:19Z</dcterms:modified>
</cp:coreProperties>
</file>