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9" r:id="rId3"/>
    <p:sldMasterId id="2147483701" r:id="rId4"/>
    <p:sldMasterId id="2147483725" r:id="rId5"/>
    <p:sldMasterId id="2147483737" r:id="rId6"/>
  </p:sldMasterIdLst>
  <p:notesMasterIdLst>
    <p:notesMasterId r:id="rId27"/>
  </p:notesMasterIdLst>
  <p:sldIdLst>
    <p:sldId id="258" r:id="rId7"/>
    <p:sldId id="267" r:id="rId8"/>
    <p:sldId id="319" r:id="rId9"/>
    <p:sldId id="288" r:id="rId10"/>
    <p:sldId id="322" r:id="rId11"/>
    <p:sldId id="301" r:id="rId12"/>
    <p:sldId id="289" r:id="rId13"/>
    <p:sldId id="330" r:id="rId14"/>
    <p:sldId id="331" r:id="rId15"/>
    <p:sldId id="290" r:id="rId16"/>
    <p:sldId id="329" r:id="rId17"/>
    <p:sldId id="291" r:id="rId18"/>
    <p:sldId id="324" r:id="rId19"/>
    <p:sldId id="303" r:id="rId20"/>
    <p:sldId id="328" r:id="rId21"/>
    <p:sldId id="312" r:id="rId22"/>
    <p:sldId id="304" r:id="rId23"/>
    <p:sldId id="271" r:id="rId24"/>
    <p:sldId id="292" r:id="rId25"/>
    <p:sldId id="285" r:id="rId26"/>
  </p:sldIdLst>
  <p:sldSz cx="12192000" cy="6858000"/>
  <p:notesSz cx="6858000" cy="9144000"/>
  <p:embeddedFontLst>
    <p:embeddedFont>
      <p:font typeface="SimSun" panose="02010600030101010101" pitchFamily="2" charset="-122"/>
      <p:regular r:id="rId28"/>
    </p:embeddedFont>
    <p:embeddedFont>
      <p:font typeface="黑体" panose="020B0604020202020204" charset="-122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等线" panose="020B0604020202020204" charset="-122"/>
      <p:regular r:id="rId40"/>
      <p:bold r:id="rId41"/>
    </p:embeddedFont>
    <p:embeddedFont>
      <p:font typeface="SimSun" panose="02010600030101010101" pitchFamily="2" charset="-122"/>
      <p:regular r:id="rId28"/>
    </p:embeddedFont>
    <p:embeddedFont>
      <p:font typeface="HP001 4 hàng" panose="020B0604020202020204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09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Các con được nghe thấy tiếng trống trường vào những thời điểm nào? Các con cảm thấy thế nào khi nghe thấy tiếng trống trường vào những thời điểm đó?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8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9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0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8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2169-C542-4B60-AD39-108FF6E9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B537-4185-4F36-8FC5-DE81E2667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EA62E-71D4-4CCE-981A-FA0605412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BCC89-E450-479D-AA12-ADE4439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7D25-A687-4013-B932-4CD4C26FA72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E386-C8AC-46CC-9F13-5DFDA650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A9EA2-2383-4A2F-AD55-552F92E5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77B5-CE30-446D-BAE2-534904A4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2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6.png"/><Relationship Id="rId4" Type="http://schemas.openxmlformats.org/officeDocument/2006/relationships/tags" Target="../tags/tag4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slide" Target="slide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Am-thanh-tieng-tro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89094" y="3372757"/>
            <a:ext cx="725258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4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22669" y="439612"/>
            <a:ext cx="6916420" cy="2399246"/>
            <a:chOff x="3693569" y="1287910"/>
            <a:chExt cx="3822655" cy="2399227"/>
          </a:xfrm>
        </p:grpSpPr>
        <p:grpSp>
          <p:nvGrpSpPr>
            <p:cNvPr id="42" name="Group 41"/>
            <p:cNvGrpSpPr/>
            <p:nvPr/>
          </p:nvGrpSpPr>
          <p:grpSpPr>
            <a:xfrm>
              <a:off x="3693569" y="1287910"/>
              <a:ext cx="3822655" cy="2399227"/>
              <a:chOff x="114378" y="2306774"/>
              <a:chExt cx="2109019" cy="2185571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14378" y="230677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48807" y="3398916"/>
                <a:ext cx="1808630" cy="10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ngẫm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nghĩ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90023" y="3197631"/>
            <a:ext cx="905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3600" b="0" i="0" u="none" strike="noStrike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Chúng ta nên </a:t>
            </a:r>
            <a:r>
              <a:rPr lang="vi-VN" altLang="vi-VN" sz="3600" b="0" i="0" u="none" strike="noStrike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ngẫm nghĩ </a:t>
            </a:r>
            <a:r>
              <a:rPr lang="vi-VN" altLang="vi-VN" sz="3600" b="0" i="0" u="none" strike="noStrike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về hành động của mình.</a:t>
            </a:r>
            <a:endParaRPr lang="en-US" altLang="vi-VN" sz="36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965619" y="5560363"/>
            <a:ext cx="7221523" cy="889626"/>
            <a:chOff x="783923" y="5995764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83923" y="6080410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38167" y="599576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58423" y="1671369"/>
            <a:ext cx="546397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055491"/>
            <a:ext cx="506048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477858" y="1548736"/>
            <a:ext cx="546374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6334" y="3970415"/>
            <a:ext cx="526280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87194" y="119275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2336" y="1633165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84827" y="2104291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19830" y="2632647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25476" y="4055491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166669" y="3539232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43201" y="4525897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15823" y="4996303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438161" y="1662001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984445" y="2103520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937084" y="354833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312839" y="398847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410456" y="399187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480367" y="394992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012836" y="4478333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294218" y="4954430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53807" y="1189094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08671" y="2990951"/>
            <a:ext cx="1710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873411" y="2602683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42736" y="86738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1920" y="1587152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473106" y="1676277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4090" y="0"/>
            <a:ext cx="5203190" cy="792769"/>
            <a:chOff x="708943" y="5967234"/>
            <a:chExt cx="5825836" cy="792769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775851" y="596723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nhóm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19" y="-383338"/>
            <a:ext cx="4104240" cy="3173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9999" y="842335"/>
            <a:ext cx="3651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8657" y="3072348"/>
            <a:ext cx="8445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xét:</a:t>
            </a:r>
          </a:p>
          <a:p>
            <a:pPr marL="285750" indent="-285750">
              <a:buFontTx/>
              <a:buChar char="-"/>
            </a:pP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đúng từ ngữ, đọc trôi chảy, đọc to rõ ràng.</a:t>
            </a:r>
          </a:p>
          <a:p>
            <a:pPr marL="285750" indent="-285750">
              <a:buFontTx/>
              <a:buChar char="-"/>
            </a:pP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 nghỉ câu đúng.</a:t>
            </a:r>
          </a:p>
          <a:p>
            <a:pPr marL="285750" indent="-285750">
              <a:buFontTx/>
              <a:buChar char="-"/>
            </a:pP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cảm.</a:t>
            </a:r>
          </a:p>
          <a:p>
            <a:pPr marL="285750" indent="-285750">
              <a:buFontTx/>
              <a:buChar char="-"/>
            </a:pP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9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8168" y="679245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+mj-lt"/>
              </a:rPr>
              <a:t>Khi nghỉ hè, không được thấy các bạn học sinh, cái trống cảm thấy như thế nào?</a:t>
            </a:r>
            <a:endParaRPr lang="en-US" sz="3600" b="1" dirty="0">
              <a:solidFill>
                <a:schemeClr val="tx1"/>
              </a:solidFill>
              <a:latin typeface="+mj-lt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0748" y="2654710"/>
            <a:ext cx="6715432" cy="1376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smtClean="0">
                <a:latin typeface="+mj-lt"/>
              </a:rPr>
              <a:t>A. Vui vẻ vì được nghỉ ngơi.</a:t>
            </a:r>
            <a:endParaRPr lang="en-US" sz="400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748" y="4365522"/>
            <a:ext cx="6715432" cy="1376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/>
              <a:t>B. Buồn, nhớ các bạn học sinh.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570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7603"/>
          </a:xfrm>
        </p:spPr>
      </p:pic>
      <p:sp>
        <p:nvSpPr>
          <p:cNvPr id="8" name="矩形 7"/>
          <p:cNvSpPr/>
          <p:nvPr/>
        </p:nvSpPr>
        <p:spPr>
          <a:xfrm>
            <a:off x="1287882" y="389708"/>
            <a:ext cx="9795510" cy="675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7882" y="1233808"/>
            <a:ext cx="10721975" cy="1394388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Cái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cũng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nghỉ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nằm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ngẫm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nghĩ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buồn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vì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vắng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  <a:endParaRPr lang="en-US" altLang="zh-CN" sz="30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10"/>
          <p:cNvSpPr/>
          <p:nvPr/>
        </p:nvSpPr>
        <p:spPr>
          <a:xfrm>
            <a:off x="1287882" y="2559663"/>
            <a:ext cx="9686290" cy="58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1948596" y="2972521"/>
            <a:ext cx="9099550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1219764" y="3671313"/>
            <a:ext cx="10972236" cy="10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trò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    	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2840" y="4509455"/>
            <a:ext cx="7915910" cy="742543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1243786" y="5217060"/>
            <a:ext cx="10198002" cy="870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  	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818147" y="6026971"/>
            <a:ext cx="11191709" cy="1394388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thân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thiết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gắn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bó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coi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một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  <a:endParaRPr lang="zh-CN" altLang="en-US" sz="30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 animBg="1"/>
      <p:bldP spid="9" grpId="0" build="p"/>
      <p:bldP spid="10" grpId="0" bldLvl="0" animBg="1"/>
      <p:bldP spid="10" grpId="1" animBg="1"/>
      <p:bldP spid="11" grpId="0"/>
      <p:bldP spid="11" grpId="1"/>
      <p:bldP spid="12" grpId="0" bldLvl="0" animBg="1"/>
      <p:bldP spid="13" grpId="0"/>
      <p:bldP spid="13" grpId="1"/>
      <p:bldP spid="14" grpId="0" bldLvl="0" animBg="1"/>
      <p:bldP spid="14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3" y="1119358"/>
            <a:ext cx="6416566" cy="4493172"/>
          </a:xfrm>
        </p:spPr>
      </p:pic>
      <p:sp>
        <p:nvSpPr>
          <p:cNvPr id="5" name="TextBox 4"/>
          <p:cNvSpPr txBox="1"/>
          <p:nvPr/>
        </p:nvSpPr>
        <p:spPr>
          <a:xfrm rot="21345996">
            <a:off x="3398293" y="2705458"/>
            <a:ext cx="4612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Những từ nào dưới đây nói về trống trường như nói về con người?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354842" y="2806920"/>
            <a:ext cx="2975212" cy="91313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658407" y="2806920"/>
            <a:ext cx="3038786" cy="91313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35681" y="2806920"/>
            <a:ext cx="2402698" cy="91313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348037" y="2806920"/>
            <a:ext cx="2402698" cy="91313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1" animBg="1"/>
      <p:bldP spid="6" grpId="2" animBg="1"/>
      <p:bldP spid="6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636520" y="2338070"/>
            <a:ext cx="6971504" cy="14554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Content Placeholder 6"/>
          <p:cNvSpPr/>
          <p:nvPr/>
        </p:nvSpPr>
        <p:spPr>
          <a:xfrm>
            <a:off x="838200" y="38753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656840" y="4648164"/>
            <a:ext cx="6855650" cy="168439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  <p:bldP spid="7" grpId="1" build="p"/>
      <p:bldP spid="8" grpId="0" animBg="1"/>
      <p:bldP spid="8" grpId="1" animBg="1"/>
      <p:bldP spid="9" grpId="0" build="p"/>
      <p:bldP spid="9" grpId="1" build="p"/>
      <p:bldP spid="12" grpId="0" bldLvl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69" y="715323"/>
            <a:ext cx="97217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812" y="5318438"/>
            <a:ext cx="7970292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5149A5-451E-4E13-9907-E466149D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3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95425-40F7-40FC-9BE3-F37D9F43D930}"/>
              </a:ext>
            </a:extLst>
          </p:cNvPr>
          <p:cNvSpPr txBox="1"/>
          <p:nvPr/>
        </p:nvSpPr>
        <p:spPr>
          <a:xfrm>
            <a:off x="-1071717" y="1120878"/>
            <a:ext cx="11110452" cy="1532145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vi-VN" sz="7200" b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  <a:endParaRPr lang="en-US" sz="72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52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2771254" y="3075709"/>
            <a:ext cx="1530452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4555" y="2521529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78518" y="5417129"/>
            <a:ext cx="777991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31667" y="1579420"/>
            <a:ext cx="990479" cy="277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55767" y="2092035"/>
            <a:ext cx="895349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00470" y="3075709"/>
            <a:ext cx="18082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21103" y="4401648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51116" y="4374592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97228" y="4391143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36517" y="4374592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733303" y="5385320"/>
            <a:ext cx="1117813" cy="5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-56147" y="-419643"/>
            <a:ext cx="12243191" cy="7530695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94056" y="4005931"/>
            <a:ext cx="9359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Toàn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giọng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nhẹ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nhàng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trìu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mến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26A51-BC21-4DA7-AFD8-7CEC6CC8A5EF}"/>
              </a:ext>
            </a:extLst>
          </p:cNvPr>
          <p:cNvSpPr txBox="1"/>
          <p:nvPr/>
        </p:nvSpPr>
        <p:spPr>
          <a:xfrm>
            <a:off x="4488299" y="3206440"/>
            <a:ext cx="37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71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965619" y="5560363"/>
            <a:ext cx="7221523" cy="889626"/>
            <a:chOff x="783923" y="5995764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83923" y="6080410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38167" y="599576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58423" y="1671369"/>
            <a:ext cx="546397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055491"/>
            <a:ext cx="506048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477858" y="1548736"/>
            <a:ext cx="546374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6334" y="3970415"/>
            <a:ext cx="526280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87194" y="119275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2336" y="1633165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84827" y="2104291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19830" y="2632647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25476" y="4055491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166669" y="3539232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43201" y="4525897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15823" y="4996303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438161" y="1662001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174748" y="2120854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937084" y="354833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312839" y="398847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410456" y="399187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480367" y="394992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012836" y="4478333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330071" y="4950281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53807" y="1189094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08671" y="2990951"/>
            <a:ext cx="1710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864536" y="269868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1208633" y="368964"/>
            <a:ext cx="540774" cy="395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80" y="500062"/>
            <a:ext cx="624332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002060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khó</a:t>
            </a:r>
            <a:r>
              <a:rPr lang="en-US" sz="5400" b="1" dirty="0">
                <a:solidFill>
                  <a:srgbClr val="002060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ằm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98" y="-70787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543" y="997938"/>
            <a:ext cx="10515600" cy="84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29401" y="11109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706796" y="11109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46091" y="10796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47313" y="10964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259237" y="1422606"/>
            <a:ext cx="6919453" cy="244941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2/2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655" y="3757246"/>
            <a:ext cx="740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trường em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32059" y="3965795"/>
            <a:ext cx="148328" cy="489993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55997" y="4664337"/>
            <a:ext cx="740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 nằm ngẫm 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ghĩ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96317" y="4848497"/>
            <a:ext cx="148328" cy="489993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921</Words>
  <Application>Microsoft Office PowerPoint</Application>
  <PresentationFormat>Widescreen</PresentationFormat>
  <Paragraphs>192</Paragraphs>
  <Slides>20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SimSun</vt:lpstr>
      <vt:lpstr>黑体</vt:lpstr>
      <vt:lpstr>Arial-Rounded</vt:lpstr>
      <vt:lpstr>Calibri Light</vt:lpstr>
      <vt:lpstr>Times New Roman</vt:lpstr>
      <vt:lpstr>汉仪黑荔枝体简</vt:lpstr>
      <vt:lpstr>Microsoft YaHei</vt:lpstr>
      <vt:lpstr>Tahoma</vt:lpstr>
      <vt:lpstr>Calibri</vt:lpstr>
      <vt:lpstr>Microsoft YaHei</vt:lpstr>
      <vt:lpstr>等线</vt:lpstr>
      <vt:lpstr>Arial</vt:lpstr>
      <vt:lpstr>SimSun</vt:lpstr>
      <vt:lpstr>等线 Light</vt:lpstr>
      <vt:lpstr>HP001 4 hàng</vt:lpstr>
      <vt:lpstr>1_Office Theme</vt:lpstr>
      <vt:lpstr>1_Office 主题​​</vt:lpstr>
      <vt:lpstr>4_Office Theme</vt:lpstr>
      <vt:lpstr>2_Office 主题​​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khó:</vt:lpstr>
      <vt:lpstr>Luyện đọc câu.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2. Nói và đáp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MAIHUNG</cp:lastModifiedBy>
  <cp:revision>86</cp:revision>
  <dcterms:created xsi:type="dcterms:W3CDTF">2021-05-24T09:52:12Z</dcterms:created>
  <dcterms:modified xsi:type="dcterms:W3CDTF">2025-04-06T22:35:44Z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