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86" r:id="rId3"/>
    <p:sldMasterId id="2147483700" r:id="rId4"/>
    <p:sldMasterId id="2147483712" r:id="rId5"/>
  </p:sldMasterIdLst>
  <p:notesMasterIdLst>
    <p:notesMasterId r:id="rId13"/>
  </p:notesMasterIdLst>
  <p:sldIdLst>
    <p:sldId id="554" r:id="rId6"/>
    <p:sldId id="298" r:id="rId7"/>
    <p:sldId id="299" r:id="rId8"/>
    <p:sldId id="556" r:id="rId9"/>
    <p:sldId id="281" r:id="rId10"/>
    <p:sldId id="30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7" d="100"/>
          <a:sy n="77" d="100"/>
        </p:scale>
        <p:origin x="96"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10645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59418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860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6852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135870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505835" y="1442085"/>
            <a:ext cx="5748655" cy="2016125"/>
            <a:chOff x="2118480" y="1316166"/>
            <a:chExt cx="1512168" cy="1512168"/>
          </a:xfrm>
        </p:grpSpPr>
        <p:sp>
          <p:nvSpPr>
            <p:cNvPr id="16" name="15"/>
            <p:cNvSpPr/>
            <p:nvPr/>
          </p:nvSpPr>
          <p:spPr>
            <a:xfrm>
              <a:off x="2118480" y="1316166"/>
              <a:ext cx="1512168" cy="151216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algn="ctr"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5 </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83579628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0645"/>
            <a:ext cx="12192635" cy="1325880"/>
          </a:xfrm>
        </p:spPr>
        <p:txBody>
          <a:bodyPr>
            <a:normAutofit/>
          </a:bodyPr>
          <a:lstStyle/>
          <a:p>
            <a:r>
              <a:rPr lang="en-US">
                <a:latin typeface="Arial-Rounded" panose="020B0500000000000000" charset="0"/>
                <a:cs typeface="Arial-Rounded" panose="020B0500000000000000" charset="0"/>
              </a:rPr>
              <a:t>1. Nhìn tranh nói tên vật và nêu công dụng của chúng</a:t>
            </a:r>
          </a:p>
        </p:txBody>
      </p:sp>
      <p:pic>
        <p:nvPicPr>
          <p:cNvPr id="4" name="Content Placeholder 3"/>
          <p:cNvPicPr>
            <a:picLocks noGrp="1" noChangeAspect="1"/>
          </p:cNvPicPr>
          <p:nvPr>
            <p:ph idx="1"/>
          </p:nvPr>
        </p:nvPicPr>
        <p:blipFill>
          <a:blip r:embed="rId4"/>
          <a:stretch>
            <a:fillRect/>
          </a:stretch>
        </p:blipFill>
        <p:spPr>
          <a:xfrm>
            <a:off x="1724025" y="1245235"/>
            <a:ext cx="8936990" cy="4128770"/>
          </a:xfrm>
          <a:prstGeom prst="rect">
            <a:avLst/>
          </a:prstGeom>
        </p:spPr>
      </p:pic>
      <p:sp>
        <p:nvSpPr>
          <p:cNvPr id="5" name="Cloud Callout 4"/>
          <p:cNvSpPr/>
          <p:nvPr/>
        </p:nvSpPr>
        <p:spPr>
          <a:xfrm>
            <a:off x="770255" y="1245235"/>
            <a:ext cx="3073400" cy="943610"/>
          </a:xfrm>
          <a:prstGeom prst="cloudCallout">
            <a:avLst>
              <a:gd name="adj1" fmla="val 25404"/>
              <a:gd name="adj2" fmla="val 109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charset="0"/>
                <a:cs typeface="Arial-Rounded" panose="020B0500000000000000" charset="0"/>
              </a:rPr>
              <a:t>Bút</a:t>
            </a:r>
            <a:r>
              <a:rPr lang="en-US" sz="2400" dirty="0">
                <a:latin typeface="Arial-Rounded" panose="020B0500000000000000" charset="0"/>
                <a:cs typeface="Arial-Rounded" panose="020B0500000000000000" charset="0"/>
              </a:rPr>
              <a:t> </a:t>
            </a:r>
            <a:r>
              <a:rPr lang="en-US" sz="2400" dirty="0" err="1">
                <a:latin typeface="Arial-Rounded" panose="020B0500000000000000" charset="0"/>
                <a:cs typeface="Arial-Rounded" panose="020B0500000000000000" charset="0"/>
              </a:rPr>
              <a:t>chì</a:t>
            </a:r>
            <a:r>
              <a:rPr lang="en-US" sz="2400" dirty="0">
                <a:latin typeface="Arial-Rounded" panose="020B0500000000000000" charset="0"/>
                <a:cs typeface="Arial-Rounded" panose="020B0500000000000000" charset="0"/>
              </a:rPr>
              <a:t> </a:t>
            </a:r>
            <a:r>
              <a:rPr lang="en-US" sz="2400" dirty="0" err="1">
                <a:latin typeface="Arial-Rounded" panose="020B0500000000000000" charset="0"/>
                <a:cs typeface="Arial-Rounded" panose="020B0500000000000000" charset="0"/>
              </a:rPr>
              <a:t>dùng</a:t>
            </a:r>
            <a:r>
              <a:rPr lang="en-US" sz="2400" dirty="0">
                <a:latin typeface="Arial-Rounded" panose="020B0500000000000000" charset="0"/>
                <a:cs typeface="Arial-Rounded" panose="020B0500000000000000" charset="0"/>
              </a:rPr>
              <a:t> </a:t>
            </a:r>
            <a:r>
              <a:rPr lang="en-US" sz="2400" dirty="0" err="1">
                <a:latin typeface="Arial-Rounded" panose="020B0500000000000000" charset="0"/>
                <a:cs typeface="Arial-Rounded" panose="020B0500000000000000" charset="0"/>
              </a:rPr>
              <a:t>để</a:t>
            </a:r>
            <a:r>
              <a:rPr lang="en-US" sz="2400" dirty="0">
                <a:latin typeface="Arial-Rounded" panose="020B0500000000000000" charset="0"/>
                <a:cs typeface="Arial-Rounded" panose="020B0500000000000000" charset="0"/>
              </a:rPr>
              <a:t> </a:t>
            </a:r>
            <a:r>
              <a:rPr lang="en-US" sz="2400" dirty="0" err="1">
                <a:latin typeface="Arial-Rounded" panose="020B0500000000000000" charset="0"/>
                <a:cs typeface="Arial-Rounded" panose="020B0500000000000000" charset="0"/>
              </a:rPr>
              <a:t>vẽ</a:t>
            </a:r>
            <a:r>
              <a:rPr lang="en-US" sz="2400" dirty="0">
                <a:latin typeface="Arial-Rounded" panose="020B0500000000000000" charset="0"/>
                <a:cs typeface="Arial-Rounded" panose="020B0500000000000000" charset="0"/>
              </a:rPr>
              <a:t>.</a:t>
            </a:r>
          </a:p>
        </p:txBody>
      </p:sp>
      <p:sp>
        <p:nvSpPr>
          <p:cNvPr id="6" name="Cloud Callout 5"/>
          <p:cNvSpPr/>
          <p:nvPr/>
        </p:nvSpPr>
        <p:spPr>
          <a:xfrm>
            <a:off x="8956675" y="971550"/>
            <a:ext cx="2910840" cy="963295"/>
          </a:xfrm>
          <a:prstGeom prst="cloudCallout">
            <a:avLst>
              <a:gd name="adj1" fmla="val -43586"/>
              <a:gd name="adj2" fmla="val 110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charset="0"/>
                <a:cs typeface="Arial-Rounded" panose="020B0500000000000000" charset="0"/>
              </a:rPr>
              <a:t>Thước dùng để kẻ.</a:t>
            </a:r>
          </a:p>
        </p:txBody>
      </p:sp>
      <p:sp>
        <p:nvSpPr>
          <p:cNvPr id="7" name="Cloud Callout 6"/>
          <p:cNvSpPr/>
          <p:nvPr/>
        </p:nvSpPr>
        <p:spPr>
          <a:xfrm>
            <a:off x="9463405" y="3902710"/>
            <a:ext cx="2910840" cy="963295"/>
          </a:xfrm>
          <a:prstGeom prst="cloudCallout">
            <a:avLst>
              <a:gd name="adj1" fmla="val -91688"/>
              <a:gd name="adj2" fmla="val 29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charset="0"/>
                <a:cs typeface="Arial-Rounded" panose="020B0500000000000000" charset="0"/>
              </a:rPr>
              <a:t>Bút màu dùng để tô</a:t>
            </a:r>
          </a:p>
        </p:txBody>
      </p:sp>
      <p:sp>
        <p:nvSpPr>
          <p:cNvPr id="8" name="Cloud Callout 7"/>
          <p:cNvSpPr/>
          <p:nvPr/>
        </p:nvSpPr>
        <p:spPr>
          <a:xfrm>
            <a:off x="770255" y="3851910"/>
            <a:ext cx="2910840" cy="963295"/>
          </a:xfrm>
          <a:prstGeom prst="cloudCallout">
            <a:avLst>
              <a:gd name="adj1" fmla="val 51505"/>
              <a:gd name="adj2" fmla="val 96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Arial-Rounded" panose="020B0500000000000000" charset="0"/>
                <a:cs typeface="Arial-Rounded" panose="020B0500000000000000" charset="0"/>
              </a:rPr>
              <a:t>Ghế dùng để ngồi.</a:t>
            </a:r>
          </a:p>
        </p:txBody>
      </p:sp>
      <p:sp>
        <p:nvSpPr>
          <p:cNvPr id="9" name="Cloud Callout 4">
            <a:extLst>
              <a:ext uri="{FF2B5EF4-FFF2-40B4-BE49-F238E27FC236}">
                <a16:creationId xmlns:a16="http://schemas.microsoft.com/office/drawing/2014/main" id="{6E46012F-6885-41E0-B2AF-4BA8362D57FF}"/>
              </a:ext>
            </a:extLst>
          </p:cNvPr>
          <p:cNvSpPr/>
          <p:nvPr/>
        </p:nvSpPr>
        <p:spPr>
          <a:xfrm>
            <a:off x="5734141" y="5432244"/>
            <a:ext cx="3073400" cy="943610"/>
          </a:xfrm>
          <a:prstGeom prst="cloudCallout">
            <a:avLst>
              <a:gd name="adj1" fmla="val 25404"/>
              <a:gd name="adj2" fmla="val 109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charset="0"/>
                <a:cs typeface="Arial-Rounded" panose="020B0500000000000000" charset="0"/>
              </a:rPr>
              <a:t>Bàn</a:t>
            </a:r>
            <a:r>
              <a:rPr lang="en-US" sz="2400" dirty="0">
                <a:latin typeface="Arial-Rounded" panose="020B0500000000000000" charset="0"/>
                <a:cs typeface="Arial-Rounded" panose="020B0500000000000000" charset="0"/>
              </a:rPr>
              <a:t> </a:t>
            </a:r>
            <a:r>
              <a:rPr lang="en-US" sz="2400" dirty="0" err="1">
                <a:latin typeface="Arial-Rounded" panose="020B0500000000000000" charset="0"/>
                <a:cs typeface="Arial-Rounded" panose="020B0500000000000000" charset="0"/>
              </a:rPr>
              <a:t>dùng</a:t>
            </a:r>
            <a:r>
              <a:rPr lang="en-US" sz="2400" dirty="0">
                <a:latin typeface="Arial-Rounded" panose="020B0500000000000000" charset="0"/>
                <a:cs typeface="Arial-Rounded" panose="020B0500000000000000" charset="0"/>
              </a:rPr>
              <a:t> </a:t>
            </a:r>
            <a:r>
              <a:rPr lang="en-US" sz="2400" dirty="0" err="1">
                <a:latin typeface="Arial-Rounded" panose="020B0500000000000000" charset="0"/>
                <a:cs typeface="Arial-Rounded" panose="020B0500000000000000" charset="0"/>
              </a:rPr>
              <a:t>để</a:t>
            </a:r>
            <a:r>
              <a:rPr lang="en-US" sz="2400" dirty="0">
                <a:latin typeface="Arial-Rounded" panose="020B0500000000000000" charset="0"/>
                <a:cs typeface="Arial-Rounded" panose="020B0500000000000000" charset="0"/>
              </a:rPr>
              <a:t> </a:t>
            </a:r>
            <a:r>
              <a:rPr lang="en-US" sz="2400" dirty="0" err="1">
                <a:latin typeface="Arial-Rounded" panose="020B0500000000000000" charset="0"/>
                <a:cs typeface="Arial-Rounded" panose="020B0500000000000000" charset="0"/>
              </a:rPr>
              <a:t>ngồi</a:t>
            </a:r>
            <a:r>
              <a:rPr lang="en-US" sz="2400" dirty="0">
                <a:latin typeface="Arial-Rounded" panose="020B0500000000000000" charset="0"/>
                <a:cs typeface="Arial-Rounded" panose="020B0500000000000000" charset="0"/>
              </a:rPr>
              <a:t> </a:t>
            </a:r>
            <a:r>
              <a:rPr lang="en-US" sz="2400" dirty="0" err="1">
                <a:latin typeface="Arial-Rounded" panose="020B0500000000000000" charset="0"/>
                <a:cs typeface="Arial-Rounded" panose="020B0500000000000000" charset="0"/>
              </a:rPr>
              <a:t>học</a:t>
            </a:r>
            <a:r>
              <a:rPr lang="en-US" sz="2400" dirty="0">
                <a:latin typeface="Arial-Rounded" panose="020B0500000000000000" charset="0"/>
                <a:cs typeface="Arial-Rounded" panose="020B050000000000000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bldLvl="0" animBg="1"/>
      <p:bldP spid="6" grpId="1" animBg="1"/>
      <p:bldP spid="7" grpId="0" bldLvl="0" animBg="1"/>
      <p:bldP spid="7" grpId="1" animBg="1"/>
      <p:bldP spid="8" grpId="0" bldLvl="0" animBg="1"/>
      <p:bldP spid="8" grpId="1"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1623696" y="771525"/>
            <a:ext cx="9187180" cy="5934075"/>
          </a:xfrm>
          <a:prstGeom prst="rect">
            <a:avLst/>
          </a:prstGeom>
        </p:spPr>
      </p:pic>
      <p:sp>
        <p:nvSpPr>
          <p:cNvPr id="5" name="Rectangle: Rounded Corners 4">
            <a:extLst>
              <a:ext uri="{FF2B5EF4-FFF2-40B4-BE49-F238E27FC236}">
                <a16:creationId xmlns:a16="http://schemas.microsoft.com/office/drawing/2014/main" id="{6DD99076-4627-479E-B25F-7566B48986FB}"/>
              </a:ext>
            </a:extLst>
          </p:cNvPr>
          <p:cNvSpPr/>
          <p:nvPr/>
        </p:nvSpPr>
        <p:spPr>
          <a:xfrm>
            <a:off x="0" y="0"/>
            <a:ext cx="4402916" cy="871156"/>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err="1">
                <a:solidFill>
                  <a:schemeClr val="bg1"/>
                </a:solidFill>
                <a:latin typeface="Times New Roman" panose="02020603050405020304" pitchFamily="18" charset="0"/>
                <a:cs typeface="Times New Roman" panose="02020603050405020304" pitchFamily="18" charset="0"/>
              </a:rPr>
              <a:t>Luyện</a:t>
            </a:r>
            <a:r>
              <a:rPr lang="en-US" sz="4000" b="1" kern="0" dirty="0">
                <a:solidFill>
                  <a:schemeClr val="bg1"/>
                </a:solidFill>
                <a:latin typeface="Times New Roman" panose="02020603050405020304" pitchFamily="18" charset="0"/>
                <a:cs typeface="Times New Roman" panose="02020603050405020304" pitchFamily="18" charset="0"/>
              </a:rPr>
              <a:t> </a:t>
            </a:r>
            <a:r>
              <a:rPr lang="en-US" sz="4000" b="1" kern="0" dirty="0" err="1">
                <a:solidFill>
                  <a:schemeClr val="bg1"/>
                </a:solidFill>
                <a:latin typeface="Times New Roman" panose="02020603050405020304" pitchFamily="18" charset="0"/>
                <a:cs typeface="Times New Roman" panose="02020603050405020304" pitchFamily="18" charset="0"/>
              </a:rPr>
              <a:t>viết</a:t>
            </a:r>
            <a:r>
              <a:rPr lang="en-US" sz="4000" b="1" kern="0" dirty="0">
                <a:solidFill>
                  <a:schemeClr val="bg1"/>
                </a:solidFill>
                <a:latin typeface="Times New Roman" panose="02020603050405020304" pitchFamily="18" charset="0"/>
                <a:cs typeface="Times New Roman" panose="02020603050405020304" pitchFamily="18" charset="0"/>
              </a:rPr>
              <a:t> </a:t>
            </a:r>
            <a:r>
              <a:rPr lang="en-US" sz="4000" b="1" kern="0" dirty="0" err="1">
                <a:solidFill>
                  <a:schemeClr val="bg1"/>
                </a:solidFill>
                <a:latin typeface="Times New Roman" panose="02020603050405020304" pitchFamily="18" charset="0"/>
                <a:cs typeface="Times New Roman" panose="02020603050405020304" pitchFamily="18" charset="0"/>
              </a:rPr>
              <a:t>đoạn</a:t>
            </a:r>
            <a:endParaRPr kumimoji="0" lang="en-US"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505835" y="1442085"/>
            <a:ext cx="5748655" cy="2016125"/>
            <a:chOff x="2118480" y="1316166"/>
            <a:chExt cx="1512168" cy="1512168"/>
          </a:xfrm>
        </p:grpSpPr>
        <p:sp>
          <p:nvSpPr>
            <p:cNvPr id="16" name="15"/>
            <p:cNvSpPr/>
            <p:nvPr/>
          </p:nvSpPr>
          <p:spPr>
            <a:xfrm>
              <a:off x="2118480" y="1316166"/>
              <a:ext cx="1512168" cy="151216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algn="ctr" defTabSz="1219200">
                <a:defRPr/>
              </a:pPr>
              <a:r>
                <a:rPr lang="en-US" altLang="zh-CN" sz="8000" spc="300" dirty="0" err="1">
                  <a:solidFill>
                    <a:srgbClr val="FFFFFF"/>
                  </a:solidFill>
                  <a:latin typeface="Arial Rounded MT Bold" panose="020F0704030504030204" charset="0"/>
                  <a:ea typeface="Microsoft YaHei" panose="020B0503020204020204" charset="-122"/>
                  <a:cs typeface="Arial Rounded MT Bold" panose="020F0704030504030204" charset="0"/>
                </a:rPr>
                <a:t>Tiết</a:t>
              </a: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 6</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381208145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1895"/>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Đọc mở rộng</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60960"/>
            <a:ext cx="10515600" cy="1325563"/>
          </a:xfrm>
        </p:spPr>
        <p:txBody>
          <a:bodyPr/>
          <a:lstStyle/>
          <a:p>
            <a:r>
              <a:rPr lang="en-US">
                <a:latin typeface="Arial-Rounded" panose="020B0500000000000000" charset="0"/>
                <a:cs typeface="Arial-Rounded" panose="020B0500000000000000" charset="0"/>
              </a:rPr>
              <a:t>Tìm đọc một câu chuyện về trường học</a:t>
            </a:r>
          </a:p>
        </p:txBody>
      </p:sp>
      <p:sp>
        <p:nvSpPr>
          <p:cNvPr id="4" name="Rectangles 3"/>
          <p:cNvSpPr/>
          <p:nvPr/>
        </p:nvSpPr>
        <p:spPr>
          <a:xfrm>
            <a:off x="800735" y="1338580"/>
            <a:ext cx="10822305" cy="5203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a:latin typeface="Arial-Rounded" panose="020B0500000000000000" charset="0"/>
                <a:cs typeface="Arial-Rounded" panose="020B0500000000000000" charset="0"/>
              </a:rPr>
              <a:t>Lan đến trường tiểu học</a:t>
            </a:r>
          </a:p>
          <a:p>
            <a:pPr algn="just"/>
            <a:r>
              <a:rPr lang="en-US">
                <a:latin typeface="Arial-Rounded" panose="020B0500000000000000" charset="0"/>
                <a:cs typeface="Arial-Rounded" panose="020B0500000000000000" charset="0"/>
              </a:rPr>
              <a:t>Bao nhiêu mong đợi, cuối cùng thì ngày khai giảng năm học mới cũng đã tới. Lan sung sướng vô cùng và xúc động thật sự.</a:t>
            </a:r>
          </a:p>
          <a:p>
            <a:pPr algn="just"/>
            <a:r>
              <a:rPr lang="en-US">
                <a:latin typeface="Arial-Rounded" panose="020B0500000000000000" charset="0"/>
                <a:cs typeface="Arial-Rounded" panose="020B0500000000000000" charset="0"/>
              </a:rPr>
              <a:t>Lan mặc váy rất dẹp và đánh đôi giày sáng bóng. Từ mấy ngày trước đây Lan đã chuẩn bị đầy đủ sách vở, giấy bút, thức kẻ vào chiếc cặp mới mà Lan được mẹ tặng trong ngày Tết nguyên đán.</a:t>
            </a:r>
          </a:p>
          <a:p>
            <a:pPr algn="just"/>
            <a:r>
              <a:rPr lang="en-US">
                <a:latin typeface="Arial-Rounded" panose="020B0500000000000000" charset="0"/>
                <a:cs typeface="Arial-Rounded" panose="020B0500000000000000" charset="0"/>
              </a:rPr>
              <a:t> Nhưng điều Lan vui nhất là đến trường Lan được gặp  nhiều bạn cùng học một lớp với nhau, nhất định Lan sẽ tìm được những bạn tốt.</a:t>
            </a:r>
          </a:p>
          <a:p>
            <a:pPr algn="just"/>
            <a:r>
              <a:rPr lang="en-US">
                <a:latin typeface="Arial-Rounded" panose="020B0500000000000000" charset="0"/>
                <a:cs typeface="Arial-Rounded" panose="020B0500000000000000" charset="0"/>
              </a:rPr>
              <a:t>Bà nội, bố mẹ Lan cũng rất vui trong những ngày này. Bố mẹ Lan đã xin nghỉ phép để đưa Lan đến trường, cùng dự lễ khai giảng với Lan và anh Dũng.</a:t>
            </a:r>
          </a:p>
          <a:p>
            <a:pPr algn="just"/>
            <a:r>
              <a:rPr lang="en-US">
                <a:latin typeface="Arial-Rounded" panose="020B0500000000000000" charset="0"/>
                <a:cs typeface="Arial-Rounded" panose="020B0500000000000000" charset="0"/>
              </a:rPr>
              <a:t> Mở đầu lễ khai giảng tại hội trường, thầy Hiệu trưởng đặc biệt chào mừng các em học lớp Một lần đầu tiên đến trường. Sau phần đọc dễn văn khai giảng của thầy Hiệu trưởng, đội thiếu niên tiền phong đã biểu diễn một số tiết mục văn nghệ.</a:t>
            </a:r>
          </a:p>
          <a:p>
            <a:pPr algn="just"/>
            <a:r>
              <a:rPr lang="en-US">
                <a:latin typeface="Arial-Rounded" panose="020B0500000000000000" charset="0"/>
                <a:cs typeface="Arial-Rounded" panose="020B0500000000000000" charset="0"/>
              </a:rPr>
              <a:t>  Sau buổi lễ, cô giáo đến hướng dẫn học sinh vào lớp. Tên lớp 1A in trên tấm bảng to, gắn ngay cạnh cửa ra vào. Lớp 1A là lớp học của Lan.</a:t>
            </a:r>
          </a:p>
          <a:p>
            <a:pPr algn="just"/>
            <a:r>
              <a:rPr lang="en-US">
                <a:latin typeface="Arial-Rounded" panose="020B0500000000000000" charset="0"/>
                <a:cs typeface="Arial-Rounded" panose="020B0500000000000000" charset="0"/>
              </a:rPr>
              <a:t>Cô giáo giảng bài, học sinh chú ý lắng nghe. Lan chăm chú nhìn cô và nhận thấy cô giáo của Lan trẻ, đẹp, lại vui vẻ và hiền từ. Lan cảm thấy mến cô ngay và chắc là cô sẽ dạy rất hay.</a:t>
            </a:r>
          </a:p>
          <a:p>
            <a:pPr algn="just"/>
            <a:r>
              <a:rPr lang="en-US">
                <a:latin typeface="Arial-Rounded" panose="020B0500000000000000" charset="0"/>
                <a:cs typeface="Arial-Rounded" panose="020B0500000000000000" charset="0"/>
              </a:rPr>
              <a:t> Lan vui sướng với nhiệm vụ học tập mới ở trường, đây là một việc rất quan trọng đối với Lan.</a:t>
            </a:r>
          </a:p>
          <a:p>
            <a:pPr algn="just"/>
            <a:endParaRPr lang="en-US">
              <a:latin typeface="Arial-Rounded" panose="020B0500000000000000" charset="0"/>
              <a:cs typeface="Arial-Rounded" panose="020B0500000000000000" charset="0"/>
            </a:endParaRPr>
          </a:p>
        </p:txBody>
      </p:sp>
      <p:pic>
        <p:nvPicPr>
          <p:cNvPr id="5" name="Content Placeholder 4"/>
          <p:cNvPicPr>
            <a:picLocks noGrp="1" noChangeAspect="1"/>
          </p:cNvPicPr>
          <p:nvPr>
            <p:ph idx="1"/>
          </p:nvPr>
        </p:nvPicPr>
        <p:blipFill>
          <a:blip r:embed="rId2"/>
          <a:stretch>
            <a:fillRect/>
          </a:stretch>
        </p:blipFill>
        <p:spPr>
          <a:xfrm>
            <a:off x="2933065" y="2419985"/>
            <a:ext cx="6324600" cy="3162300"/>
          </a:xfrm>
          <a:prstGeom prst="rect">
            <a:avLst/>
          </a:prstGeom>
        </p:spPr>
      </p:pic>
      <p:sp>
        <p:nvSpPr>
          <p:cNvPr id="6" name="Rounded Rectangle 5"/>
          <p:cNvSpPr/>
          <p:nvPr/>
        </p:nvSpPr>
        <p:spPr>
          <a:xfrm>
            <a:off x="1003300" y="5801995"/>
            <a:ext cx="7840345" cy="73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 Nói về nhân vật em thích trong câu chuyện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1564" y="2456627"/>
            <a:ext cx="12150436" cy="92333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H</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ẹn</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Rounded" panose="020B0500000000000000" charset="0"/>
                <a:ea typeface="Arial-Rounded" panose="020B0500000000000000" charset="0"/>
                <a:cs typeface="Arial-Rounded" panose="020B0500000000000000" charset="0"/>
              </a:rPr>
              <a:t> gặp lại các bạn ở bài sau nhé</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430</Words>
  <Application>Microsoft Office PowerPoint</Application>
  <PresentationFormat>Widescreen</PresentationFormat>
  <Paragraphs>30</Paragraphs>
  <Slides>7</Slides>
  <Notes>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7</vt:i4>
      </vt:variant>
    </vt:vector>
  </HeadingPairs>
  <TitlesOfParts>
    <vt:vector size="22" baseType="lpstr">
      <vt:lpstr>Microsoft YaHei</vt:lpstr>
      <vt:lpstr>宋体</vt:lpstr>
      <vt:lpstr>宋体</vt:lpstr>
      <vt:lpstr>Arial</vt:lpstr>
      <vt:lpstr>Arial Rounded MT Bold</vt:lpstr>
      <vt:lpstr>Arial-Rounded</vt:lpstr>
      <vt:lpstr>Calibri</vt:lpstr>
      <vt:lpstr>Calibri Light</vt:lpstr>
      <vt:lpstr>黑体</vt:lpstr>
      <vt:lpstr>Times New Roman</vt:lpstr>
      <vt:lpstr>5_Office Theme</vt:lpstr>
      <vt:lpstr>2_Office Theme</vt:lpstr>
      <vt:lpstr>2_Office 主题​​</vt:lpstr>
      <vt:lpstr>6_Office Theme</vt:lpstr>
      <vt:lpstr>7_Office Theme</vt:lpstr>
      <vt:lpstr>PowerPoint Presentation</vt:lpstr>
      <vt:lpstr>1. Nhìn tranh nói tên vật và nêu công dụng của chúng</vt:lpstr>
      <vt:lpstr>PowerPoint Presentation</vt:lpstr>
      <vt:lpstr>PowerPoint Presentation</vt:lpstr>
      <vt:lpstr>PowerPoint Presentation</vt:lpstr>
      <vt:lpstr>Tìm đọc một câu chuyện về trường học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HP</dc:creator>
  <cp:lastModifiedBy>MAIHUNG</cp:lastModifiedBy>
  <cp:revision>49</cp:revision>
  <dcterms:created xsi:type="dcterms:W3CDTF">2021-05-25T05:02:22Z</dcterms:created>
  <dcterms:modified xsi:type="dcterms:W3CDTF">2025-04-06T23:15:54Z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