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2" r:id="rId2"/>
    <p:sldMasterId id="2147483684" r:id="rId3"/>
    <p:sldMasterId id="2147483710" r:id="rId4"/>
    <p:sldMasterId id="2147483724" r:id="rId5"/>
  </p:sldMasterIdLst>
  <p:notesMasterIdLst>
    <p:notesMasterId r:id="rId14"/>
  </p:notesMasterIdLst>
  <p:sldIdLst>
    <p:sldId id="267" r:id="rId6"/>
    <p:sldId id="283" r:id="rId7"/>
    <p:sldId id="284" r:id="rId8"/>
    <p:sldId id="285" r:id="rId9"/>
    <p:sldId id="286" r:id="rId10"/>
    <p:sldId id="287" r:id="rId11"/>
    <p:sldId id="288" r:id="rId12"/>
    <p:sldId id="28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81541" autoAdjust="0"/>
  </p:normalViewPr>
  <p:slideViewPr>
    <p:cSldViewPr snapToGrid="0">
      <p:cViewPr varScale="1">
        <p:scale>
          <a:sx n="80" d="100"/>
          <a:sy n="80" d="100"/>
        </p:scale>
        <p:origin x="739"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extLst>
      <p:ext uri="{BB962C8B-B14F-4D97-AF65-F5344CB8AC3E}">
        <p14:creationId xmlns:p14="http://schemas.microsoft.com/office/powerpoint/2010/main" val="368928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pPr/>
              <a:t>4</a:t>
            </a:fld>
            <a:endParaRPr lang="en-US"/>
          </a:p>
        </p:txBody>
      </p:sp>
    </p:spTree>
    <p:extLst>
      <p:ext uri="{BB962C8B-B14F-4D97-AF65-F5344CB8AC3E}">
        <p14:creationId xmlns:p14="http://schemas.microsoft.com/office/powerpoint/2010/main" val="318834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F8FA92-DCEB-416D-A3AA-345BE494323E}"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pPr/>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8FA92-DCEB-416D-A3AA-345BE494323E}"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F8FA92-DCEB-416D-A3AA-345BE494323E}"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F8FA92-DCEB-416D-A3AA-345BE494323E}" type="datetimeFigureOut">
              <a:rPr lang="en-US" smtClean="0"/>
              <a:pPr/>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F8FA92-DCEB-416D-A3AA-345BE494323E}"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8FA92-DCEB-416D-A3AA-345BE494323E}"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5.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8FA92-DCEB-416D-A3AA-345BE494323E}" type="datetimeFigureOut">
              <a:rPr lang="en-US" smtClean="0"/>
              <a:pPr/>
              <a:t>4/7/2025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7AED0-1251-46AC-8102-BF35D3C7A7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pPr/>
              <a:t>4/7/2025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pPr/>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pPr/>
              <a:t>4/7/2025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1"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505200" y="2966085"/>
            <a:ext cx="7910830" cy="1295400"/>
            <a:chOff x="9566064" y="964372"/>
            <a:chExt cx="5446164" cy="698253"/>
          </a:xfrm>
        </p:grpSpPr>
        <p:sp>
          <p:nvSpPr>
            <p:cNvPr id="12"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4" name="Rectangle 10"/>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sp>
        <p:nvSpPr>
          <p:cNvPr id="15" name="Rectangle 17"/>
          <p:cNvSpPr/>
          <p:nvPr/>
        </p:nvSpPr>
        <p:spPr>
          <a:xfrm>
            <a:off x="1873593" y="3158147"/>
            <a:ext cx="1750345" cy="1205899"/>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6"/>
          <p:cNvSpPr/>
          <p:nvPr/>
        </p:nvSpPr>
        <p:spPr>
          <a:xfrm>
            <a:off x="2193050" y="3261097"/>
            <a:ext cx="1258009" cy="999997"/>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815797" y="2822865"/>
            <a:ext cx="1378806" cy="1412343"/>
            <a:chOff x="1149549" y="1066515"/>
            <a:chExt cx="992332" cy="992332"/>
          </a:xfrm>
          <a:solidFill>
            <a:schemeClr val="accent6">
              <a:lumMod val="75000"/>
            </a:schemeClr>
          </a:solidFill>
        </p:grpSpPr>
        <p:sp>
          <p:nvSpPr>
            <p:cNvPr id="18" name="Oval 17"/>
            <p:cNvSpPr/>
            <p:nvPr/>
          </p:nvSpPr>
          <p:spPr>
            <a:xfrm>
              <a:off x="1149549" y="1066515"/>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188515" y="1081392"/>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2655570" y="2872105"/>
            <a:ext cx="1539240" cy="1413510"/>
          </a:xfrm>
          <a:prstGeom prst="rect">
            <a:avLst/>
          </a:prstGeom>
          <a:noFill/>
        </p:spPr>
        <p:txBody>
          <a:bodyPr wrap="square" lIns="91391" tIns="45696" rIns="91391" bIns="45696" rtlCol="0">
            <a:spAutoFit/>
          </a:bodyPr>
          <a:lstStyle/>
          <a:p>
            <a:pPr algn="ctr"/>
            <a:r>
              <a:rPr lang="en-US"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p>
          <a:p>
            <a:pPr algn="ctr"/>
            <a:r>
              <a:rPr lang="en-US" sz="5400" b="1" dirty="0">
                <a:solidFill>
                  <a:schemeClr val="bg1"/>
                </a:solidFill>
                <a:latin typeface="Arial Rounded MT Bold" panose="020F0704030504030204" charset="0"/>
                <a:ea typeface="Arial-Rounded" panose="020B0500000000000000" pitchFamily="34" charset="0"/>
                <a:cs typeface="Times New Roman" panose="02020603050405020304" pitchFamily="18" charset="0"/>
              </a:rPr>
              <a:t>17</a:t>
            </a:r>
          </a:p>
        </p:txBody>
      </p:sp>
      <p:sp>
        <p:nvSpPr>
          <p:cNvPr id="22" name="TextBox 21"/>
          <p:cNvSpPr txBox="1"/>
          <p:nvPr/>
        </p:nvSpPr>
        <p:spPr>
          <a:xfrm>
            <a:off x="3826510" y="3089910"/>
            <a:ext cx="7176770" cy="1013460"/>
          </a:xfrm>
          <a:prstGeom prst="rect">
            <a:avLst/>
          </a:prstGeom>
          <a:noFill/>
        </p:spPr>
        <p:txBody>
          <a:bodyPr wrap="square" lIns="91391" tIns="45696" rIns="91391" bIns="45696" rtlCol="0">
            <a:spAutoFit/>
          </a:bodyPr>
          <a:lstStyle/>
          <a:p>
            <a:pPr algn="ctr"/>
            <a:r>
              <a:rPr lang="en-US" sz="60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Gọi bạn</a:t>
            </a:r>
          </a:p>
        </p:txBody>
      </p:sp>
    </p:spTree>
  </p:cSld>
  <p:clrMapOvr>
    <a:masterClrMapping/>
  </p:clrMapOvr>
  <p:transition advClick="0">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534460" y="1556684"/>
              <a:ext cx="1052202" cy="991601"/>
            </a:xfrm>
            <a:prstGeom prst="rect">
              <a:avLst/>
            </a:prstGeom>
            <a:noFill/>
          </p:spPr>
          <p:txBody>
            <a:bodyPr wrap="square" rtlCol="0">
              <a:spAutoFit/>
            </a:bodyPr>
            <a:lstStyle/>
            <a:p>
              <a:pPr marL="0" lvl="1" defTabSz="1219200">
                <a:defRPr/>
              </a:pPr>
              <a:r>
                <a:rPr lang="en-US" altLang="zh-CN" sz="8000" spc="300" dirty="0">
                  <a:solidFill>
                    <a:srgbClr val="FFFFFF"/>
                  </a:solidFill>
                  <a:latin typeface="Arial Rounded MT Bold" panose="020F0704030504030204" charset="0"/>
                  <a:ea typeface="Microsoft YaHei" panose="020B0503020204020204" charset="-122"/>
                  <a:cs typeface="Arial Rounded MT Bold" panose="020F0704030504030204" charset="0"/>
                </a:rPr>
                <a:t>Tiết 4</a:t>
              </a:r>
              <a:endParaRPr lang="zh-CN" altLang="en-US" sz="8000" spc="300" dirty="0">
                <a:solidFill>
                  <a:srgbClr val="FFFFFF"/>
                </a:solidFill>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169824" y="2853207"/>
            <a:ext cx="2728825" cy="582627"/>
          </a:xfrm>
          <a:prstGeom prst="rect">
            <a:avLst/>
          </a:prstGeom>
          <a:noFill/>
        </p:spPr>
        <p:txBody>
          <a:bodyPr wrap="none" lIns="68580" tIns="34290" rIns="68580" bIns="34290">
            <a:prstTxWarp prst="textArchDown">
              <a:avLst/>
            </a:prstTxWarp>
            <a:spAutoFit/>
          </a:bodyPr>
          <a:lstStyle/>
          <a:p>
            <a:pPr algn="ctr"/>
            <a:r>
              <a:rPr lang="en-US" sz="60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Nói và </a:t>
            </a:r>
          </a:p>
          <a:p>
            <a:pPr algn="ctr"/>
            <a:r>
              <a:rPr lang="en-US" sz="60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nghe</a:t>
            </a: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Content Placeholder 1"/>
          <p:cNvPicPr>
            <a:picLocks noGrp="1" noChangeAspect="1"/>
          </p:cNvPicPr>
          <p:nvPr>
            <p:ph idx="1"/>
          </p:nvPr>
        </p:nvPicPr>
        <p:blipFill>
          <a:blip r:embed="rId4"/>
          <a:stretch>
            <a:fillRect/>
          </a:stretch>
        </p:blipFill>
        <p:spPr>
          <a:xfrm>
            <a:off x="1219201" y="176464"/>
            <a:ext cx="8952230" cy="6497052"/>
          </a:xfrm>
          <a:prstGeom prst="rect">
            <a:avLst/>
          </a:prstGeom>
        </p:spPr>
      </p:pic>
      <p:sp>
        <p:nvSpPr>
          <p:cNvPr id="4" name="Cloud Callout 3"/>
          <p:cNvSpPr/>
          <p:nvPr/>
        </p:nvSpPr>
        <p:spPr>
          <a:xfrm>
            <a:off x="9087485" y="354965"/>
            <a:ext cx="3114040" cy="2069465"/>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latin typeface="Arial-Rounded" panose="020B0500000000000000" pitchFamily="34" charset="0"/>
                <a:cs typeface="Arial-Rounded" panose="020B0500000000000000" pitchFamily="34" charset="0"/>
              </a:rPr>
              <a:t>Khung cảnh xung quanh như thế nào?</a:t>
            </a:r>
          </a:p>
        </p:txBody>
      </p:sp>
      <p:sp>
        <p:nvSpPr>
          <p:cNvPr id="5" name="Cloud Callout 4"/>
          <p:cNvSpPr/>
          <p:nvPr/>
        </p:nvSpPr>
        <p:spPr>
          <a:xfrm>
            <a:off x="-1235242" y="365125"/>
            <a:ext cx="3096126" cy="2069465"/>
          </a:xfrm>
          <a:prstGeom prst="cloudCallout">
            <a:avLst>
              <a:gd name="adj1" fmla="val 26712"/>
              <a:gd name="adj2" fmla="val 71816"/>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err="1">
                <a:latin typeface="Arial-Rounded" panose="020B0500000000000000" pitchFamily="34" charset="0"/>
                <a:cs typeface="Arial-Rounded" panose="020B0500000000000000" pitchFamily="34" charset="0"/>
              </a:rPr>
              <a:t>Nhân</a:t>
            </a:r>
            <a:r>
              <a:rPr lang="en-US" sz="2800" dirty="0">
                <a:latin typeface="Arial-Rounded" panose="020B0500000000000000" pitchFamily="34" charset="0"/>
                <a:cs typeface="Arial-Rounded" panose="020B0500000000000000" pitchFamily="34" charset="0"/>
              </a:rPr>
              <a:t> </a:t>
            </a:r>
            <a:r>
              <a:rPr lang="en-US" sz="2800" dirty="0" err="1">
                <a:latin typeface="Arial-Rounded" panose="020B0500000000000000" pitchFamily="34" charset="0"/>
                <a:cs typeface="Arial-Rounded" panose="020B0500000000000000" pitchFamily="34" charset="0"/>
              </a:rPr>
              <a:t>vật</a:t>
            </a:r>
            <a:r>
              <a:rPr lang="en-US" sz="2800" dirty="0">
                <a:latin typeface="Arial-Rounded" panose="020B0500000000000000" pitchFamily="34" charset="0"/>
                <a:cs typeface="Arial-Rounded" panose="020B0500000000000000" pitchFamily="34" charset="0"/>
              </a:rPr>
              <a:t> </a:t>
            </a:r>
            <a:r>
              <a:rPr lang="en-US" sz="2800" dirty="0" err="1">
                <a:latin typeface="Arial-Rounded" panose="020B0500000000000000" pitchFamily="34" charset="0"/>
                <a:cs typeface="Arial-Rounded" panose="020B0500000000000000" pitchFamily="34" charset="0"/>
              </a:rPr>
              <a:t>trong</a:t>
            </a:r>
            <a:r>
              <a:rPr lang="en-US" sz="2800" dirty="0">
                <a:latin typeface="Arial-Rounded" panose="020B0500000000000000" pitchFamily="34" charset="0"/>
                <a:cs typeface="Arial-Rounded" panose="020B0500000000000000" pitchFamily="34" charset="0"/>
              </a:rPr>
              <a:t> </a:t>
            </a:r>
            <a:r>
              <a:rPr lang="en-US" sz="2800" dirty="0" err="1">
                <a:latin typeface="Arial-Rounded" panose="020B0500000000000000" pitchFamily="34" charset="0"/>
                <a:cs typeface="Arial-Rounded" panose="020B0500000000000000" pitchFamily="34" charset="0"/>
              </a:rPr>
              <a:t>tranh</a:t>
            </a:r>
            <a:r>
              <a:rPr lang="en-US" sz="2800" dirty="0">
                <a:latin typeface="Arial-Rounded" panose="020B0500000000000000" pitchFamily="34" charset="0"/>
                <a:cs typeface="Arial-Rounded" panose="020B0500000000000000" pitchFamily="34" charset="0"/>
              </a:rPr>
              <a:t> </a:t>
            </a:r>
            <a:r>
              <a:rPr lang="en-US" sz="2800" dirty="0" err="1">
                <a:latin typeface="Arial-Rounded" panose="020B0500000000000000" pitchFamily="34" charset="0"/>
                <a:cs typeface="Arial-Rounded" panose="020B0500000000000000" pitchFamily="34" charset="0"/>
              </a:rPr>
              <a:t>là</a:t>
            </a:r>
            <a:r>
              <a:rPr lang="en-US" sz="2800" dirty="0">
                <a:latin typeface="Arial-Rounded" panose="020B0500000000000000" pitchFamily="34" charset="0"/>
                <a:cs typeface="Arial-Rounded" panose="020B0500000000000000" pitchFamily="34" charset="0"/>
              </a:rPr>
              <a:t> </a:t>
            </a:r>
            <a:r>
              <a:rPr lang="en-US" sz="2800" dirty="0" err="1">
                <a:latin typeface="Arial-Rounded" panose="020B0500000000000000" pitchFamily="34" charset="0"/>
                <a:cs typeface="Arial-Rounded" panose="020B0500000000000000" pitchFamily="34" charset="0"/>
              </a:rPr>
              <a:t>ai</a:t>
            </a:r>
            <a:r>
              <a:rPr lang="en-US" sz="2800" dirty="0">
                <a:latin typeface="Arial-Rounded" panose="020B0500000000000000" pitchFamily="34" charset="0"/>
                <a:cs typeface="Arial-Rounded" panose="020B0500000000000000"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8490"/>
            <a:ext cx="10515600" cy="1325563"/>
          </a:xfrm>
        </p:spPr>
        <p:txBody>
          <a:bodyPr>
            <a:normAutofit/>
          </a:bodyPr>
          <a:lstStyle/>
          <a:p>
            <a:r>
              <a:rPr lang="en-US">
                <a:latin typeface="Arial-Rounded" panose="020B0500000000000000" pitchFamily="34" charset="0"/>
                <a:cs typeface="Arial-Rounded" panose="020B0500000000000000" pitchFamily="34" charset="0"/>
              </a:rPr>
              <a:t>Chọn kể 1-2 đoạn của câu chuyện theo tranh</a:t>
            </a:r>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2159635" y="2099310"/>
            <a:ext cx="8246110" cy="291084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a:latin typeface="Arial-Rounded" panose="020B0500000000000000" pitchFamily="34" charset="0"/>
                <a:cs typeface="Arial-Rounded" panose="020B0500000000000000" pitchFamily="34" charset="0"/>
              </a:rPr>
              <a:t>Từ xa xưa trong rừng thẳm có hai bạn bê vàng và dê trắng chơi rất thân với nhau. Hàng ngày hai bạn cùng nhau chơi đùa, ca hát bên bờ suối.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8490"/>
            <a:ext cx="10515600" cy="1325563"/>
          </a:xfrm>
        </p:spPr>
        <p:txBody>
          <a:bodyPr>
            <a:normAutofit/>
          </a:bodyPr>
          <a:lstStyle/>
          <a:p>
            <a:r>
              <a:rPr lang="en-US" sz="4000" dirty="0" err="1">
                <a:latin typeface="Times New Roman" pitchFamily="18" charset="0"/>
                <a:cs typeface="Times New Roman" pitchFamily="18" charset="0"/>
              </a:rPr>
              <a:t>Kể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tiếp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đoạn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kết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chuyện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theo</a:t>
            </a:r>
            <a:r>
              <a:rPr lang="en-US" sz="4000" dirty="0">
                <a:latin typeface="Times New Roman" pitchFamily="18" charset="0"/>
                <a:cs typeface="Times New Roman" pitchFamily="18" charset="0"/>
              </a:rPr>
              <a:t> ý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em</a:t>
            </a:r>
            <a:endParaRPr lang="en-US" sz="4000" dirty="0">
              <a:latin typeface="Times New Roman" pitchFamily="18" charset="0"/>
              <a:cs typeface="Times New Roman" pitchFamily="18" charset="0"/>
            </a:endParaRPr>
          </a:p>
        </p:txBody>
      </p:sp>
      <p:sp>
        <p:nvSpPr>
          <p:cNvPr id="4" name="Rounded Rectangle 3"/>
          <p:cNvSpPr/>
          <p:nvPr/>
        </p:nvSpPr>
        <p:spPr>
          <a:xfrm>
            <a:off x="2008505" y="2099310"/>
            <a:ext cx="8528050" cy="396557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a:latin typeface="Arial-Rounded" panose="020B0500000000000000" pitchFamily="34" charset="0"/>
                <a:cs typeface="Arial-Rounded" panose="020B0500000000000000" pitchFamily="34" charset="0"/>
              </a:rPr>
              <a:t>Đến bây giờ dê trắng vẫn đi khắp nơi tìm bạn. Đi đến đâu dê trắng cũng hỏi mọi người xem có thấy bạn bê vàng không. Cuối cùng bác Voi chỉ cho dê trắng rằng bê vàng đang ăn cỏ cạnh bờ suối bên kia. Dê trắng vội chạy tới, 2 bạn gặp nhau vừng mừng vừa tủi.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688465" y="1226185"/>
            <a:ext cx="8509635" cy="1867535"/>
          </a:xfrm>
          <a:prstGeom prst="rect">
            <a:avLst/>
          </a:prstGeom>
        </p:spPr>
      </p:pic>
      <p:sp>
        <p:nvSpPr>
          <p:cNvPr id="5" name="Rounded Rectangle 4"/>
          <p:cNvSpPr/>
          <p:nvPr/>
        </p:nvSpPr>
        <p:spPr>
          <a:xfrm>
            <a:off x="2809240" y="3488690"/>
            <a:ext cx="6712585" cy="208978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a:latin typeface="Arial-Rounded" panose="020B0500000000000000" pitchFamily="34" charset="0"/>
                <a:cs typeface="Arial-Rounded" panose="020B0500000000000000" pitchFamily="34" charset="0"/>
              </a:rPr>
              <a:t>Đôi bạn bê vàng và bê trắng có một tình bạn thật đáng quý. Em rất ngưỡng mộ!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algn="ctr"/>
            <a:r>
              <a:rPr lang="en-US" sz="8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170</Words>
  <Application>Microsoft Office PowerPoint</Application>
  <PresentationFormat>Widescreen</PresentationFormat>
  <Paragraphs>17</Paragraphs>
  <Slides>8</Slides>
  <Notes>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8</vt:i4>
      </vt:variant>
    </vt:vector>
  </HeadingPairs>
  <TitlesOfParts>
    <vt:vector size="22" baseType="lpstr">
      <vt:lpstr>Microsoft YaHei</vt:lpstr>
      <vt:lpstr>宋体</vt:lpstr>
      <vt:lpstr>宋体</vt:lpstr>
      <vt:lpstr>Arial</vt:lpstr>
      <vt:lpstr>Arial Rounded MT Bold</vt:lpstr>
      <vt:lpstr>Arial-Rounded</vt:lpstr>
      <vt:lpstr>Calibri</vt:lpstr>
      <vt:lpstr>Calibri Light</vt:lpstr>
      <vt:lpstr>Times New Roman</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Chọn kể 1-2 đoạn của câu chuyện theo tranh</vt:lpstr>
      <vt:lpstr>Kể tiếp đoạn kết của câu chuyện theo ý của em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MAIHUNG</dc:creator>
  <cp:lastModifiedBy>MAIHUNG</cp:lastModifiedBy>
  <cp:revision>35</cp:revision>
  <dcterms:created xsi:type="dcterms:W3CDTF">2021-05-26T04:27:49Z</dcterms:created>
  <dcterms:modified xsi:type="dcterms:W3CDTF">2025-04-07T05:57:02Z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