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585" r:id="rId2"/>
    <p:sldId id="279" r:id="rId3"/>
    <p:sldId id="269" r:id="rId4"/>
    <p:sldId id="260" r:id="rId5"/>
    <p:sldId id="277" r:id="rId6"/>
    <p:sldId id="329" r:id="rId7"/>
    <p:sldId id="538" r:id="rId8"/>
    <p:sldId id="539" r:id="rId9"/>
    <p:sldId id="540" r:id="rId10"/>
    <p:sldId id="544" r:id="rId11"/>
    <p:sldId id="336" r:id="rId12"/>
    <p:sldId id="332" r:id="rId13"/>
    <p:sldId id="546" r:id="rId14"/>
    <p:sldId id="312" r:id="rId15"/>
    <p:sldId id="547" r:id="rId16"/>
    <p:sldId id="333" r:id="rId17"/>
    <p:sldId id="549" r:id="rId18"/>
    <p:sldId id="334" r:id="rId19"/>
    <p:sldId id="552" r:id="rId20"/>
    <p:sldId id="276" r:id="rId21"/>
    <p:sldId id="551" r:id="rId22"/>
    <p:sldId id="550" r:id="rId23"/>
    <p:sldId id="553" r:id="rId24"/>
    <p:sldId id="266" r:id="rId25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93DBFF"/>
    <a:srgbClr val="0000FF"/>
    <a:srgbClr val="AFE4FF"/>
    <a:srgbClr val="F22CF7"/>
    <a:srgbClr val="D846B9"/>
    <a:srgbClr val="B2DE82"/>
    <a:srgbClr val="FF0066"/>
    <a:srgbClr val="EC8EFC"/>
    <a:srgbClr val="F5B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0B3B8-A7D1-4B55-A55B-C70DC023A472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610A2-2D14-4AB0-9D0B-D6814D61C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2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6225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042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0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6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37086-8C1A-4F8A-8048-42A92E60C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264DE-7B21-4DE9-AA17-3B12C08E7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55B61-50E6-49A5-9B95-E134F6EF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F1053-1727-4BC8-A58D-E8F5C948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1DA4E-46BE-474B-A115-DD04B172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34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829D28-47D8-47EB-8FEC-A3E9EED6A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A773D-A9F0-46B3-8AB0-EAF01DC64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3F93C-9788-48D5-B7EB-10410DF0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1166A-5E9C-4D4F-B011-890D7462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177C-7598-4424-B9CB-A4F27D21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7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285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E39D8-3B70-4BE0-A74B-E501E992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5CABD-5198-4401-BE26-B8C465DF2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61B0C-8883-44FA-B4D5-3FC22FFE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07FD0-21CE-40DB-AD52-10022AEB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0C7B1-C08C-4283-A007-A1BAAA7A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3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BA895-3D24-4340-BDED-D75A925B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61405-827B-40E0-87AE-1EA549E78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109EB-08C9-4FDE-9507-059733BAB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40AA8-592A-441A-9AC1-B93B28ED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15704-DD1F-4E2D-8B46-D7EBDE04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9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F5B1-94A9-4063-B98E-A88C8CC2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EC53A-5430-41A6-B940-033D006FD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65F69-17F1-4572-8537-5CEDF6D58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4470E-8F28-4F25-8095-8A788664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23752-13F2-4166-BCE5-5D886997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ABAB5-CD13-4051-A25B-2BAF8F87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3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D568-B194-4F92-A67E-DE9BD3E4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6AD74-D6BF-48C4-AC57-CD640F40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EF74C-5A6C-4D5E-9831-7E25A67DE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7AC15C-0116-4560-A7FC-B8CA1634C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948AC-4D7A-453A-81DC-5133AA72C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65D38-E9DA-487F-9805-640B07FE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A3396-D9F6-4940-ACBB-160B9B94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B55FCF-0B4B-4706-9520-8EC7FE94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9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C2B12-B491-49FE-A4BC-F82EECAEF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18DDE-7A17-490E-B90D-1219B0CE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413E0E-5059-41BF-8F6F-17D0A6D1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C85C3-4094-416C-ABBB-7289E47B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9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FB4618-D865-418B-BBB2-3B938BFB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D7763-FB90-4EBB-B55D-CD91290C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C6D44-9E08-4684-8ABE-C5A9E187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0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979E-1157-4F55-868C-125160A8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4948E-2D11-4056-AD27-9466FA967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E1ADF-D8B3-468A-8D78-6716BA209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08044-7F6A-43E5-AE5E-30532F95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02997-5453-46E2-AEAA-38C5D6283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BC2BF-A3EB-45B8-896C-7AC1FEA5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3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9BEA3-FC27-4117-962B-63C51673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1B243C-1995-4825-BBD0-3AA89235E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E7880-AACD-43C6-B2D5-CC2C92755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0394A-388C-4FE2-A9ED-4D2F24FA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D0F67-4E91-40F8-B49F-B9A4ECAD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C0059-C178-4892-9B3C-16A71EAC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7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449D9-D391-4A05-BE1E-6558785D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96D0-0298-40E4-81F8-ECFA19871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78EA5-06EB-47D5-AB02-FAE73870D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94D4-2376-4C60-98C2-0F70F108006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63BB5-6658-43FB-847C-890D4F5C2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FC28C-FAAB-4D85-8621-9D27F81A1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0" descr="Paper bag"/>
          <p:cNvSpPr>
            <a:spLocks noChangeArrowheads="1" noChangeShapeType="1" noTextEdit="1"/>
          </p:cNvSpPr>
          <p:nvPr/>
        </p:nvSpPr>
        <p:spPr bwMode="auto">
          <a:xfrm>
            <a:off x="2580012" y="1728689"/>
            <a:ext cx="6366590" cy="20833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MÔN: TIẾNG VIỆT</a:t>
            </a:r>
          </a:p>
          <a:p>
            <a:pPr algn="ctr"/>
            <a:r>
              <a:rPr lang="en-US" sz="2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1696821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47CCAC-D37A-4B54-B7F7-54BC043A4157}"/>
              </a:ext>
            </a:extLst>
          </p:cNvPr>
          <p:cNvSpPr txBox="1"/>
          <p:nvPr/>
        </p:nvSpPr>
        <p:spPr>
          <a:xfrm>
            <a:off x="196947" y="204520"/>
            <a:ext cx="11830929" cy="6088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vi-VN" sz="2400" b="1" i="0" u="none" strike="noStrike" dirty="0">
                <a:solidFill>
                  <a:srgbClr val="FF0000"/>
                </a:solidFill>
                <a:effectLst/>
                <a:latin typeface="+mj-lt"/>
              </a:rPr>
              <a:t>NHÍM NÂU KẾT BẠN</a:t>
            </a:r>
            <a:endParaRPr lang="en-US" sz="24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 algn="ctr" rtl="0"/>
            <a:endParaRPr lang="en-US" sz="14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 rtl="0">
              <a:spcBef>
                <a:spcPts val="400"/>
              </a:spcBef>
              <a:spcAft>
                <a:spcPts val="400"/>
              </a:spcAft>
            </a:pPr>
            <a:r>
              <a:rPr lang="en-US" sz="2400" i="0" u="none" strike="noStrike" dirty="0">
                <a:effectLst/>
                <a:latin typeface="+mj-lt"/>
              </a:rPr>
              <a:t>        </a:t>
            </a:r>
            <a:r>
              <a:rPr lang="vi-VN" sz="2500" i="0" u="none" strike="noStrike" dirty="0">
                <a:effectLst/>
                <a:latin typeface="+mj-lt"/>
              </a:rPr>
              <a:t>Trong khu rừng nọ, có chú nhím nâu hiền lành,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 i="0" u="none" strike="noStrike" dirty="0">
                <a:effectLst/>
                <a:latin typeface="+mj-lt"/>
              </a:rPr>
              <a:t>Một buổi sáng, 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vi-VN" sz="2500" i="0" u="none" strike="noStrike" dirty="0">
                <a:effectLst/>
                <a:latin typeface="+mj-lt"/>
              </a:rPr>
              <a:t> đang kiếm</a:t>
            </a:r>
            <a:r>
              <a:rPr lang="en-US" sz="2500" dirty="0"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quả Cây thì thấy nhím trắng chạy tới. Nhím trắng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ồn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vi-VN" sz="2500" i="0" u="none" strike="noStrike" dirty="0">
                <a:effectLst/>
                <a:latin typeface="+mj-lt"/>
              </a:rPr>
              <a:t>: “Chào bạn! Rất vui được gặp bạn!”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Nhím nâu lúng túng, nói lí nhí: “Chào bạn!”, rồi nấp vào bụi cây. Chú cuộn tròn người lại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mà vẫn sợ hãi</a:t>
            </a:r>
            <a:endParaRPr lang="en-US" sz="2500" dirty="0">
              <a:latin typeface="+mj-lt"/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</a:t>
            </a:r>
            <a:r>
              <a:rPr lang="vi-VN" sz="2500" i="0" u="none" strike="noStrike" dirty="0">
                <a:effectLst/>
                <a:latin typeface="+mj-lt"/>
              </a:rPr>
              <a:t>Mùa đông đến, nhím nâu đi tìm nơi để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 i="0" u="none" strike="noStrike" dirty="0">
                <a:effectLst/>
                <a:latin typeface="+mj-lt"/>
              </a:rPr>
              <a:t>Bất chợt, mưa kéo đến.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Nhím nâu vội bước vào cái hang nhỏ. </a:t>
            </a:r>
            <a:r>
              <a:rPr lang="en-US" sz="2500" b="1" i="0" u="none" strike="noStrike" dirty="0" err="1">
                <a:effectLst/>
                <a:latin typeface="+mj-lt"/>
              </a:rPr>
              <a:t>Thì</a:t>
            </a:r>
            <a:r>
              <a:rPr lang="en-US" sz="2500" b="1" i="0" u="none" strike="noStrike" dirty="0">
                <a:effectLst/>
                <a:latin typeface="+mj-lt"/>
              </a:rPr>
              <a:t> </a:t>
            </a:r>
            <a:r>
              <a:rPr lang="en-US" sz="2500" b="1" i="0" u="none" strike="noStrike" dirty="0" err="1">
                <a:effectLst/>
                <a:latin typeface="+mj-lt"/>
              </a:rPr>
              <a:t>ra</a:t>
            </a:r>
            <a:r>
              <a:rPr lang="en-US" sz="2500" b="1" i="0" u="none" strike="noStrike" dirty="0">
                <a:effectLst/>
                <a:latin typeface="+mj-lt"/>
              </a:rPr>
              <a:t> </a:t>
            </a:r>
            <a:r>
              <a:rPr lang="en-US" sz="2500" b="1" i="0" u="none" strike="noStrike" dirty="0" err="1">
                <a:effectLst/>
                <a:latin typeface="+mj-lt"/>
              </a:rPr>
              <a:t>là</a:t>
            </a:r>
            <a:r>
              <a:rPr lang="en-US" sz="2500" b="1" i="0" u="none" strike="noStrike" dirty="0">
                <a:effectLst/>
                <a:latin typeface="+mj-lt"/>
              </a:rPr>
              <a:t> </a:t>
            </a:r>
            <a:r>
              <a:rPr lang="en-US" sz="2500" b="1" i="0" u="none" strike="noStrike" dirty="0" err="1">
                <a:effectLst/>
                <a:latin typeface="+mj-lt"/>
              </a:rPr>
              <a:t>nhà</a:t>
            </a:r>
            <a:r>
              <a:rPr lang="en-US" sz="2500" b="1" i="0" u="none" strike="noStrike" dirty="0">
                <a:effectLst/>
                <a:latin typeface="+mj-lt"/>
              </a:rPr>
              <a:t>  </a:t>
            </a:r>
            <a:r>
              <a:rPr lang="en-US" sz="2500" b="1" i="0" u="none" strike="noStrike" dirty="0" err="1">
                <a:effectLst/>
                <a:latin typeface="+mj-lt"/>
              </a:rPr>
              <a:t>nhím</a:t>
            </a:r>
            <a:r>
              <a:rPr lang="en-US" sz="2500" b="1" i="0" u="none" strike="noStrike" dirty="0">
                <a:effectLst/>
                <a:latin typeface="+mj-lt"/>
              </a:rPr>
              <a:t> </a:t>
            </a:r>
            <a:r>
              <a:rPr lang="en-US" sz="2500" b="1" i="0" u="none" strike="noStrike" dirty="0" err="1">
                <a:effectLst/>
                <a:latin typeface="+mj-lt"/>
              </a:rPr>
              <a:t>trắng</a:t>
            </a:r>
            <a:r>
              <a:rPr lang="en-US" sz="2500" b="1" i="0" u="none" strike="noStrike" dirty="0">
                <a:effectLst/>
                <a:latin typeface="+mj-lt"/>
              </a:rPr>
              <a:t> .</a:t>
            </a:r>
            <a:r>
              <a:rPr lang="en-US" sz="2500" b="1" dirty="0" err="1">
                <a:latin typeface="+mj-lt"/>
              </a:rPr>
              <a:t>N</a:t>
            </a:r>
            <a:r>
              <a:rPr lang="en-US" sz="2500" b="1" i="0" u="none" strike="noStrike" dirty="0" err="1">
                <a:effectLst/>
                <a:latin typeface="+mj-lt"/>
              </a:rPr>
              <a:t>hím</a:t>
            </a:r>
            <a:r>
              <a:rPr lang="en-US" sz="2500" b="1" i="0" u="none" strike="noStrike" dirty="0">
                <a:effectLst/>
                <a:latin typeface="+mj-lt"/>
              </a:rPr>
              <a:t> </a:t>
            </a:r>
            <a:r>
              <a:rPr lang="en-US" sz="2500" b="1" i="0" u="none" strike="noStrike" dirty="0" err="1">
                <a:effectLst/>
                <a:latin typeface="+mj-lt"/>
              </a:rPr>
              <a:t>nâu</a:t>
            </a:r>
            <a:r>
              <a:rPr lang="en-US" sz="2500" b="1" i="0" u="none" strike="noStrike" dirty="0">
                <a:effectLst/>
                <a:latin typeface="+mj-lt"/>
              </a:rPr>
              <a:t> run run:’</a:t>
            </a:r>
            <a:r>
              <a:rPr lang="en-US" sz="2500" b="1" i="0" u="none" strike="noStrike" dirty="0" err="1">
                <a:effectLst/>
                <a:latin typeface="+mj-lt"/>
              </a:rPr>
              <a:t>xin</a:t>
            </a:r>
            <a:r>
              <a:rPr lang="en-US" sz="2500" b="1" i="0" u="none" strike="noStrike" dirty="0">
                <a:effectLst/>
                <a:latin typeface="+mj-lt"/>
              </a:rPr>
              <a:t> </a:t>
            </a:r>
            <a:r>
              <a:rPr lang="en-US" sz="2500" b="1" i="0" u="none" strike="noStrike" dirty="0" err="1">
                <a:effectLst/>
                <a:latin typeface="+mj-lt"/>
              </a:rPr>
              <a:t>lỗi</a:t>
            </a:r>
            <a:r>
              <a:rPr lang="en-US" sz="2500" b="1" i="0" u="none" strike="noStrike" dirty="0">
                <a:effectLst/>
                <a:latin typeface="+mj-lt"/>
              </a:rPr>
              <a:t> </a:t>
            </a:r>
            <a:r>
              <a:rPr lang="en-US" sz="2500" b="1" i="0" u="none" strike="noStrike" dirty="0" err="1">
                <a:effectLst/>
                <a:latin typeface="+mj-lt"/>
              </a:rPr>
              <a:t>tôi</a:t>
            </a:r>
            <a:r>
              <a:rPr lang="en-US" sz="2500" b="1" i="0" u="none" strike="noStrike" dirty="0">
                <a:effectLst/>
                <a:latin typeface="+mj-lt"/>
              </a:rPr>
              <a:t>  </a:t>
            </a:r>
            <a:r>
              <a:rPr lang="en-US" sz="2500" b="1" i="0" u="none" strike="noStrike" dirty="0" err="1">
                <a:effectLst/>
                <a:latin typeface="+mj-lt"/>
              </a:rPr>
              <a:t>không</a:t>
            </a:r>
            <a:r>
              <a:rPr lang="en-US" sz="2500" b="1" i="0" u="none" strike="noStrike" dirty="0">
                <a:effectLst/>
                <a:latin typeface="+mj-lt"/>
              </a:rPr>
              <a:t> </a:t>
            </a:r>
            <a:r>
              <a:rPr lang="en-US" sz="2500" b="1" i="0" u="none" strike="noStrike" dirty="0" err="1">
                <a:effectLst/>
                <a:latin typeface="+mj-lt"/>
              </a:rPr>
              <a:t>biết</a:t>
            </a:r>
            <a:r>
              <a:rPr lang="en-US" sz="2500" b="1" i="0" u="none" strike="noStrike" dirty="0">
                <a:effectLst/>
                <a:latin typeface="+mj-lt"/>
              </a:rPr>
              <a:t> </a:t>
            </a:r>
            <a:r>
              <a:rPr lang="en-US" sz="2500" b="1" i="0" u="none" strike="noStrike" dirty="0" err="1">
                <a:effectLst/>
                <a:latin typeface="+mj-lt"/>
              </a:rPr>
              <a:t>đây</a:t>
            </a:r>
            <a:r>
              <a:rPr lang="en-US" sz="2500" b="1" i="0" u="none" strike="noStrike" dirty="0">
                <a:effectLst/>
                <a:latin typeface="+mj-lt"/>
              </a:rPr>
              <a:t> </a:t>
            </a:r>
            <a:r>
              <a:rPr lang="en-US" sz="2500" b="1" i="0" u="none" strike="noStrike" dirty="0" err="1">
                <a:effectLst/>
                <a:latin typeface="+mj-lt"/>
              </a:rPr>
              <a:t>là</a:t>
            </a:r>
            <a:r>
              <a:rPr lang="en-US" sz="2500" b="1" i="0" u="none" strike="noStrike" dirty="0">
                <a:effectLst/>
                <a:latin typeface="+mj-lt"/>
              </a:rPr>
              <a:t> </a:t>
            </a:r>
            <a:r>
              <a:rPr lang="en-US" sz="2500" b="1" i="0" u="none" strike="noStrike" dirty="0" err="1">
                <a:effectLst/>
                <a:latin typeface="+mj-lt"/>
              </a:rPr>
              <a:t>nhà</a:t>
            </a:r>
            <a:r>
              <a:rPr lang="en-US" sz="2500" b="1" i="0" u="none" strike="noStrike" dirty="0">
                <a:effectLst/>
                <a:latin typeface="+mj-lt"/>
              </a:rPr>
              <a:t> </a:t>
            </a:r>
            <a:r>
              <a:rPr lang="en-US" sz="2500" b="1" i="0" u="none" strike="noStrike" dirty="0" err="1">
                <a:effectLst/>
                <a:latin typeface="+mj-lt"/>
              </a:rPr>
              <a:t>của</a:t>
            </a:r>
            <a:r>
              <a:rPr lang="en-US" sz="2500" b="1" i="0" u="none" strike="noStrike" dirty="0">
                <a:effectLst/>
                <a:latin typeface="+mj-lt"/>
              </a:rPr>
              <a:t> </a:t>
            </a:r>
            <a:r>
              <a:rPr lang="en-US" sz="2500" b="1" i="0" u="none" strike="noStrike" dirty="0" err="1">
                <a:effectLst/>
                <a:latin typeface="+mj-lt"/>
              </a:rPr>
              <a:t>bạn</a:t>
            </a:r>
            <a:r>
              <a:rPr lang="en-US" sz="2500" b="1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>
                <a:effectLst/>
                <a:latin typeface="+mj-lt"/>
              </a:rPr>
              <a:t>.”</a:t>
            </a:r>
            <a:r>
              <a:rPr lang="en-US" sz="2500" b="1" i="0" u="none" strike="noStrike" dirty="0" err="1">
                <a:effectLst/>
                <a:latin typeface="+mj-lt"/>
              </a:rPr>
              <a:t>Nhím</a:t>
            </a:r>
            <a:r>
              <a:rPr lang="en-US" sz="2500" b="1" i="0" u="none" strike="noStrike" dirty="0">
                <a:effectLst/>
                <a:latin typeface="+mj-lt"/>
              </a:rPr>
              <a:t> </a:t>
            </a:r>
            <a:r>
              <a:rPr lang="en-US" sz="2500" b="1" i="0" u="none" strike="noStrike" dirty="0" err="1">
                <a:effectLst/>
                <a:latin typeface="+mj-lt"/>
              </a:rPr>
              <a:t>trắng</a:t>
            </a:r>
            <a:r>
              <a:rPr lang="en-US" sz="2500" b="1" i="0" u="none" strike="noStrike" dirty="0">
                <a:effectLst/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tươi cười:</a:t>
            </a:r>
            <a:r>
              <a:rPr lang="en-US" sz="2500" dirty="0"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“Đừng ngại! Gặp lại bạn, tôi rất vui. Tôi Ở đây một mình, buồn lắm. Bạ</a:t>
            </a:r>
            <a:r>
              <a:rPr lang="en-US" sz="2500" dirty="0">
                <a:latin typeface="+mj-lt"/>
              </a:rPr>
              <a:t>n </a:t>
            </a:r>
            <a:r>
              <a:rPr lang="vi-VN" sz="2500" i="0" u="none" strike="noStrike" dirty="0">
                <a:effectLst/>
                <a:latin typeface="+mj-lt"/>
              </a:rPr>
              <a:t>ở lại cùng tôi nhé!</a:t>
            </a:r>
            <a:endParaRPr lang="vi-VN" sz="2500" dirty="0">
              <a:effectLst/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</a:t>
            </a:r>
            <a:r>
              <a:rPr lang="vi-VN" sz="2500" i="0" u="none" strike="noStrike" dirty="0">
                <a:effectLst/>
                <a:latin typeface="+mj-lt"/>
              </a:rPr>
              <a:t>“Nhím trắng tốt bụng quả. Bạn ấy nói đúng, không có bạn bè thì thật buồn.”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Nghĩ thế, nhím nấu mạnh dạn hẳn lên. Chú nhận lời kết bạn với nhím trắng. Cả hai cùng thu dọn,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chỗ ở cho đẹp</a:t>
            </a:r>
            <a:endParaRPr lang="en-US" sz="2500" i="0" u="none" strike="noStrike" dirty="0">
              <a:effectLst/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endParaRPr lang="vi-VN" sz="2500" dirty="0">
              <a:effectLst/>
              <a:latin typeface="+mj-lt"/>
            </a:endParaRPr>
          </a:p>
          <a:p>
            <a:pPr algn="r" rtl="0"/>
            <a:r>
              <a:rPr lang="vi-VN" sz="2500" i="0" u="none" strike="noStrike" dirty="0">
                <a:effectLst/>
                <a:latin typeface="+mj-lt"/>
              </a:rPr>
              <a:t>(Theo Minh Anh)</a:t>
            </a:r>
            <a:endParaRPr lang="vi-VN" sz="2500" dirty="0">
              <a:effectLst/>
              <a:latin typeface="+mj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E0CA256-04F8-4620-BB7E-B2B8BE6EC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550" y="661816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9506EE-FED1-42B5-B897-853558F6E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943" y="594121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CFBDF80-8C76-462A-9CE1-D2F5EE541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147" y="1021694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DFF133-5A5E-4399-A5C0-437436D36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461" y="1420778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DC6DD3-A330-44F2-9935-EC23D40B7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782" y="1434787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93158B-AC22-4949-8FEA-DC42C441D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73" y="2245444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BC6F633-4374-41C0-8622-B5FE0B97A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1641" y="2268598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C6DA6F-7FD7-4E63-B781-3BCA00F2D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037" y="2268598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9AE61C-3797-4E1F-9299-E3AFF56EE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937" y="3037416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D17A5B-07C9-4CAF-ADCF-570F17371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1484" y="3037415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035CBB-7F93-4FB6-BF05-77DA13764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937" y="3454465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E18F657-F737-4EF5-983C-D629132F0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78" y="3890266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984116-9F40-4224-BB72-5B538634E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535" y="3903610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0C0843-29C5-442B-9949-EDEA4570F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6274" y="3890265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FF2A839-2F65-4932-8288-66EA9B19C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247" y="4281531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C3C7BE-F516-4230-BECD-D505919B1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4672" y="4281531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410D3B-F59E-4AC5-9995-B14345660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974" y="6046375"/>
            <a:ext cx="96910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Đọc</a:t>
            </a:r>
            <a:r>
              <a:rPr lang="en-US" altLang="en-US" sz="36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nối</a:t>
            </a:r>
            <a:r>
              <a:rPr lang="en-US" altLang="en-US" sz="36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tiếp</a:t>
            </a:r>
            <a:r>
              <a:rPr lang="en-US" altLang="en-US" sz="36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kết</a:t>
            </a:r>
            <a:r>
              <a:rPr lang="en-US" altLang="en-US" sz="36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hợp</a:t>
            </a:r>
            <a:r>
              <a:rPr lang="en-US" altLang="en-US" sz="36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luyện</a:t>
            </a:r>
            <a:r>
              <a:rPr lang="en-US" altLang="en-US" sz="36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đọc</a:t>
            </a:r>
            <a:r>
              <a:rPr lang="en-US" altLang="en-US" sz="36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dài</a:t>
            </a:r>
            <a:endParaRPr lang="en-US" altLang="en-US" sz="3600" b="1" u="sng" dirty="0">
              <a:solidFill>
                <a:srgbClr val="0000FF"/>
              </a:solidFill>
              <a:latin typeface="Arial-SGK-TV" charset="0"/>
              <a:cs typeface="Arial-SGK-TV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94680E2-4FB6-4D7C-9BB7-0583EB7A7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252" y="4678737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928274-6BEA-4C6F-BAFF-78D14DA11C08}"/>
              </a:ext>
            </a:extLst>
          </p:cNvPr>
          <p:cNvSpPr txBox="1"/>
          <p:nvPr/>
        </p:nvSpPr>
        <p:spPr>
          <a:xfrm>
            <a:off x="242098" y="5236599"/>
            <a:ext cx="415573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 giữa mùa đông lạnh giá.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476787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FC61B-705B-4D78-83DE-86E45187BA8E}"/>
              </a:ext>
            </a:extLst>
          </p:cNvPr>
          <p:cNvSpPr txBox="1">
            <a:spLocks/>
          </p:cNvSpPr>
          <p:nvPr/>
        </p:nvSpPr>
        <p:spPr>
          <a:xfrm>
            <a:off x="3037058" y="1214099"/>
            <a:ext cx="5330372" cy="8250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B5B00-38AF-466C-9F29-E59107AB014D}"/>
              </a:ext>
            </a:extLst>
          </p:cNvPr>
          <p:cNvSpPr txBox="1">
            <a:spLocks/>
          </p:cNvSpPr>
          <p:nvPr/>
        </p:nvSpPr>
        <p:spPr>
          <a:xfrm>
            <a:off x="211015" y="2609396"/>
            <a:ext cx="11591779" cy="16723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áp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B597B3-0893-4F11-8452-EEB6478C332F}"/>
              </a:ext>
            </a:extLst>
          </p:cNvPr>
          <p:cNvCxnSpPr/>
          <p:nvPr/>
        </p:nvCxnSpPr>
        <p:spPr>
          <a:xfrm flipH="1">
            <a:off x="7250762" y="2816915"/>
            <a:ext cx="239151" cy="7139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3EA453-DBE4-41F8-8855-12B1B8B50349}"/>
              </a:ext>
            </a:extLst>
          </p:cNvPr>
          <p:cNvCxnSpPr/>
          <p:nvPr/>
        </p:nvCxnSpPr>
        <p:spPr>
          <a:xfrm flipH="1">
            <a:off x="3263704" y="2785263"/>
            <a:ext cx="239151" cy="7139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5AC292-33F0-4C07-ADB7-1236D7AB27B3}"/>
              </a:ext>
            </a:extLst>
          </p:cNvPr>
          <p:cNvCxnSpPr/>
          <p:nvPr/>
        </p:nvCxnSpPr>
        <p:spPr>
          <a:xfrm flipH="1">
            <a:off x="3308171" y="3530850"/>
            <a:ext cx="239151" cy="7139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86231F-807A-4ADC-B615-AA63DF496469}"/>
              </a:ext>
            </a:extLst>
          </p:cNvPr>
          <p:cNvGrpSpPr/>
          <p:nvPr/>
        </p:nvGrpSpPr>
        <p:grpSpPr>
          <a:xfrm>
            <a:off x="8361062" y="3429000"/>
            <a:ext cx="328085" cy="730490"/>
            <a:chOff x="8361062" y="3429000"/>
            <a:chExt cx="328085" cy="73049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3CEBB33-2E4C-43B2-B428-37CE34BAB7D0}"/>
                </a:ext>
              </a:extLst>
            </p:cNvPr>
            <p:cNvCxnSpPr/>
            <p:nvPr/>
          </p:nvCxnSpPr>
          <p:spPr>
            <a:xfrm flipH="1">
              <a:off x="8361062" y="3429000"/>
              <a:ext cx="239151" cy="7139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7084FB6-ED92-4C3E-8546-43C515786E0A}"/>
                </a:ext>
              </a:extLst>
            </p:cNvPr>
            <p:cNvCxnSpPr/>
            <p:nvPr/>
          </p:nvCxnSpPr>
          <p:spPr>
            <a:xfrm flipH="1">
              <a:off x="8449996" y="3445555"/>
              <a:ext cx="239151" cy="7139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086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6AF9B0-8566-4102-A414-6C37C3152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9975"/>
            <a:ext cx="990773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Đọc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nối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tiếp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đoạn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kết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hợp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giải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nghĩa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từ</a:t>
            </a:r>
            <a:endParaRPr lang="en-US" altLang="en-US" sz="4000" b="1" u="sng" dirty="0">
              <a:solidFill>
                <a:srgbClr val="0000FF"/>
              </a:solidFill>
              <a:latin typeface="Arial-SGK-TV" charset="0"/>
              <a:cs typeface="Arial-SGK-TV" charset="0"/>
            </a:endParaRPr>
          </a:p>
        </p:txBody>
      </p:sp>
      <p:sp>
        <p:nvSpPr>
          <p:cNvPr id="9" name="TextBox 8">
            <a:hlinkClick r:id="rId2" action="ppaction://hlinksldjump"/>
            <a:extLst>
              <a:ext uri="{FF2B5EF4-FFF2-40B4-BE49-F238E27FC236}">
                <a16:creationId xmlns:a16="http://schemas.microsoft.com/office/drawing/2014/main" id="{EB4D06CE-2C11-4D6A-B9B3-67FCD0FBCF9E}"/>
              </a:ext>
            </a:extLst>
          </p:cNvPr>
          <p:cNvSpPr txBox="1"/>
          <p:nvPr/>
        </p:nvSpPr>
        <p:spPr>
          <a:xfrm>
            <a:off x="218208" y="921296"/>
            <a:ext cx="116549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   </a:t>
            </a:r>
            <a:r>
              <a:rPr lang="vi-VN" sz="2500" i="0" u="none" strike="noStrike" dirty="0">
                <a:effectLst/>
                <a:latin typeface="+mj-lt"/>
              </a:rPr>
              <a:t>Trong khu rừng nọ, có chú nhím nâu hiền lành,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 i="0" u="none" strike="noStrike" dirty="0">
                <a:effectLst/>
                <a:latin typeface="+mj-lt"/>
              </a:rPr>
              <a:t>Một buổi sáng, </a:t>
            </a:r>
            <a:r>
              <a:rPr lang="vi-VN" sz="2500" dirty="0">
                <a:latin typeface="+mj-lt"/>
              </a:rPr>
              <a:t>chú </a:t>
            </a:r>
            <a:r>
              <a:rPr lang="vi-VN" sz="2500" i="0" u="none" strike="noStrike" dirty="0">
                <a:effectLst/>
                <a:latin typeface="+mj-lt"/>
              </a:rPr>
              <a:t>đang kiếm</a:t>
            </a:r>
            <a:r>
              <a:rPr lang="en-US" sz="2500" dirty="0"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quả Cây thì thấy nhím trắng chạy tới. Nhím trắng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ồn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vi-VN" sz="2500" i="0" u="none" strike="noStrike" dirty="0">
                <a:effectLst/>
                <a:latin typeface="+mj-lt"/>
              </a:rPr>
              <a:t>: “Chào bạn! Rất vui được gặp bạn!”. Nhím nâu lúng túng, nói lí nhí: “Chào bạn!”, rồi nấp vào bụi cây. Chú cuộn tròn người lại mà vẫn sợ hãi.</a:t>
            </a:r>
            <a:endParaRPr lang="en-US" sz="2500" dirty="0">
              <a:latin typeface="+mj-lt"/>
            </a:endParaRP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DEEA673F-364F-4BCD-9801-62D893D7DB43}"/>
              </a:ext>
            </a:extLst>
          </p:cNvPr>
          <p:cNvSpPr txBox="1"/>
          <p:nvPr/>
        </p:nvSpPr>
        <p:spPr>
          <a:xfrm>
            <a:off x="178043" y="2552512"/>
            <a:ext cx="115269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i="0" u="none" strike="noStrike" dirty="0">
                <a:effectLst/>
                <a:latin typeface="+mj-lt"/>
              </a:rPr>
              <a:t>            </a:t>
            </a:r>
            <a:r>
              <a:rPr lang="vi-VN" sz="2500" i="0" u="none" strike="noStrike" dirty="0">
                <a:effectLst/>
                <a:latin typeface="+mj-lt"/>
              </a:rPr>
              <a:t>Mùa đông đến, nhím nâu đi tìm nơi để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 i="0" u="none" strike="noStrike" dirty="0">
                <a:effectLst/>
                <a:latin typeface="+mj-lt"/>
              </a:rPr>
              <a:t>Bất chợt, mưa kéo đến. Nhím nâu vội bước vào cái hang nhỏ. Thì ra là nhà nhím trắng. Nhím nâu run run: “Xin lỗi, tôi không biết đây là nhà của bạn.”. Nhím trắng tươi cười:</a:t>
            </a:r>
            <a:r>
              <a:rPr lang="en-US" sz="2500" dirty="0"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“Đừng ngại! Gặp lại bạn, tôi rất vui. Tôi Ở đây một mình, buồn lắm. Bạn ở lại cùng tôi nhé!”.</a:t>
            </a:r>
            <a:endParaRPr lang="en-US" sz="25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71DB2D-AF6A-48EA-B7CE-0733BBAEC575}"/>
              </a:ext>
            </a:extLst>
          </p:cNvPr>
          <p:cNvSpPr txBox="1"/>
          <p:nvPr/>
        </p:nvSpPr>
        <p:spPr>
          <a:xfrm>
            <a:off x="218207" y="4152950"/>
            <a:ext cx="11526984" cy="2067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  </a:t>
            </a:r>
            <a:r>
              <a:rPr lang="vi-VN" sz="2500" i="0" u="none" strike="noStrike" dirty="0">
                <a:effectLst/>
                <a:latin typeface="+mj-lt"/>
              </a:rPr>
              <a:t>“Nhím trắng tốt bụng quả. Bạn ấy nói đúng, không có bạn bè thì thật buồn.”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Nghĩ thế, nhím nấu mạnh dạn hẳn lên. Chú nhận lời kết bạn với nhím trắng. Cả hai cùng thu dọn,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chỗ ở cho đẹp. Chúng trải qua những ngày vui vẻ, ấm áp vì không phải sống một mình giữa mùa đông lạnh giá.</a:t>
            </a:r>
            <a:endParaRPr lang="vi-VN" sz="2500" dirty="0">
              <a:effectLst/>
              <a:latin typeface="+mj-lt"/>
            </a:endParaRPr>
          </a:p>
          <a:p>
            <a:pPr algn="r" rtl="0"/>
            <a:r>
              <a:rPr lang="vi-VN" sz="2500" i="0" u="none" strike="noStrike" dirty="0">
                <a:effectLst/>
                <a:latin typeface="+mj-lt"/>
              </a:rPr>
              <a:t>(Theo Minh Anh)</a:t>
            </a:r>
            <a:endParaRPr lang="vi-VN" sz="2500" dirty="0">
              <a:effectLst/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FC67F6-E3B5-4473-BA4A-D44B45ED9872}"/>
              </a:ext>
            </a:extLst>
          </p:cNvPr>
          <p:cNvSpPr txBox="1"/>
          <p:nvPr/>
        </p:nvSpPr>
        <p:spPr>
          <a:xfrm>
            <a:off x="2653555" y="247027"/>
            <a:ext cx="62038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vi-VN" sz="3200" b="1" i="0" u="none" strike="noStrike" dirty="0">
                <a:solidFill>
                  <a:srgbClr val="FF0000"/>
                </a:solidFill>
                <a:effectLst/>
                <a:latin typeface="+mj-lt"/>
              </a:rPr>
              <a:t>NHÍM NÂU KẾT BẠN</a:t>
            </a:r>
            <a:endParaRPr lang="en-US" sz="3200" b="1" i="0" u="none" strike="noStrike" dirty="0">
              <a:solidFill>
                <a:srgbClr val="FF0000"/>
              </a:solidFill>
              <a:effectLst/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626F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5079879" y="16985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solidFill>
              <a:srgbClr val="66CCFF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82458" y="2412622"/>
            <a:ext cx="5330894" cy="3287012"/>
            <a:chOff x="156834" y="1993081"/>
            <a:chExt cx="2109019" cy="2109019"/>
          </a:xfrm>
        </p:grpSpPr>
        <p:sp>
          <p:nvSpPr>
            <p:cNvPr id="43" name="Hexagon 42"/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3842" y="2197760"/>
              <a:ext cx="1814199" cy="1560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400" b="0" u="none" strike="noStrike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</a:t>
              </a:r>
              <a:r>
                <a:rPr lang="en-US" sz="44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0" u="none" strike="noStrike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vã</a:t>
              </a:r>
              <a:endParaRPr lang="en-US" sz="4400" b="0" u="none" strike="noStrike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niềm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nở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nhiệt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tình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khác</a:t>
              </a:r>
              <a:endParaRPr lang="en-US" altLang="vi-VN" sz="36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755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5079879" y="16985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solidFill>
              <a:srgbClr val="66CCFF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82458" y="2412622"/>
            <a:ext cx="5330894" cy="3287012"/>
            <a:chOff x="156834" y="1993081"/>
            <a:chExt cx="2109019" cy="2109019"/>
          </a:xfrm>
        </p:grpSpPr>
        <p:sp>
          <p:nvSpPr>
            <p:cNvPr id="43" name="Hexagon 42"/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3842" y="2197760"/>
              <a:ext cx="1814199" cy="1560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400" b="0" u="none" strike="noStrike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</a:t>
              </a:r>
              <a:r>
                <a:rPr lang="en-US" sz="44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0" u="none" strike="noStrike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vã</a:t>
              </a:r>
              <a:endParaRPr lang="en-US" sz="4400" b="0" u="none" strike="noStrike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niềm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nở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nhiệt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tình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khác</a:t>
              </a:r>
              <a:endParaRPr lang="en-US" altLang="vi-VN" sz="36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C0A798-66CC-4A4A-AD1D-4992CA527BD5}"/>
              </a:ext>
            </a:extLst>
          </p:cNvPr>
          <p:cNvGrpSpPr/>
          <p:nvPr/>
        </p:nvGrpSpPr>
        <p:grpSpPr>
          <a:xfrm>
            <a:off x="6551029" y="2367581"/>
            <a:ext cx="5330894" cy="3287012"/>
            <a:chOff x="156834" y="1993081"/>
            <a:chExt cx="2109019" cy="2109019"/>
          </a:xfrm>
        </p:grpSpPr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B6087FEE-96DF-4A4C-9078-E63C01709881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2C2A029-C41F-46F3-B41E-7E6659818A32}"/>
                </a:ext>
              </a:extLst>
            </p:cNvPr>
            <p:cNvSpPr txBox="1"/>
            <p:nvPr/>
          </p:nvSpPr>
          <p:spPr>
            <a:xfrm>
              <a:off x="277360" y="2443883"/>
              <a:ext cx="1867966" cy="1125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0" u="none" strike="noStrike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trú</a:t>
              </a:r>
              <a:r>
                <a: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0" u="none" strike="noStrike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ngụ</a:t>
              </a:r>
              <a:r>
                <a: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sinh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sống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tạm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endParaRPr lang="en-US" altLang="vi-VN" sz="36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rId2" action="ppaction://hlinksldjump"/>
            <a:extLst>
              <a:ext uri="{FF2B5EF4-FFF2-40B4-BE49-F238E27FC236}">
                <a16:creationId xmlns:a16="http://schemas.microsoft.com/office/drawing/2014/main" id="{EB4D06CE-2C11-4D6A-B9B3-67FCD0FBCF9E}"/>
              </a:ext>
            </a:extLst>
          </p:cNvPr>
          <p:cNvSpPr txBox="1"/>
          <p:nvPr/>
        </p:nvSpPr>
        <p:spPr>
          <a:xfrm>
            <a:off x="218208" y="921296"/>
            <a:ext cx="116549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    </a:t>
            </a:r>
            <a:r>
              <a:rPr lang="vi-VN" sz="2500" i="0" u="none" strike="noStrike" dirty="0">
                <a:solidFill>
                  <a:srgbClr val="0000FF"/>
                </a:solidFill>
                <a:effectLst/>
                <a:latin typeface="+mj-lt"/>
              </a:rPr>
              <a:t>Trong khu rừng nọ, có chú nhím nâu hiền lành,</a:t>
            </a:r>
            <a:r>
              <a:rPr lang="en-US" sz="2500" i="0" u="none" strike="noStrike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50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50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 i="0" u="none" strike="noStrike" dirty="0">
                <a:solidFill>
                  <a:srgbClr val="0000FF"/>
                </a:solidFill>
                <a:effectLst/>
                <a:latin typeface="+mj-lt"/>
              </a:rPr>
              <a:t>Một buổi sáng, </a:t>
            </a:r>
            <a:r>
              <a:rPr lang="vi-VN" sz="2500" dirty="0">
                <a:solidFill>
                  <a:srgbClr val="0000FF"/>
                </a:solidFill>
                <a:latin typeface="+mj-lt"/>
              </a:rPr>
              <a:t>chú </a:t>
            </a:r>
            <a:r>
              <a:rPr lang="vi-VN" sz="2500" i="0" u="none" strike="noStrike" dirty="0">
                <a:solidFill>
                  <a:srgbClr val="0000FF"/>
                </a:solidFill>
                <a:effectLst/>
                <a:latin typeface="+mj-lt"/>
              </a:rPr>
              <a:t>đang kiếm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500" i="0" u="none" strike="noStrike" dirty="0">
                <a:solidFill>
                  <a:srgbClr val="0000FF"/>
                </a:solidFill>
                <a:effectLst/>
                <a:latin typeface="+mj-lt"/>
              </a:rPr>
              <a:t>quả Cây thì thấy nhím trắng chạy tới. Nhím trắng</a:t>
            </a:r>
            <a:r>
              <a:rPr lang="en-US" sz="2500" i="0" u="none" strike="noStrike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en-US" sz="250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50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ồn </a:t>
            </a:r>
            <a:r>
              <a:rPr lang="en-US" sz="250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vi-VN" sz="2500" i="0" u="none" strike="noStrike" dirty="0">
                <a:solidFill>
                  <a:srgbClr val="0000FF"/>
                </a:solidFill>
                <a:effectLst/>
                <a:latin typeface="+mj-lt"/>
              </a:rPr>
              <a:t>: “Chào bạn! Rất vui được gặp bạn!”. Nhím nâu lúng túng, nói lí nhí: “Chào bạn!”, rồi nấp vào bụi cây. Chú cuộn tròn người lại mà vẫn sợ hãi.</a:t>
            </a:r>
            <a:endParaRPr lang="en-US" sz="25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DEEA673F-364F-4BCD-9801-62D893D7DB43}"/>
              </a:ext>
            </a:extLst>
          </p:cNvPr>
          <p:cNvSpPr txBox="1"/>
          <p:nvPr/>
        </p:nvSpPr>
        <p:spPr>
          <a:xfrm>
            <a:off x="178043" y="2552512"/>
            <a:ext cx="115269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i="0" u="none" strike="noStrike" dirty="0">
                <a:effectLst/>
                <a:latin typeface="+mj-lt"/>
              </a:rPr>
              <a:t>            </a:t>
            </a:r>
            <a:r>
              <a:rPr lang="vi-VN" sz="2500" i="0" u="none" strike="noStrike" dirty="0">
                <a:solidFill>
                  <a:srgbClr val="FF3300"/>
                </a:solidFill>
                <a:effectLst/>
                <a:latin typeface="+mj-lt"/>
              </a:rPr>
              <a:t>Mùa đông đến, nhím nâu đi tìm nơi để</a:t>
            </a:r>
            <a:r>
              <a:rPr lang="en-US" sz="2500" i="0" u="none" strike="noStrike" dirty="0">
                <a:solidFill>
                  <a:srgbClr val="FF3300"/>
                </a:solidFill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500" i="0" u="none" strike="noStrike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500" i="0" u="none" strike="noStrike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 i="0" u="none" strike="noStrike" dirty="0">
                <a:solidFill>
                  <a:srgbClr val="FF3300"/>
                </a:solidFill>
                <a:effectLst/>
                <a:latin typeface="+mj-lt"/>
              </a:rPr>
              <a:t>Bất chợt, mưa kéo đến. Nhím nâu vội bước vào cái hang nhỏ. Thì ra là nhà nhím trắng. Nhím nâu run run: “Xin lỗi, tôi không biết đây là nhà của bạn.”. Nhím trắng tươi cười:</a:t>
            </a:r>
            <a:r>
              <a:rPr lang="en-US" sz="2500" dirty="0">
                <a:solidFill>
                  <a:srgbClr val="FF3300"/>
                </a:solidFill>
                <a:latin typeface="+mj-lt"/>
              </a:rPr>
              <a:t> </a:t>
            </a:r>
            <a:r>
              <a:rPr lang="vi-VN" sz="2500" i="0" u="none" strike="noStrike" dirty="0">
                <a:solidFill>
                  <a:srgbClr val="FF3300"/>
                </a:solidFill>
                <a:effectLst/>
                <a:latin typeface="+mj-lt"/>
              </a:rPr>
              <a:t>“Đừng ngại! Gặp lại bạn, tôi rất vui. Tôi Ở đây một mình, buồn lắm. Bạn ở lại cùng tôi nhé!”.</a:t>
            </a:r>
            <a:endParaRPr lang="en-US" sz="2500" dirty="0">
              <a:solidFill>
                <a:srgbClr val="FF33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71DB2D-AF6A-48EA-B7CE-0733BBAEC575}"/>
              </a:ext>
            </a:extLst>
          </p:cNvPr>
          <p:cNvSpPr txBox="1"/>
          <p:nvPr/>
        </p:nvSpPr>
        <p:spPr>
          <a:xfrm>
            <a:off x="218207" y="4152950"/>
            <a:ext cx="11526984" cy="2067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  </a:t>
            </a:r>
            <a:r>
              <a:rPr lang="vi-VN" sz="2500" i="0" u="none" strike="noStrike" dirty="0">
                <a:solidFill>
                  <a:srgbClr val="00B050"/>
                </a:solidFill>
                <a:effectLst/>
                <a:latin typeface="+mj-lt"/>
              </a:rPr>
              <a:t>“Nhím trắng tốt bụng quả. Bạn ấy nói đúng, không có bạn bè thì thật buồn.”</a:t>
            </a:r>
            <a:r>
              <a:rPr lang="en-US" sz="2500" i="0" u="none" strike="noStrike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vi-VN" sz="2500" i="0" u="none" strike="noStrike" dirty="0">
                <a:solidFill>
                  <a:srgbClr val="00B050"/>
                </a:solidFill>
                <a:effectLst/>
                <a:latin typeface="+mj-lt"/>
              </a:rPr>
              <a:t>Nghĩ thế, nhím nấu mạnh dạn hẳn lên. Chú nhận lời kết bạn với nhím trắng. Cả hai cùng thu dọn,</a:t>
            </a:r>
            <a:r>
              <a:rPr lang="en-US" sz="2500" i="0" u="none" strike="noStrike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50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00" i="0" u="none" strike="noStrike" dirty="0">
                <a:solidFill>
                  <a:srgbClr val="00B050"/>
                </a:solidFill>
                <a:effectLst/>
                <a:latin typeface="+mj-lt"/>
              </a:rPr>
              <a:t>chỗ ở cho đẹp. Chúng trải qua những ngày vui vẻ, ấm áp vì không phải sống một mình giữa mùa đông lạnh giá.</a:t>
            </a:r>
            <a:endParaRPr lang="vi-VN" sz="2500" dirty="0">
              <a:solidFill>
                <a:srgbClr val="00B050"/>
              </a:solidFill>
              <a:effectLst/>
              <a:latin typeface="+mj-lt"/>
            </a:endParaRPr>
          </a:p>
          <a:p>
            <a:pPr algn="r" rtl="0"/>
            <a:r>
              <a:rPr lang="vi-VN" sz="2500" i="0" u="none" strike="noStrike" dirty="0">
                <a:effectLst/>
                <a:latin typeface="+mj-lt"/>
              </a:rPr>
              <a:t>(Theo Minh Anh)</a:t>
            </a:r>
            <a:endParaRPr lang="vi-VN" sz="2500" dirty="0">
              <a:effectLst/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FC67F6-E3B5-4473-BA4A-D44B45ED9872}"/>
              </a:ext>
            </a:extLst>
          </p:cNvPr>
          <p:cNvSpPr txBox="1"/>
          <p:nvPr/>
        </p:nvSpPr>
        <p:spPr>
          <a:xfrm>
            <a:off x="2653555" y="247027"/>
            <a:ext cx="62038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vi-VN" sz="3200" b="1" i="0" u="none" strike="noStrike" dirty="0">
                <a:solidFill>
                  <a:srgbClr val="FF0000"/>
                </a:solidFill>
                <a:effectLst/>
                <a:latin typeface="+mj-lt"/>
              </a:rPr>
              <a:t>NHÍM NÂU KẾT BẠN</a:t>
            </a:r>
            <a:endParaRPr lang="en-US" sz="3200" b="1" i="0" u="none" strike="noStrike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848B9C9-7671-4B48-92A5-BAA6D7EC9DEB}"/>
              </a:ext>
            </a:extLst>
          </p:cNvPr>
          <p:cNvSpPr/>
          <p:nvPr/>
        </p:nvSpPr>
        <p:spPr>
          <a:xfrm>
            <a:off x="656492" y="782427"/>
            <a:ext cx="457200" cy="457200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BFB932-444B-4B53-97FB-D622AACE6FDF}"/>
              </a:ext>
            </a:extLst>
          </p:cNvPr>
          <p:cNvSpPr/>
          <p:nvPr/>
        </p:nvSpPr>
        <p:spPr>
          <a:xfrm>
            <a:off x="486973" y="2462781"/>
            <a:ext cx="457200" cy="457200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F987DFC-48CB-4CDF-9380-2FB5DCF9F5F4}"/>
              </a:ext>
            </a:extLst>
          </p:cNvPr>
          <p:cNvSpPr/>
          <p:nvPr/>
        </p:nvSpPr>
        <p:spPr>
          <a:xfrm>
            <a:off x="467863" y="4072507"/>
            <a:ext cx="457200" cy="457200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23708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C8654D-460B-4046-81CD-C7D99F101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" y="0"/>
            <a:ext cx="12141201" cy="68580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89E4E54-9C90-4538-BCFD-E0E7D8932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4484" y="0"/>
            <a:ext cx="2895600" cy="548640"/>
          </a:xfrm>
          <a:prstGeom prst="wedgeRoundRectCallout">
            <a:avLst>
              <a:gd name="adj1" fmla="val -25745"/>
              <a:gd name="adj2" fmla="val 72153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Đọc toàn bài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1280161" y="1631853"/>
            <a:ext cx="5359790" cy="267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/>
            <a:r>
              <a:rPr lang="en-US" sz="8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1802444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36C2DE-52ED-403A-BDD0-D2C12611D9AA}"/>
              </a:ext>
            </a:extLst>
          </p:cNvPr>
          <p:cNvSpPr txBox="1"/>
          <p:nvPr/>
        </p:nvSpPr>
        <p:spPr>
          <a:xfrm>
            <a:off x="180535" y="162317"/>
            <a:ext cx="11830929" cy="6319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vi-VN" sz="2800" b="1" i="0" u="none" strike="noStrike" dirty="0">
                <a:solidFill>
                  <a:srgbClr val="FF0000"/>
                </a:solidFill>
                <a:effectLst/>
                <a:latin typeface="+mj-lt"/>
              </a:rPr>
              <a:t>NHÍM NÂU KẾT BẠN</a:t>
            </a:r>
            <a:endParaRPr lang="en-US" sz="28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 algn="just" rtl="0"/>
            <a:endParaRPr lang="en-US" sz="14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800" i="0" u="none" strike="noStrike" dirty="0">
                <a:effectLst/>
                <a:latin typeface="+mj-lt"/>
              </a:rPr>
              <a:t>           </a:t>
            </a:r>
            <a:r>
              <a:rPr lang="vi-VN" sz="2800" i="0" u="none" strike="noStrike" dirty="0">
                <a:effectLst/>
                <a:latin typeface="+mj-lt"/>
              </a:rPr>
              <a:t>Trong khu rừng nọ, có chú nhím nâu hiền lành,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i="0" u="none" strike="noStrike" dirty="0">
                <a:effectLst/>
                <a:latin typeface="+mj-lt"/>
              </a:rPr>
              <a:t>Một buổi sáng</a:t>
            </a:r>
            <a:r>
              <a:rPr lang="vi-VN" sz="2800" dirty="0">
                <a:latin typeface="+mj-lt"/>
              </a:rPr>
              <a:t>, chú </a:t>
            </a:r>
            <a:r>
              <a:rPr lang="vi-VN" sz="2800" i="0" u="none" strike="noStrike" dirty="0">
                <a:effectLst/>
                <a:latin typeface="+mj-lt"/>
              </a:rPr>
              <a:t>đang kiếm</a:t>
            </a:r>
            <a:r>
              <a:rPr lang="en-US" sz="2800" dirty="0">
                <a:latin typeface="+mj-lt"/>
              </a:rPr>
              <a:t> </a:t>
            </a:r>
            <a:r>
              <a:rPr lang="vi-VN" sz="2800" i="0" u="none" strike="noStrike" dirty="0">
                <a:effectLst/>
                <a:latin typeface="+mj-lt"/>
              </a:rPr>
              <a:t>quả Cây thì thấy nhím trắng chạy tới. Nhím trắng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r>
              <a:rPr lang="en-US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ồn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vi-VN" sz="2800" i="0" u="none" strike="noStrike" dirty="0">
                <a:effectLst/>
                <a:latin typeface="+mj-lt"/>
              </a:rPr>
              <a:t>: “Chào bạn! Rất vui được gặp bạn!”. </a:t>
            </a:r>
            <a:r>
              <a:rPr lang="en-US" sz="2800" i="0" u="none" strike="noStrike" dirty="0">
                <a:effectLst/>
                <a:latin typeface="+mj-lt"/>
              </a:rPr>
              <a:t>                                                      </a:t>
            </a:r>
            <a:r>
              <a:rPr lang="vi-VN" sz="2800" i="0" u="none" strike="noStrike" dirty="0">
                <a:effectLst/>
                <a:latin typeface="+mj-lt"/>
              </a:rPr>
              <a:t>: “Chào bạn!”, rồi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</a:p>
          <a:p>
            <a:pPr rtl="0">
              <a:spcBef>
                <a:spcPts val="400"/>
              </a:spcBef>
              <a:spcAft>
                <a:spcPts val="400"/>
              </a:spcAft>
            </a:pPr>
            <a:r>
              <a:rPr lang="en-US" sz="2800" i="0" u="none" strike="noStrike" dirty="0">
                <a:effectLst/>
                <a:latin typeface="+mj-lt"/>
              </a:rPr>
              <a:t>                           </a:t>
            </a:r>
            <a:r>
              <a:rPr lang="vi-VN" sz="2800" i="0" u="none" strike="noStrike" dirty="0">
                <a:effectLst/>
                <a:latin typeface="+mj-lt"/>
              </a:rPr>
              <a:t>. Chú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endParaRPr lang="en-US" sz="2800" dirty="0"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800" i="0" u="none" strike="noStrike" dirty="0">
                <a:effectLst/>
                <a:latin typeface="+mj-lt"/>
              </a:rPr>
              <a:t>        </a:t>
            </a:r>
            <a:r>
              <a:rPr lang="vi-VN" sz="2800" i="0" u="none" strike="noStrike" dirty="0">
                <a:effectLst/>
                <a:latin typeface="+mj-lt"/>
              </a:rPr>
              <a:t>Mùa đông đến, nhím nâu đi tìm nơi để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i="0" u="none" strike="noStrike" dirty="0">
                <a:effectLst/>
                <a:latin typeface="+mj-lt"/>
              </a:rPr>
              <a:t>Bất chợt, mưa kéo đến. Nhím nâu vội bước vào cái hang nhỏ. Thì ra là nhà nhím trắng. Nhím nâu run run: “Xin lỗi, tôi không biết đây là nhà của bạn.”. Nhím trắng tươi cười:</a:t>
            </a:r>
            <a:r>
              <a:rPr lang="en-US" sz="2800" dirty="0">
                <a:latin typeface="+mj-lt"/>
              </a:rPr>
              <a:t> </a:t>
            </a:r>
            <a:r>
              <a:rPr lang="vi-VN" sz="2800" i="0" u="none" strike="noStrike" dirty="0">
                <a:effectLst/>
                <a:latin typeface="+mj-lt"/>
              </a:rPr>
              <a:t>“Đừng ngại! Gặp lại bạn, tôi rất vui. Tôi Ở đây một mình, buồn lắm. Bạn ở lại cùng tôi nhé!”.</a:t>
            </a:r>
            <a:endParaRPr lang="vi-VN" sz="2800" dirty="0">
              <a:effectLst/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800" i="0" u="none" strike="noStrike" dirty="0">
                <a:effectLst/>
                <a:latin typeface="+mj-lt"/>
              </a:rPr>
              <a:t>        </a:t>
            </a:r>
            <a:r>
              <a:rPr lang="vi-VN" sz="2800" i="0" u="none" strike="noStrike" dirty="0">
                <a:effectLst/>
                <a:latin typeface="+mj-lt"/>
              </a:rPr>
              <a:t>“Nhím trắng tốt bụng quả. Bạn ấy nói đúng, không có bạn bè thì thật buồn.”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r>
              <a:rPr lang="vi-VN" sz="2800" i="0" u="none" strike="noStrike" dirty="0">
                <a:effectLst/>
                <a:latin typeface="+mj-lt"/>
              </a:rPr>
              <a:t>Nghĩ thế, nhím nấu mạnh dạn hẳn lên. Chú nhận lời kết bạn với nhím trắng. Cả hai cùng thu dọn,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0" u="none" strike="noStrike" dirty="0">
                <a:effectLst/>
                <a:latin typeface="+mj-lt"/>
              </a:rPr>
              <a:t>chỗ ở cho đẹp. </a:t>
            </a:r>
            <a:endParaRPr lang="vi-VN" sz="2800" dirty="0">
              <a:effectLst/>
              <a:latin typeface="+mj-lt"/>
            </a:endParaRPr>
          </a:p>
          <a:p>
            <a:pPr algn="r" rtl="0"/>
            <a:r>
              <a:rPr lang="vi-VN" sz="2800" i="0" u="none" strike="noStrike" dirty="0">
                <a:effectLst/>
                <a:latin typeface="+mj-lt"/>
              </a:rPr>
              <a:t>(Theo Minh Anh)</a:t>
            </a:r>
            <a:endParaRPr lang="vi-VN" sz="2800" dirty="0">
              <a:effectLst/>
              <a:latin typeface="+mj-lt"/>
            </a:endParaRPr>
          </a:p>
        </p:txBody>
      </p:sp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73C17C4E-4FE8-4A3D-8F82-B10B3710DAEE}"/>
              </a:ext>
            </a:extLst>
          </p:cNvPr>
          <p:cNvSpPr/>
          <p:nvPr/>
        </p:nvSpPr>
        <p:spPr>
          <a:xfrm>
            <a:off x="180535" y="6007294"/>
            <a:ext cx="8678936" cy="744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Chi tiết nào cho thấy nhím nâu rất nhút nhát?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04C735-D0D1-45B6-A947-DD9136615BAE}"/>
              </a:ext>
            </a:extLst>
          </p:cNvPr>
          <p:cNvSpPr txBox="1"/>
          <p:nvPr/>
        </p:nvSpPr>
        <p:spPr>
          <a:xfrm>
            <a:off x="4396179" y="1707475"/>
            <a:ext cx="4592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0" u="none" strike="noStrike" dirty="0">
                <a:effectLst/>
                <a:latin typeface="+mj-lt"/>
              </a:rPr>
              <a:t>Nhím nâu lúng túng, nói lí nhí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6B9F0-59B1-438A-80E8-B961421B0336}"/>
              </a:ext>
            </a:extLst>
          </p:cNvPr>
          <p:cNvSpPr txBox="1"/>
          <p:nvPr/>
        </p:nvSpPr>
        <p:spPr>
          <a:xfrm>
            <a:off x="180535" y="2210559"/>
            <a:ext cx="2588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0" u="none" strike="noStrike" dirty="0">
                <a:effectLst/>
                <a:latin typeface="+mj-lt"/>
              </a:rPr>
              <a:t>nấp vào bụi cây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7F52D9-93B5-4FA2-ABE2-3C0E2BE07C9C}"/>
              </a:ext>
            </a:extLst>
          </p:cNvPr>
          <p:cNvSpPr txBox="1"/>
          <p:nvPr/>
        </p:nvSpPr>
        <p:spPr>
          <a:xfrm>
            <a:off x="3221504" y="2230695"/>
            <a:ext cx="5050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0" u="none" strike="noStrike" dirty="0">
                <a:effectLst/>
                <a:latin typeface="+mj-lt"/>
              </a:rPr>
              <a:t>cuộn tròn người lại mà vẫn sợ hãi.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6306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B5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B5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60"/>
                            </p:stCondLst>
                            <p:childTnLst>
                              <p:par>
                                <p:cTn id="1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B5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B5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80"/>
                            </p:stCondLst>
                            <p:childTnLst>
                              <p:par>
                                <p:cTn id="2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B5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B5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36C2DE-52ED-403A-BDD0-D2C12611D9AA}"/>
              </a:ext>
            </a:extLst>
          </p:cNvPr>
          <p:cNvSpPr txBox="1"/>
          <p:nvPr/>
        </p:nvSpPr>
        <p:spPr>
          <a:xfrm>
            <a:off x="180535" y="162317"/>
            <a:ext cx="11830929" cy="6052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vi-VN" sz="2600" b="1" i="0" u="none" strike="noStrike" dirty="0">
                <a:solidFill>
                  <a:srgbClr val="FF0000"/>
                </a:solidFill>
                <a:effectLst/>
                <a:latin typeface="+mj-lt"/>
              </a:rPr>
              <a:t>NHÍM NÂU KẾT BẠN</a:t>
            </a:r>
            <a:endParaRPr lang="en-US" sz="26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 algn="just" rtl="0"/>
            <a:endParaRPr lang="en-US" sz="16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600" i="0" u="none" strike="noStrike" dirty="0">
                <a:effectLst/>
                <a:latin typeface="+mj-lt"/>
              </a:rPr>
              <a:t>           </a:t>
            </a:r>
            <a:r>
              <a:rPr lang="vi-VN" sz="2600" i="0" u="none" strike="noStrike" dirty="0">
                <a:effectLst/>
                <a:latin typeface="+mj-lt"/>
              </a:rPr>
              <a:t>Trong khu rừng nọ, có chú nhím nâu hiền lành,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vi-VN" sz="2600" i="0" u="none" strike="noStrike" dirty="0">
                <a:effectLst/>
                <a:latin typeface="+mj-lt"/>
              </a:rPr>
              <a:t>Nhím trắng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en-US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ồn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vi-VN" sz="2600" i="0" u="none" strike="noStrike" dirty="0">
                <a:effectLst/>
                <a:latin typeface="+mj-lt"/>
              </a:rPr>
              <a:t>: “Chào bạn! Rất vui được gặp bạn!”. Nhím nâu lúng túng, nói lí nhí: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vi-VN" sz="2600" i="0" u="none" strike="noStrike" dirty="0">
                <a:effectLst/>
                <a:latin typeface="+mj-lt"/>
              </a:rPr>
              <a:t>“Chào bạn!”, rồi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vi-VN" sz="2600" i="0" u="none" strike="noStrike" dirty="0">
                <a:effectLst/>
                <a:latin typeface="+mj-lt"/>
              </a:rPr>
              <a:t>nấp vào bụi cây. Chú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vi-VN" sz="2600" i="0" u="none" strike="noStrike" dirty="0">
                <a:effectLst/>
                <a:latin typeface="+mj-lt"/>
              </a:rPr>
              <a:t>cuộn tròn người lại mà vẫn sợ hãi.</a:t>
            </a:r>
            <a:endParaRPr lang="en-US" sz="2600" dirty="0"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endParaRPr lang="en-US" sz="2600" i="0" u="none" strike="noStrike" dirty="0">
              <a:effectLst/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600" i="0" u="none" strike="noStrike" dirty="0">
                <a:effectLst/>
                <a:latin typeface="+mj-lt"/>
              </a:rPr>
              <a:t>                                                                                              </a:t>
            </a:r>
            <a:r>
              <a:rPr lang="vi-VN" sz="2600" i="0" u="none" strike="noStrike" dirty="0">
                <a:effectLst/>
                <a:latin typeface="+mj-lt"/>
              </a:rPr>
              <a:t>Nhím nâu run run: “Xin lỗi, tôi không biết đây là nhà của bạn.”. Nhím trắng tươi cười:</a:t>
            </a:r>
            <a:r>
              <a:rPr lang="en-US" sz="2600" dirty="0">
                <a:latin typeface="+mj-lt"/>
              </a:rPr>
              <a:t> </a:t>
            </a:r>
            <a:r>
              <a:rPr lang="vi-VN" sz="2600" i="0" u="none" strike="noStrike" dirty="0">
                <a:effectLst/>
                <a:latin typeface="+mj-lt"/>
              </a:rPr>
              <a:t>“Đừng ngại! Gặp lại bạn, tôi rất vui. Tôi Ở đây một mình, buồn lắm. Bạn ở lại cùng tôi nhé!”.</a:t>
            </a:r>
            <a:endParaRPr lang="vi-VN" sz="2600" dirty="0">
              <a:effectLst/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600" i="0" u="none" strike="noStrike" dirty="0">
                <a:effectLst/>
                <a:latin typeface="+mj-lt"/>
              </a:rPr>
              <a:t>        </a:t>
            </a:r>
            <a:r>
              <a:rPr lang="vi-VN" sz="2600" i="0" u="none" strike="noStrike" dirty="0">
                <a:effectLst/>
                <a:latin typeface="+mj-lt"/>
              </a:rPr>
              <a:t>“Nhím trắng tốt bụng quả. Bạn ấy nói đúng, không có bạn bè thì thật buồn.”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vi-VN" sz="2600" i="0" u="none" strike="noStrike" dirty="0">
                <a:effectLst/>
                <a:latin typeface="+mj-lt"/>
              </a:rPr>
              <a:t>Nghĩ thế, nhím nấu mạnh dạn hẳn lên. Chú nhận lời kết bạn với nhím trắng. Cả hai cùng thu dọn,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i="0" u="none" strike="noStrike" dirty="0">
                <a:effectLst/>
                <a:latin typeface="+mj-lt"/>
              </a:rPr>
              <a:t>chỗ ở cho đẹp. </a:t>
            </a:r>
            <a:endParaRPr lang="vi-VN" sz="2600" dirty="0">
              <a:effectLst/>
              <a:latin typeface="+mj-lt"/>
            </a:endParaRPr>
          </a:p>
          <a:p>
            <a:pPr algn="r" rtl="0"/>
            <a:r>
              <a:rPr lang="vi-VN" sz="2600" i="0" u="none" strike="noStrike" dirty="0">
                <a:effectLst/>
                <a:latin typeface="+mj-lt"/>
              </a:rPr>
              <a:t>(Theo Minh Anh)</a:t>
            </a:r>
            <a:endParaRPr lang="vi-VN" sz="2600" dirty="0">
              <a:effectLst/>
              <a:latin typeface="+mj-lt"/>
            </a:endParaRPr>
          </a:p>
        </p:txBody>
      </p:sp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73C17C4E-4FE8-4A3D-8F82-B10B3710DAEE}"/>
              </a:ext>
            </a:extLst>
          </p:cNvPr>
          <p:cNvSpPr/>
          <p:nvPr/>
        </p:nvSpPr>
        <p:spPr>
          <a:xfrm>
            <a:off x="180534" y="6007294"/>
            <a:ext cx="9610579" cy="744220"/>
          </a:xfrm>
          <a:prstGeom prst="roundRect">
            <a:avLst/>
          </a:prstGeom>
          <a:solidFill>
            <a:srgbClr val="B2DE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6B9F0-59B1-438A-80E8-B961421B0336}"/>
              </a:ext>
            </a:extLst>
          </p:cNvPr>
          <p:cNvSpPr txBox="1"/>
          <p:nvPr/>
        </p:nvSpPr>
        <p:spPr>
          <a:xfrm>
            <a:off x="8658980" y="853483"/>
            <a:ext cx="353302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2B480-4498-4BCD-89B0-A9A7BFD7349E}"/>
              </a:ext>
            </a:extLst>
          </p:cNvPr>
          <p:cNvSpPr txBox="1"/>
          <p:nvPr/>
        </p:nvSpPr>
        <p:spPr>
          <a:xfrm>
            <a:off x="215386" y="1316898"/>
            <a:ext cx="588061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CE518E-E3A7-401E-BB5D-F77C9F7B8694}"/>
              </a:ext>
            </a:extLst>
          </p:cNvPr>
          <p:cNvSpPr txBox="1"/>
          <p:nvPr/>
        </p:nvSpPr>
        <p:spPr>
          <a:xfrm>
            <a:off x="1094936" y="2636414"/>
            <a:ext cx="110970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i="0" u="none" strike="noStrike" dirty="0">
                <a:effectLst/>
                <a:latin typeface="+mj-lt"/>
              </a:rPr>
              <a:t>Mùa đông đến, nhím nâu đi tìm nơi để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600" i="0" u="none" strike="noStrike" dirty="0">
                <a:effectLst/>
                <a:latin typeface="+mj-lt"/>
              </a:rPr>
              <a:t>Bất chợt, mưa kéo đến. Nhím nâu</a:t>
            </a:r>
            <a:endParaRPr lang="en-US" sz="2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BE130F-97CF-47AB-AC7B-5B4F18985DD7}"/>
              </a:ext>
            </a:extLst>
          </p:cNvPr>
          <p:cNvSpPr txBox="1"/>
          <p:nvPr/>
        </p:nvSpPr>
        <p:spPr>
          <a:xfrm>
            <a:off x="142813" y="3099829"/>
            <a:ext cx="73465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vội bước vào cái hang nhỏ. Thì ra là nhà nhím trắng.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9BD5F6-A862-4C47-93D4-BE4FBEBF3DB5}"/>
              </a:ext>
            </a:extLst>
          </p:cNvPr>
          <p:cNvSpPr txBox="1"/>
          <p:nvPr/>
        </p:nvSpPr>
        <p:spPr>
          <a:xfrm>
            <a:off x="8658980" y="499985"/>
            <a:ext cx="12772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u="none" strike="noStrike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b="1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6EC90E-B1B4-4EC7-9C21-5A50EE529BA9}"/>
              </a:ext>
            </a:extLst>
          </p:cNvPr>
          <p:cNvSpPr txBox="1"/>
          <p:nvPr/>
        </p:nvSpPr>
        <p:spPr>
          <a:xfrm>
            <a:off x="142813" y="2599852"/>
            <a:ext cx="12772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221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8" grpId="0"/>
      <p:bldP spid="9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A43EA2-04E3-46E6-9226-8588A25F3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9" y="1882531"/>
            <a:ext cx="61182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Nhím</a:t>
            </a:r>
            <a:r>
              <a:rPr lang="en-US" altLang="en-US" sz="44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nâu</a:t>
            </a:r>
            <a:r>
              <a:rPr lang="en-US" altLang="en-US" sz="44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kết</a:t>
            </a:r>
            <a:r>
              <a:rPr lang="en-US" altLang="en-US" sz="44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bạn</a:t>
            </a:r>
            <a:endParaRPr lang="en-US" altLang="en-US" sz="4400" b="1" u="sng" dirty="0">
              <a:solidFill>
                <a:srgbClr val="0000FF"/>
              </a:solidFill>
              <a:latin typeface="Arial-SGK-TV" charset="0"/>
              <a:cs typeface="Arial-SGK-TV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2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060" y="222885"/>
            <a:ext cx="10710740" cy="1035685"/>
          </a:xfrm>
          <a:solidFill>
            <a:srgbClr val="AFE4FF"/>
          </a:solidFill>
        </p:spPr>
        <p:txBody>
          <a:bodyPr>
            <a:normAutofit/>
          </a:bodyPr>
          <a:lstStyle/>
          <a:p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3. Theo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342362" y="3715702"/>
            <a:ext cx="11507275" cy="1035685"/>
          </a:xfrm>
          <a:prstGeom prst="rect">
            <a:avLst/>
          </a:prstGeom>
          <a:solidFill>
            <a:srgbClr val="AFE4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áp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9C9BC7-012E-4789-8CEC-580CAC57C1CC}"/>
              </a:ext>
            </a:extLst>
          </p:cNvPr>
          <p:cNvGrpSpPr/>
          <p:nvPr/>
        </p:nvGrpSpPr>
        <p:grpSpPr>
          <a:xfrm>
            <a:off x="168811" y="1258571"/>
            <a:ext cx="11680825" cy="2384962"/>
            <a:chOff x="168811" y="1258571"/>
            <a:chExt cx="11680825" cy="2384962"/>
          </a:xfrm>
        </p:grpSpPr>
        <p:sp>
          <p:nvSpPr>
            <p:cNvPr id="5" name="Cloud 4"/>
            <p:cNvSpPr/>
            <p:nvPr/>
          </p:nvSpPr>
          <p:spPr>
            <a:xfrm>
              <a:off x="168811" y="1258571"/>
              <a:ext cx="11680825" cy="2384962"/>
            </a:xfrm>
            <a:prstGeom prst="cloud">
              <a:avLst/>
            </a:prstGeom>
            <a:solidFill>
              <a:srgbClr val="B2DE82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F20528F-5322-4736-A33C-ACF63DDA00A2}"/>
                </a:ext>
              </a:extLst>
            </p:cNvPr>
            <p:cNvSpPr/>
            <p:nvPr/>
          </p:nvSpPr>
          <p:spPr>
            <a:xfrm>
              <a:off x="1800664" y="1731034"/>
              <a:ext cx="8989255" cy="13645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tốt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bụng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ra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bè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buồn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4B1D2E9-5CA1-4922-9B90-EEFDB3F1210B}"/>
              </a:ext>
            </a:extLst>
          </p:cNvPr>
          <p:cNvGrpSpPr/>
          <p:nvPr/>
        </p:nvGrpSpPr>
        <p:grpSpPr>
          <a:xfrm>
            <a:off x="342362" y="4751388"/>
            <a:ext cx="11643312" cy="2106612"/>
            <a:chOff x="342362" y="4751388"/>
            <a:chExt cx="11643312" cy="2106612"/>
          </a:xfrm>
        </p:grpSpPr>
        <p:sp>
          <p:nvSpPr>
            <p:cNvPr id="7" name="Cloud 6"/>
            <p:cNvSpPr/>
            <p:nvPr/>
          </p:nvSpPr>
          <p:spPr>
            <a:xfrm>
              <a:off x="342362" y="4751388"/>
              <a:ext cx="11643312" cy="2106612"/>
            </a:xfrm>
            <a:prstGeom prst="cloud">
              <a:avLst/>
            </a:prstGeom>
            <a:solidFill>
              <a:srgbClr val="B2DE82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31F471-4015-480E-A3B8-7FBFFCB720AA}"/>
                </a:ext>
              </a:extLst>
            </p:cNvPr>
            <p:cNvSpPr/>
            <p:nvPr/>
          </p:nvSpPr>
          <p:spPr>
            <a:xfrm>
              <a:off x="2067950" y="5143720"/>
              <a:ext cx="8989255" cy="1321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đông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vẻ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áp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nhờ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mạnh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dạn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5" grpId="1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03CCC67-2A7A-4D80-B8FD-253B2E5B6D08}"/>
              </a:ext>
            </a:extLst>
          </p:cNvPr>
          <p:cNvGrpSpPr/>
          <p:nvPr/>
        </p:nvGrpSpPr>
        <p:grpSpPr>
          <a:xfrm>
            <a:off x="188686" y="798286"/>
            <a:ext cx="12003314" cy="4804229"/>
            <a:chOff x="1588126" y="1353865"/>
            <a:chExt cx="9762045" cy="3435849"/>
          </a:xfrm>
        </p:grpSpPr>
        <p:grpSp>
          <p:nvGrpSpPr>
            <p:cNvPr id="2" name="Google Shape;378;p32">
              <a:extLst>
                <a:ext uri="{FF2B5EF4-FFF2-40B4-BE49-F238E27FC236}">
                  <a16:creationId xmlns:a16="http://schemas.microsoft.com/office/drawing/2014/main" id="{FF162AFD-A931-438C-A2FA-D20E6097EA65}"/>
                </a:ext>
              </a:extLst>
            </p:cNvPr>
            <p:cNvGrpSpPr/>
            <p:nvPr/>
          </p:nvGrpSpPr>
          <p:grpSpPr>
            <a:xfrm>
              <a:off x="1588126" y="1353865"/>
              <a:ext cx="9762045" cy="3435849"/>
              <a:chOff x="589295" y="2199196"/>
              <a:chExt cx="2577800" cy="446948"/>
            </a:xfrm>
          </p:grpSpPr>
          <p:sp>
            <p:nvSpPr>
              <p:cNvPr id="3" name="Google Shape;379;p32">
                <a:extLst>
                  <a:ext uri="{FF2B5EF4-FFF2-40B4-BE49-F238E27FC236}">
                    <a16:creationId xmlns:a16="http://schemas.microsoft.com/office/drawing/2014/main" id="{554E8570-BD99-47A8-8E11-8A90CAA85A39}"/>
                  </a:ext>
                </a:extLst>
              </p:cNvPr>
              <p:cNvSpPr/>
              <p:nvPr/>
            </p:nvSpPr>
            <p:spPr>
              <a:xfrm>
                <a:off x="589295" y="2337204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" name="Google Shape;380;p32">
                <a:extLst>
                  <a:ext uri="{FF2B5EF4-FFF2-40B4-BE49-F238E27FC236}">
                    <a16:creationId xmlns:a16="http://schemas.microsoft.com/office/drawing/2014/main" id="{42A039DF-2A0F-4ECA-B5EA-190DE60A1D1F}"/>
                  </a:ext>
                </a:extLst>
              </p:cNvPr>
              <p:cNvSpPr/>
              <p:nvPr/>
            </p:nvSpPr>
            <p:spPr>
              <a:xfrm>
                <a:off x="961850" y="2466994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" name="Google Shape;381;p32">
                <a:extLst>
                  <a:ext uri="{FF2B5EF4-FFF2-40B4-BE49-F238E27FC236}">
                    <a16:creationId xmlns:a16="http://schemas.microsoft.com/office/drawing/2014/main" id="{63F8850D-165F-4EB2-8C27-1D4F532F00B2}"/>
                  </a:ext>
                </a:extLst>
              </p:cNvPr>
              <p:cNvSpPr/>
              <p:nvPr/>
            </p:nvSpPr>
            <p:spPr>
              <a:xfrm>
                <a:off x="1085712" y="2199196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" name="Google Shape;386;p32">
              <a:extLst>
                <a:ext uri="{FF2B5EF4-FFF2-40B4-BE49-F238E27FC236}">
                  <a16:creationId xmlns:a16="http://schemas.microsoft.com/office/drawing/2014/main" id="{7FD085A9-CD33-4FF9-BB86-41F5CCEB34F3}"/>
                </a:ext>
              </a:extLst>
            </p:cNvPr>
            <p:cNvSpPr txBox="1">
              <a:spLocks/>
            </p:cNvSpPr>
            <p:nvPr/>
          </p:nvSpPr>
          <p:spPr>
            <a:xfrm>
              <a:off x="2642504" y="2467767"/>
              <a:ext cx="8073960" cy="944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 sz="6000" kern="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6000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kern="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6000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kern="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6000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kern="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6000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kern="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6000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kern="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4388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67892-8170-4A2B-920E-1D1378B03C36}"/>
              </a:ext>
            </a:extLst>
          </p:cNvPr>
          <p:cNvSpPr>
            <a:spLocks noGrp="1"/>
          </p:cNvSpPr>
          <p:nvPr/>
        </p:nvSpPr>
        <p:spPr>
          <a:xfrm>
            <a:off x="398145" y="720679"/>
            <a:ext cx="11793855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Đóng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45D0A9CF-E944-4D2A-ADE6-B6B1F8EB3239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80" y="1944914"/>
            <a:ext cx="9465677" cy="4913085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F4A67CB-7F59-4F0C-8040-2BA3CE44F76D}"/>
              </a:ext>
            </a:extLst>
          </p:cNvPr>
          <p:cNvSpPr/>
          <p:nvPr/>
        </p:nvSpPr>
        <p:spPr>
          <a:xfrm>
            <a:off x="9013371" y="2402500"/>
            <a:ext cx="3178629" cy="2351270"/>
          </a:xfrm>
          <a:prstGeom prst="cloudCallout">
            <a:avLst>
              <a:gd name="adj1" fmla="val -79057"/>
              <a:gd name="adj2" fmla="val 6834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E9C4D5A-0C94-44EB-9E12-28FC5B6E1CBC}"/>
              </a:ext>
            </a:extLst>
          </p:cNvPr>
          <p:cNvSpPr>
            <a:spLocks noGrp="1"/>
          </p:cNvSpPr>
          <p:nvPr/>
        </p:nvSpPr>
        <p:spPr>
          <a:xfrm>
            <a:off x="9364843" y="2766060"/>
            <a:ext cx="2475684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endParaRPr lang="en-US" sz="3555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4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83200-056A-4264-B064-9615C4CD2C30}"/>
              </a:ext>
            </a:extLst>
          </p:cNvPr>
          <p:cNvSpPr>
            <a:spLocks noGrp="1"/>
          </p:cNvSpPr>
          <p:nvPr/>
        </p:nvSpPr>
        <p:spPr>
          <a:xfrm>
            <a:off x="547913" y="856344"/>
            <a:ext cx="11049001" cy="165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2. Đóng vai Bình và An để nói và đáp lời xin lỗi trong tình huống: Bình vô tình va vào An, làm An ngã.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DE66536B-052F-4DF1-B56C-547327944198}"/>
              </a:ext>
            </a:extLst>
          </p:cNvPr>
          <p:cNvSpPr/>
          <p:nvPr/>
        </p:nvSpPr>
        <p:spPr>
          <a:xfrm>
            <a:off x="1204686" y="2888343"/>
            <a:ext cx="9695543" cy="75474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1B08058-C52F-4A8E-A769-94526737F9F6}"/>
              </a:ext>
            </a:extLst>
          </p:cNvPr>
          <p:cNvSpPr/>
          <p:nvPr/>
        </p:nvSpPr>
        <p:spPr>
          <a:xfrm>
            <a:off x="1204685" y="3802743"/>
            <a:ext cx="9695543" cy="7547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An: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nha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17FE295E-4B18-47EE-8E33-32A429E74B8A}"/>
              </a:ext>
            </a:extLst>
          </p:cNvPr>
          <p:cNvSpPr/>
          <p:nvPr/>
        </p:nvSpPr>
        <p:spPr>
          <a:xfrm>
            <a:off x="5936343" y="2061028"/>
            <a:ext cx="4702629" cy="198845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E15588-00FB-42DC-BFE5-3CCC971A3AF0}"/>
              </a:ext>
            </a:extLst>
          </p:cNvPr>
          <p:cNvSpPr>
            <a:spLocks noGrp="1"/>
          </p:cNvSpPr>
          <p:nvPr/>
        </p:nvSpPr>
        <p:spPr>
          <a:xfrm>
            <a:off x="7056074" y="2314666"/>
            <a:ext cx="2475684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endParaRPr lang="en-US" sz="3555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2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6" grpId="1" animBg="1"/>
      <p:bldP spid="7" grpId="1"/>
      <p:bldP spid="7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2514601" y="533401"/>
            <a:ext cx="7166428" cy="1031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TIẾT HỌC KẾT THÚC</a:t>
            </a:r>
          </a:p>
        </p:txBody>
      </p:sp>
      <p:sp>
        <p:nvSpPr>
          <p:cNvPr id="7185" name="Text Box 26"/>
          <p:cNvSpPr txBox="1">
            <a:spLocks noChangeArrowheads="1"/>
          </p:cNvSpPr>
          <p:nvPr/>
        </p:nvSpPr>
        <p:spPr bwMode="auto">
          <a:xfrm>
            <a:off x="3962400" y="3886201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3346620" y="2306638"/>
            <a:ext cx="4747261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566403130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">
            <a:extLst>
              <a:ext uri="{FF2B5EF4-FFF2-40B4-BE49-F238E27FC236}">
                <a16:creationId xmlns:a16="http://schemas.microsoft.com/office/drawing/2014/main" id="{00493DBC-8A25-4476-AFF7-46E03015AFDE}"/>
              </a:ext>
            </a:extLst>
          </p:cNvPr>
          <p:cNvGrpSpPr/>
          <p:nvPr/>
        </p:nvGrpSpPr>
        <p:grpSpPr>
          <a:xfrm>
            <a:off x="3593822" y="2063133"/>
            <a:ext cx="4675537" cy="1954845"/>
            <a:chOff x="2118480" y="1316166"/>
            <a:chExt cx="1512168" cy="1512168"/>
          </a:xfrm>
        </p:grpSpPr>
        <p:sp>
          <p:nvSpPr>
            <p:cNvPr id="3" name="15">
              <a:extLst>
                <a:ext uri="{FF2B5EF4-FFF2-40B4-BE49-F238E27FC236}">
                  <a16:creationId xmlns:a16="http://schemas.microsoft.com/office/drawing/2014/main" id="{EE71DEFA-EB3F-45A6-A6CC-4C0997737E2D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" name="TextBox 67">
              <a:extLst>
                <a:ext uri="{FF2B5EF4-FFF2-40B4-BE49-F238E27FC236}">
                  <a16:creationId xmlns:a16="http://schemas.microsoft.com/office/drawing/2014/main" id="{DF355EFD-4D76-4A0C-A1EC-6B05992200BB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504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656492" y="1814733"/>
            <a:ext cx="5913121" cy="185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538880" y="627622"/>
            <a:ext cx="3113650" cy="204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8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1CA9DC0C-7C67-4645-B084-AF52312D038C}"/>
              </a:ext>
            </a:extLst>
          </p:cNvPr>
          <p:cNvSpPr/>
          <p:nvPr/>
        </p:nvSpPr>
        <p:spPr>
          <a:xfrm>
            <a:off x="9120188" y="4292600"/>
            <a:ext cx="3052762" cy="1944688"/>
          </a:xfrm>
          <a:prstGeom prst="cloud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3200">
                <a:solidFill>
                  <a:srgbClr val="FFFFFF"/>
                </a:solidFill>
                <a:latin typeface="Arial-Rounded"/>
                <a:ea typeface="Arial-Rounded"/>
                <a:cs typeface="Arial-Rounded"/>
              </a:rPr>
              <a:t>Đọc mẫu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643B0B-107A-4211-B513-1602CC36C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8984273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5A3E58-80F5-4F89-9D22-CC4EC080F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322" y="620712"/>
            <a:ext cx="3188678" cy="3504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18">
            <a:hlinkClick r:id="rId2" action="ppaction://hlinksldjump"/>
            <a:extLst>
              <a:ext uri="{FF2B5EF4-FFF2-40B4-BE49-F238E27FC236}">
                <a16:creationId xmlns:a16="http://schemas.microsoft.com/office/drawing/2014/main" id="{FFE3F564-2A6A-47DF-A5FA-A3C77CD5D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"/>
          <a:stretch>
            <a:fillRect/>
          </a:stretch>
        </p:blipFill>
        <p:spPr bwMode="auto">
          <a:xfrm>
            <a:off x="0" y="1989138"/>
            <a:ext cx="4176713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6A33C7-FEEE-4928-BD9C-7A2BFB525748}"/>
              </a:ext>
            </a:extLst>
          </p:cNvPr>
          <p:cNvSpPr/>
          <p:nvPr/>
        </p:nvSpPr>
        <p:spPr>
          <a:xfrm>
            <a:off x="3359150" y="333375"/>
            <a:ext cx="6950075" cy="109855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err="1">
                <a:cs typeface="Times New Roman" panose="02020603050405020304" pitchFamily="18" charset="0"/>
              </a:rPr>
              <a:t>Luyện</a:t>
            </a:r>
            <a:r>
              <a:rPr lang="en-US" sz="6000" kern="0" dirty="0"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cs typeface="Times New Roman" panose="02020603050405020304" pitchFamily="18" charset="0"/>
              </a:rPr>
              <a:t>đọc</a:t>
            </a:r>
            <a:r>
              <a:rPr lang="en-US" sz="6000" kern="0" dirty="0"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cs typeface="Times New Roman" panose="02020603050405020304" pitchFamily="18" charset="0"/>
              </a:rPr>
              <a:t>từ</a:t>
            </a:r>
            <a:r>
              <a:rPr lang="en-US" sz="6000" kern="0" dirty="0"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cs typeface="Times New Roman" panose="02020603050405020304" pitchFamily="18" charset="0"/>
              </a:rPr>
              <a:t>khó</a:t>
            </a:r>
            <a:endParaRPr lang="en-US" sz="6000" kern="0" dirty="0"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D7BBFB-EDB4-4916-A934-464E8CEE9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2" y="1992653"/>
            <a:ext cx="3600450" cy="864096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74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18">
            <a:hlinkClick r:id="rId2" action="ppaction://hlinksldjump"/>
            <a:extLst>
              <a:ext uri="{FF2B5EF4-FFF2-40B4-BE49-F238E27FC236}">
                <a16:creationId xmlns:a16="http://schemas.microsoft.com/office/drawing/2014/main" id="{FFE3F564-2A6A-47DF-A5FA-A3C77CD5D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"/>
          <a:stretch>
            <a:fillRect/>
          </a:stretch>
        </p:blipFill>
        <p:spPr bwMode="auto">
          <a:xfrm>
            <a:off x="0" y="1989138"/>
            <a:ext cx="4176713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6A33C7-FEEE-4928-BD9C-7A2BFB525748}"/>
              </a:ext>
            </a:extLst>
          </p:cNvPr>
          <p:cNvSpPr/>
          <p:nvPr/>
        </p:nvSpPr>
        <p:spPr>
          <a:xfrm>
            <a:off x="3359150" y="333375"/>
            <a:ext cx="6950075" cy="109855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err="1">
                <a:cs typeface="Times New Roman" panose="02020603050405020304" pitchFamily="18" charset="0"/>
              </a:rPr>
              <a:t>Luyện</a:t>
            </a:r>
            <a:r>
              <a:rPr lang="en-US" sz="6000" kern="0" dirty="0"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cs typeface="Times New Roman" panose="02020603050405020304" pitchFamily="18" charset="0"/>
              </a:rPr>
              <a:t>đọc</a:t>
            </a:r>
            <a:r>
              <a:rPr lang="en-US" sz="6000" kern="0" dirty="0"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cs typeface="Times New Roman" panose="02020603050405020304" pitchFamily="18" charset="0"/>
              </a:rPr>
              <a:t>từ</a:t>
            </a:r>
            <a:r>
              <a:rPr lang="en-US" sz="6000" kern="0" dirty="0"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cs typeface="Times New Roman" panose="02020603050405020304" pitchFamily="18" charset="0"/>
              </a:rPr>
              <a:t>khó</a:t>
            </a:r>
            <a:endParaRPr lang="en-US" sz="6000" kern="0" dirty="0">
              <a:cs typeface="Times New Roman" panose="02020603050405020304" pitchFamily="18" charset="0"/>
            </a:endParaRPr>
          </a:p>
        </p:txBody>
      </p:sp>
      <p:sp>
        <p:nvSpPr>
          <p:cNvPr id="18436" name="Rectangle: Rounded Corners 4">
            <a:extLst>
              <a:ext uri="{FF2B5EF4-FFF2-40B4-BE49-F238E27FC236}">
                <a16:creationId xmlns:a16="http://schemas.microsoft.com/office/drawing/2014/main" id="{6482A3E8-89A9-4DE3-AD13-582872698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449" y="1897313"/>
            <a:ext cx="3600450" cy="91658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BD80FA9-1E2D-494C-83C2-906C9A4CC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736" y="1897313"/>
            <a:ext cx="3600450" cy="864096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96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18">
            <a:hlinkClick r:id="rId2" action="ppaction://hlinksldjump"/>
            <a:extLst>
              <a:ext uri="{FF2B5EF4-FFF2-40B4-BE49-F238E27FC236}">
                <a16:creationId xmlns:a16="http://schemas.microsoft.com/office/drawing/2014/main" id="{FFE3F564-2A6A-47DF-A5FA-A3C77CD5D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"/>
          <a:stretch>
            <a:fillRect/>
          </a:stretch>
        </p:blipFill>
        <p:spPr bwMode="auto">
          <a:xfrm>
            <a:off x="0" y="1989138"/>
            <a:ext cx="4176713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6A33C7-FEEE-4928-BD9C-7A2BFB525748}"/>
              </a:ext>
            </a:extLst>
          </p:cNvPr>
          <p:cNvSpPr/>
          <p:nvPr/>
        </p:nvSpPr>
        <p:spPr>
          <a:xfrm>
            <a:off x="3359150" y="333375"/>
            <a:ext cx="6950075" cy="109855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err="1">
                <a:cs typeface="Times New Roman" panose="02020603050405020304" pitchFamily="18" charset="0"/>
              </a:rPr>
              <a:t>Luyện</a:t>
            </a:r>
            <a:r>
              <a:rPr lang="en-US" sz="6000" kern="0" dirty="0"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cs typeface="Times New Roman" panose="02020603050405020304" pitchFamily="18" charset="0"/>
              </a:rPr>
              <a:t>đọc</a:t>
            </a:r>
            <a:r>
              <a:rPr lang="en-US" sz="6000" kern="0" dirty="0"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cs typeface="Times New Roman" panose="02020603050405020304" pitchFamily="18" charset="0"/>
              </a:rPr>
              <a:t>từ</a:t>
            </a:r>
            <a:r>
              <a:rPr lang="en-US" sz="6000" kern="0" dirty="0"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cs typeface="Times New Roman" panose="02020603050405020304" pitchFamily="18" charset="0"/>
              </a:rPr>
              <a:t>khó</a:t>
            </a:r>
            <a:endParaRPr lang="en-US" sz="6000" kern="0" dirty="0"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86C6B59B-04A6-433D-AFC7-75FBADDC6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449" y="1897313"/>
            <a:ext cx="3600450" cy="91658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1D7DC9D-CBED-4344-9953-1F786CD62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736" y="1897313"/>
            <a:ext cx="3600450" cy="864096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4DA052FB-4B62-423E-9ECC-16FFF5D0F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3950" y="3737836"/>
            <a:ext cx="3600450" cy="91658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1550</Words>
  <Application>Microsoft Office PowerPoint</Application>
  <PresentationFormat>Widescreen</PresentationFormat>
  <Paragraphs>93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Microsoft YaHei</vt:lpstr>
      <vt:lpstr>宋体</vt:lpstr>
      <vt:lpstr>宋体</vt:lpstr>
      <vt:lpstr>Arial</vt:lpstr>
      <vt:lpstr>Arial-Rounded</vt:lpstr>
      <vt:lpstr>Arial-SGK-TV</vt:lpstr>
      <vt:lpstr>Calibri</vt:lpstr>
      <vt:lpstr>Calibri Light</vt:lpstr>
      <vt:lpstr>Chivo Light</vt:lpstr>
      <vt:lpstr>等线</vt:lpstr>
      <vt:lpstr>Montserrat</vt:lpstr>
      <vt:lpstr>Nunito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Theo em, vì sao Nhím nâu nhận lời kết bạn cùng Nhím trắng?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HA</dc:creator>
  <cp:lastModifiedBy>MAIHUNG</cp:lastModifiedBy>
  <cp:revision>138</cp:revision>
  <dcterms:created xsi:type="dcterms:W3CDTF">2020-11-18T09:33:34Z</dcterms:created>
  <dcterms:modified xsi:type="dcterms:W3CDTF">2025-04-07T06:50:50Z</dcterms:modified>
</cp:coreProperties>
</file>