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585" r:id="rId2"/>
    <p:sldId id="279" r:id="rId3"/>
    <p:sldId id="555" r:id="rId4"/>
    <p:sldId id="562" r:id="rId5"/>
    <p:sldId id="565" r:id="rId6"/>
    <p:sldId id="559" r:id="rId7"/>
    <p:sldId id="563" r:id="rId8"/>
    <p:sldId id="284" r:id="rId9"/>
    <p:sldId id="584" r:id="rId10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93DBFF"/>
    <a:srgbClr val="0000FF"/>
    <a:srgbClr val="AFE4FF"/>
    <a:srgbClr val="F22CF7"/>
    <a:srgbClr val="D846B9"/>
    <a:srgbClr val="B2DE82"/>
    <a:srgbClr val="FF0066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93" d="100"/>
          <a:sy n="93" d="100"/>
        </p:scale>
        <p:origin x="77" y="1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7249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幻灯片图像占位符 1">
            <a:extLst>
              <a:ext uri="{FF2B5EF4-FFF2-40B4-BE49-F238E27FC236}">
                <a16:creationId xmlns:a16="http://schemas.microsoft.com/office/drawing/2014/main" id="{9FA79648-B497-438F-A530-9FB9205FE3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50179" name="备注占位符 2">
            <a:extLst>
              <a:ext uri="{FF2B5EF4-FFF2-40B4-BE49-F238E27FC236}">
                <a16:creationId xmlns:a16="http://schemas.microsoft.com/office/drawing/2014/main" id="{7FDF052A-C226-4107-8559-C9B7CDAF26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0180" name="灯片编号占位符 3">
            <a:extLst>
              <a:ext uri="{FF2B5EF4-FFF2-40B4-BE49-F238E27FC236}">
                <a16:creationId xmlns:a16="http://schemas.microsoft.com/office/drawing/2014/main" id="{4A3CF04B-6FAD-4419-AE89-AD15613219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5D3847-F9A6-4271-BEB4-F0B7C7F17ECB}" type="slidenum">
              <a:rPr lang="zh-CN" altLang="en-US" sz="1200">
                <a:solidFill>
                  <a:srgbClr val="0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pPr/>
              <a:t>9</a:t>
            </a:fld>
            <a:endParaRPr lang="zh-CN" altLang="en-US" sz="1200">
              <a:solidFill>
                <a:srgbClr val="0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0197-43DE-4936-8DC6-038BC89FB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20DB5-665B-48F4-B6C5-FF8BEBB8D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1EA8F-B40F-4380-A342-547012B1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E183-BAFF-4659-A802-C510A2B0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2D10-51D5-4400-8A27-251B6017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6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7086-8C1A-4F8A-8048-42A92E60C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F264DE-7B21-4DE9-AA17-3B12C08E7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55B61-50E6-49A5-9B95-E134F6EF3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F1053-1727-4BC8-A58D-E8F5C948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1DA4E-46BE-474B-A115-DD04B172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3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29D28-47D8-47EB-8FEC-A3E9EED6A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8A773D-A9F0-46B3-8AB0-EAF01DC64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3F93C-9788-48D5-B7EB-10410DF0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166A-5E9C-4D4F-B011-890D7462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D177C-7598-4424-B9CB-A4F27D21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285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39D8-3B70-4BE0-A74B-E501E9928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CABD-5198-4401-BE26-B8C465D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61B0C-8883-44FA-B4D5-3FC22FFEF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07FD0-21CE-40DB-AD52-10022AEBB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0C7B1-C08C-4283-A007-A1BAAA7A7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83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A895-3D24-4340-BDED-D75A925B8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61405-827B-40E0-87AE-1EA549E78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109EB-08C9-4FDE-9507-059733BA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40AA8-592A-441A-9AC1-B93B28ED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15704-DD1F-4E2D-8B46-D7EBDE04F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9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F5B1-94A9-4063-B98E-A88C8CC2C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EC53A-5430-41A6-B940-033D006FD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65F69-17F1-4572-8537-5CEDF6D5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4470E-8F28-4F25-8095-8A7886645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23752-13F2-4166-BCE5-5D8869974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BAB5-CD13-4051-A25B-2BAF8F879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3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D568-B194-4F92-A67E-DE9BD3E4E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6AD74-D6BF-48C4-AC57-CD640F400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EF74C-5A6C-4D5E-9831-7E25A67DE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AC15C-0116-4560-A7FC-B8CA1634C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948AC-4D7A-453A-81DC-5133AA72C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365D38-E9DA-487F-9805-640B07FE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A3396-D9F6-4940-ACBB-160B9B94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B55FCF-0B4B-4706-9520-8EC7FE945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C2B12-B491-49FE-A4BC-F82EECAE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A18DDE-7A17-490E-B90D-1219B0CED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413E0E-5059-41BF-8F6F-17D0A6D1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0C85C3-4094-416C-ABBB-7289E47B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9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FB4618-D865-418B-BBB2-3B938BFB5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D7763-FB90-4EBB-B55D-CD91290C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C6D44-9E08-4684-8ABE-C5A9E187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0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979E-1157-4F55-868C-125160A83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4948E-2D11-4056-AD27-9466FA96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E1ADF-D8B3-468A-8D78-6716BA209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08044-7F6A-43E5-AE5E-30532F95F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02997-5453-46E2-AEAA-38C5D628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BC2BF-A3EB-45B8-896C-7AC1FEA5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3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BEA3-FC27-4117-962B-63C51673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B243C-1995-4825-BBD0-3AA89235E7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E7880-AACD-43C6-B2D5-CC2C92755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D0394A-388C-4FE2-A9ED-4D2F24FA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0F67-4E91-40F8-B49F-B9A4ECAD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C0059-C178-4892-9B3C-16A71EAC1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7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6449D9-D391-4A05-BE1E-6558785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F96D0-0298-40E4-81F8-ECFA19871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78EA5-06EB-47D5-AB02-FAE73870D5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pPr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63BB5-6658-43FB-847C-890D4F5C2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FC28C-FAAB-4D85-8621-9D27F81A1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2580012" y="1728689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</p:spTree>
    <p:extLst>
      <p:ext uri="{BB962C8B-B14F-4D97-AF65-F5344CB8AC3E}">
        <p14:creationId xmlns:p14="http://schemas.microsoft.com/office/powerpoint/2010/main" val="169682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A43EA2-04E3-46E6-9226-8588A25F3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1882531"/>
            <a:ext cx="611822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Nhím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nâu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kết</a:t>
            </a:r>
            <a:r>
              <a:rPr lang="en-US" altLang="en-US" sz="4400" b="1" dirty="0">
                <a:solidFill>
                  <a:srgbClr val="0000FF"/>
                </a:solidFill>
                <a:latin typeface="Arial-SGK-TV" charset="0"/>
                <a:cs typeface="Arial-SGK-TV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Arial-SGK-TV" charset="0"/>
                <a:cs typeface="Arial-SGK-TV" charset="0"/>
              </a:rPr>
              <a:t>bạn</a:t>
            </a:r>
            <a:endParaRPr lang="en-US" altLang="en-US" sz="4400" b="1" u="sng" dirty="0">
              <a:solidFill>
                <a:srgbClr val="0000FF"/>
              </a:solidFill>
              <a:latin typeface="Arial-SGK-TV" charset="0"/>
              <a:cs typeface="Arial-SGK-TV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92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8552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2264227" y="1840546"/>
            <a:ext cx="2902857" cy="204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Viết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94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3CCC67-2A7A-4D80-B8FD-253B2E5B6D08}"/>
              </a:ext>
            </a:extLst>
          </p:cNvPr>
          <p:cNvGrpSpPr/>
          <p:nvPr/>
        </p:nvGrpSpPr>
        <p:grpSpPr>
          <a:xfrm>
            <a:off x="188686" y="798286"/>
            <a:ext cx="12003314" cy="4804229"/>
            <a:chOff x="1588126" y="1353865"/>
            <a:chExt cx="9762045" cy="3435849"/>
          </a:xfrm>
        </p:grpSpPr>
        <p:grpSp>
          <p:nvGrpSpPr>
            <p:cNvPr id="2" name="Google Shape;378;p32">
              <a:extLst>
                <a:ext uri="{FF2B5EF4-FFF2-40B4-BE49-F238E27FC236}">
                  <a16:creationId xmlns:a16="http://schemas.microsoft.com/office/drawing/2014/main" id="{FF162AFD-A931-438C-A2FA-D20E6097EA65}"/>
                </a:ext>
              </a:extLst>
            </p:cNvPr>
            <p:cNvGrpSpPr/>
            <p:nvPr/>
          </p:nvGrpSpPr>
          <p:grpSpPr>
            <a:xfrm>
              <a:off x="1588126" y="1353865"/>
              <a:ext cx="9762045" cy="3435849"/>
              <a:chOff x="589295" y="2199196"/>
              <a:chExt cx="2577800" cy="446948"/>
            </a:xfrm>
          </p:grpSpPr>
          <p:sp>
            <p:nvSpPr>
              <p:cNvPr id="3" name="Google Shape;379;p32">
                <a:extLst>
                  <a:ext uri="{FF2B5EF4-FFF2-40B4-BE49-F238E27FC236}">
                    <a16:creationId xmlns:a16="http://schemas.microsoft.com/office/drawing/2014/main" id="{554E8570-BD99-47A8-8E11-8A90CAA85A39}"/>
                  </a:ext>
                </a:extLst>
              </p:cNvPr>
              <p:cNvSpPr/>
              <p:nvPr/>
            </p:nvSpPr>
            <p:spPr>
              <a:xfrm>
                <a:off x="589295" y="2337204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" name="Google Shape;380;p32">
                <a:extLst>
                  <a:ext uri="{FF2B5EF4-FFF2-40B4-BE49-F238E27FC236}">
                    <a16:creationId xmlns:a16="http://schemas.microsoft.com/office/drawing/2014/main" id="{42A039DF-2A0F-4ECA-B5EA-190DE60A1D1F}"/>
                  </a:ext>
                </a:extLst>
              </p:cNvPr>
              <p:cNvSpPr/>
              <p:nvPr/>
            </p:nvSpPr>
            <p:spPr>
              <a:xfrm>
                <a:off x="961850" y="2466994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81;p32">
                <a:extLst>
                  <a:ext uri="{FF2B5EF4-FFF2-40B4-BE49-F238E27FC236}">
                    <a16:creationId xmlns:a16="http://schemas.microsoft.com/office/drawing/2014/main" id="{63F8850D-165F-4EB2-8C27-1D4F532F00B2}"/>
                  </a:ext>
                </a:extLst>
              </p:cNvPr>
              <p:cNvSpPr/>
              <p:nvPr/>
            </p:nvSpPr>
            <p:spPr>
              <a:xfrm>
                <a:off x="1085712" y="2199196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386;p32">
              <a:extLst>
                <a:ext uri="{FF2B5EF4-FFF2-40B4-BE49-F238E27FC236}">
                  <a16:creationId xmlns:a16="http://schemas.microsoft.com/office/drawing/2014/main" id="{7FD085A9-CD33-4FF9-BB86-41F5CCEB34F3}"/>
                </a:ext>
              </a:extLst>
            </p:cNvPr>
            <p:cNvSpPr txBox="1">
              <a:spLocks/>
            </p:cNvSpPr>
            <p:nvPr/>
          </p:nvSpPr>
          <p:spPr>
            <a:xfrm>
              <a:off x="4611896" y="2452176"/>
              <a:ext cx="4135176" cy="9447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en-US" sz="8000" kern="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Nghe – </a:t>
              </a:r>
              <a:r>
                <a:rPr lang="en-US" sz="8000" kern="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endParaRPr lang="en-US" sz="80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1005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9F85A8B-CCFB-47C9-9301-72B01388FA3C}"/>
              </a:ext>
            </a:extLst>
          </p:cNvPr>
          <p:cNvSpPr/>
          <p:nvPr/>
        </p:nvSpPr>
        <p:spPr>
          <a:xfrm>
            <a:off x="3302091" y="5284621"/>
            <a:ext cx="8301990" cy="777240"/>
          </a:xfrm>
          <a:prstGeom prst="round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Đoạn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văn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mấy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câu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2CDC2B-32F2-4192-9CCA-959DAF7BACDA}"/>
              </a:ext>
            </a:extLst>
          </p:cNvPr>
          <p:cNvSpPr/>
          <p:nvPr/>
        </p:nvSpPr>
        <p:spPr>
          <a:xfrm>
            <a:off x="3302091" y="5284621"/>
            <a:ext cx="8301990" cy="777240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Đoạn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văn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những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chữ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nào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cần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viết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hoa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B8E5144-5DC9-4703-8CFD-39214B8AAFF4}"/>
              </a:ext>
            </a:extLst>
          </p:cNvPr>
          <p:cNvSpPr/>
          <p:nvPr/>
        </p:nvSpPr>
        <p:spPr>
          <a:xfrm>
            <a:off x="2743291" y="5284621"/>
            <a:ext cx="8301990" cy="77724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Đoạn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văn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nói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về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điều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HP001 4 hàng" panose="020B0603050302020204" pitchFamily="34" charset="0"/>
              </a:rPr>
              <a:t>gì</a:t>
            </a:r>
            <a:r>
              <a:rPr lang="en-US" sz="3200" b="1" dirty="0">
                <a:solidFill>
                  <a:schemeClr val="tx1"/>
                </a:solidFill>
                <a:latin typeface="HP001 4 hàng" panose="020B0603050302020204" pitchFamily="34" charset="0"/>
              </a:rPr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134B249-2074-4480-BD2C-FFBDF7FE48E5}"/>
              </a:ext>
            </a:extLst>
          </p:cNvPr>
          <p:cNvSpPr/>
          <p:nvPr/>
        </p:nvSpPr>
        <p:spPr>
          <a:xfrm>
            <a:off x="2743291" y="5284621"/>
            <a:ext cx="9216390" cy="77724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Đoạn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văn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nói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về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tình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bạn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hai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chú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nhím</a:t>
            </a:r>
            <a:r>
              <a:rPr lang="en-US" sz="3200" b="1" dirty="0">
                <a:solidFill>
                  <a:srgbClr val="0000FF"/>
                </a:solidFill>
                <a:latin typeface="HP001 4 hàng" panose="020B0603050302020204" pitchFamily="34" charset="0"/>
              </a:rPr>
              <a:t>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7BAA7E-C2A1-46CD-89DC-EB5E5492C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184" y="1497885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BDFEF4B-CAD1-4AF6-A945-CA8B7441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2928" y="2188833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FC11BC1-49D5-4842-A689-3417D658F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412" y="2883355"/>
            <a:ext cx="585230" cy="535886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64B02C-787C-49F7-A579-4E8C09E3EA77}"/>
              </a:ext>
            </a:extLst>
          </p:cNvPr>
          <p:cNvSpPr txBox="1"/>
          <p:nvPr/>
        </p:nvSpPr>
        <p:spPr>
          <a:xfrm>
            <a:off x="522515" y="767278"/>
            <a:ext cx="11234056" cy="3744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Nhím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nâu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kết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bạn</a:t>
            </a:r>
            <a:endParaRPr lang="en-US" sz="4000" b="1" i="0" u="none" strike="noStrike" dirty="0">
              <a:solidFill>
                <a:srgbClr val="0000FF"/>
              </a:solidFill>
              <a:effectLst/>
              <a:latin typeface="HP001 4H" panose="020B0603050302020204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endParaRPr lang="en-US" sz="2400" b="1" dirty="0">
              <a:solidFill>
                <a:srgbClr val="0000FF"/>
              </a:solidFill>
              <a:latin typeface="HP001 4H" panose="020B0603050302020204" pitchFamily="34" charset="0"/>
            </a:endParaRPr>
          </a:p>
          <a:p>
            <a:pPr algn="just">
              <a:spcBef>
                <a:spcPts val="400"/>
              </a:spcBef>
              <a:spcAft>
                <a:spcPts val="400"/>
              </a:spcAft>
            </a:pP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    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hấy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nhím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trắng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tốt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bụng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, </a:t>
            </a:r>
            <a:r>
              <a:rPr lang="en-US" sz="4000" b="1" i="0" u="none" strike="noStrike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nhím</a:t>
            </a:r>
            <a:r>
              <a:rPr lang="en-US" sz="4000" b="1" i="0" u="none" strike="noStrike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nâu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đã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nhận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lời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kết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bạn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  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Cả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hai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cùng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trang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trí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chỗ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ở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cho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đẹp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  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Chúng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trải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qua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những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ngày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vui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vẻ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,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ấm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áp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vì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không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phải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sống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một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mình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giữa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mùa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đông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lạnh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 </a:t>
            </a:r>
            <a:r>
              <a:rPr lang="en-US" sz="4000" b="1" i="0" u="none" strike="noStrike" dirty="0" err="1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giá</a:t>
            </a:r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HP001 4H" panose="020B06030503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DE4F51A-3F48-4CBB-A875-FFBBDE2F2429}"/>
              </a:ext>
            </a:extLst>
          </p:cNvPr>
          <p:cNvSpPr txBox="1"/>
          <p:nvPr/>
        </p:nvSpPr>
        <p:spPr>
          <a:xfrm>
            <a:off x="3512457" y="767278"/>
            <a:ext cx="8998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4000" b="1" dirty="0">
              <a:solidFill>
                <a:srgbClr val="0000FF"/>
              </a:solidFill>
              <a:latin typeface="HP001 4H" panose="020B06030503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13ED2D-946E-4108-B486-4187FCB9C308}"/>
              </a:ext>
            </a:extLst>
          </p:cNvPr>
          <p:cNvSpPr txBox="1"/>
          <p:nvPr/>
        </p:nvSpPr>
        <p:spPr>
          <a:xfrm>
            <a:off x="1016000" y="1923003"/>
            <a:ext cx="1015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u="none" strike="noStrike" dirty="0">
                <a:solidFill>
                  <a:srgbClr val="0000FF"/>
                </a:solidFill>
                <a:effectLst/>
                <a:latin typeface="HP001 4H" panose="020B0603050302020204" pitchFamily="34" charset="0"/>
              </a:rPr>
              <a:t>T</a:t>
            </a:r>
            <a:endParaRPr lang="en-US" sz="4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E127DA-32D3-4734-8D40-D6A71531FE95}"/>
              </a:ext>
            </a:extLst>
          </p:cNvPr>
          <p:cNvSpPr txBox="1"/>
          <p:nvPr/>
        </p:nvSpPr>
        <p:spPr>
          <a:xfrm>
            <a:off x="4615543" y="2535363"/>
            <a:ext cx="711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4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CC7AEB-CFD9-496E-9629-B045045584E8}"/>
              </a:ext>
            </a:extLst>
          </p:cNvPr>
          <p:cNvSpPr txBox="1"/>
          <p:nvPr/>
        </p:nvSpPr>
        <p:spPr>
          <a:xfrm>
            <a:off x="1422400" y="3151298"/>
            <a:ext cx="1320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50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xit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mph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6" presetClass="emph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6" grpId="0" animBg="1"/>
      <p:bldP spid="6" grpId="1" animBg="1"/>
      <p:bldP spid="12" grpId="0" animBg="1"/>
      <p:bldP spid="12" grpId="1" animBg="1"/>
      <p:bldP spid="13" grpId="0"/>
      <p:bldP spid="14" grpId="0"/>
      <p:bldP spid="15" grpId="0"/>
      <p:bldP spid="25" grpId="0"/>
      <p:bldP spid="26" grpId="0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86;p32">
            <a:extLst>
              <a:ext uri="{FF2B5EF4-FFF2-40B4-BE49-F238E27FC236}">
                <a16:creationId xmlns:a16="http://schemas.microsoft.com/office/drawing/2014/main" id="{8CD7DD5A-7595-48D2-A9D2-291AC140B4F8}"/>
              </a:ext>
            </a:extLst>
          </p:cNvPr>
          <p:cNvSpPr txBox="1">
            <a:spLocks/>
          </p:cNvSpPr>
          <p:nvPr/>
        </p:nvSpPr>
        <p:spPr>
          <a:xfrm>
            <a:off x="134372" y="432117"/>
            <a:ext cx="7166760" cy="848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None/>
              <a:defRPr sz="1867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indent="0"/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5C524ED3-22EB-4466-ADEB-15FE51E38EF5}"/>
              </a:ext>
            </a:extLst>
          </p:cNvPr>
          <p:cNvSpPr txBox="1"/>
          <p:nvPr/>
        </p:nvSpPr>
        <p:spPr>
          <a:xfrm>
            <a:off x="363354" y="1269298"/>
            <a:ext cx="505522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Suối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ặp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óp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thành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sông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lớn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Sông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thành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mênh</a:t>
            </a:r>
            <a:r>
              <a:rPr lang="en-US" sz="36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mông</a:t>
            </a:r>
            <a:endParaRPr lang="en-US" sz="36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Bao)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E56BAEB3-1263-4A50-9075-E54DDE993CF3}"/>
              </a:ext>
            </a:extLst>
          </p:cNvPr>
          <p:cNvSpPr txBox="1"/>
          <p:nvPr/>
        </p:nvSpPr>
        <p:spPr>
          <a:xfrm>
            <a:off x="6554974" y="1269298"/>
            <a:ext cx="53117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Quả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ấc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chín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Cũng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ặp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mặt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trời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Đức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Quang)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AEBB5619-1676-4C4E-A4D6-A85010065142}"/>
              </a:ext>
            </a:extLst>
          </p:cNvPr>
          <p:cNvSpPr txBox="1"/>
          <p:nvPr/>
        </p:nvSpPr>
        <p:spPr>
          <a:xfrm>
            <a:off x="6554974" y="3429000"/>
            <a:ext cx="48540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Nắng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gh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é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vào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cửa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Xem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chúng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(Theo Nguyễn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Xuân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Sanh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651AE6-18E7-4711-BA2A-4982A55F432D}"/>
              </a:ext>
            </a:extLst>
          </p:cNvPr>
          <p:cNvSpPr/>
          <p:nvPr/>
        </p:nvSpPr>
        <p:spPr>
          <a:xfrm>
            <a:off x="1708969" y="1460755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05E092-979E-4C9C-B03F-01379EBB0856}"/>
              </a:ext>
            </a:extLst>
          </p:cNvPr>
          <p:cNvSpPr/>
          <p:nvPr/>
        </p:nvSpPr>
        <p:spPr>
          <a:xfrm>
            <a:off x="7670800" y="1411149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C7D179-8D79-4A1B-B88D-F0FF86511AB1}"/>
              </a:ext>
            </a:extLst>
          </p:cNvPr>
          <p:cNvSpPr/>
          <p:nvPr/>
        </p:nvSpPr>
        <p:spPr>
          <a:xfrm>
            <a:off x="325265" y="2080256"/>
            <a:ext cx="442686" cy="410235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8E98AC-8415-4909-8B5D-2AF7F8403A89}"/>
              </a:ext>
            </a:extLst>
          </p:cNvPr>
          <p:cNvSpPr/>
          <p:nvPr/>
        </p:nvSpPr>
        <p:spPr>
          <a:xfrm>
            <a:off x="7656732" y="2083697"/>
            <a:ext cx="304801" cy="377371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530BF8-42ED-47F0-8850-E060D49DECB7}"/>
              </a:ext>
            </a:extLst>
          </p:cNvPr>
          <p:cNvSpPr/>
          <p:nvPr/>
        </p:nvSpPr>
        <p:spPr>
          <a:xfrm>
            <a:off x="7975601" y="3529365"/>
            <a:ext cx="442686" cy="410235"/>
          </a:xfrm>
          <a:prstGeom prst="rect">
            <a:avLst/>
          </a:prstGeom>
          <a:solidFill>
            <a:srgbClr val="D846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BD8069-1547-4FBE-B1CB-D04D1D0B2EBC}"/>
              </a:ext>
            </a:extLst>
          </p:cNvPr>
          <p:cNvSpPr txBox="1"/>
          <p:nvPr/>
        </p:nvSpPr>
        <p:spPr>
          <a:xfrm>
            <a:off x="3444939" y="5671516"/>
            <a:ext cx="2740156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g? 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5BD6073-2B52-4977-B60E-AF086D2FF530}"/>
              </a:ext>
            </a:extLst>
          </p:cNvPr>
          <p:cNvSpPr txBox="1"/>
          <p:nvPr/>
        </p:nvSpPr>
        <p:spPr>
          <a:xfrm>
            <a:off x="3337921" y="5639383"/>
            <a:ext cx="783057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đứng trước các âm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vi-VN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, ê, e” thì viết âm gh.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C17B1A-53DA-4B57-9645-A9BBFA3F3D11}"/>
              </a:ext>
            </a:extLst>
          </p:cNvPr>
          <p:cNvSpPr txBox="1"/>
          <p:nvPr/>
        </p:nvSpPr>
        <p:spPr>
          <a:xfrm>
            <a:off x="3581628" y="5645032"/>
            <a:ext cx="2970146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gh</a:t>
            </a:r>
            <a:r>
              <a:rPr lang="en-US" sz="3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D3A97D-E4CD-4049-A682-0233C47A1B6B}"/>
              </a:ext>
            </a:extLst>
          </p:cNvPr>
          <p:cNvSpPr txBox="1"/>
          <p:nvPr/>
        </p:nvSpPr>
        <p:spPr>
          <a:xfrm>
            <a:off x="2639685" y="5681773"/>
            <a:ext cx="9227049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Khi đứng trước các âm còn lại o, a, ư,… thì viết </a:t>
            </a:r>
            <a:r>
              <a:rPr lang="en-US" sz="3200" dirty="0" err="1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32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2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C2452D73-8543-4482-8CAC-FC4D9311DA30}"/>
              </a:ext>
            </a:extLst>
          </p:cNvPr>
          <p:cNvSpPr/>
          <p:nvPr/>
        </p:nvSpPr>
        <p:spPr>
          <a:xfrm>
            <a:off x="4586068" y="1879488"/>
            <a:ext cx="1965706" cy="1314604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B050"/>
                </a:solidFill>
              </a:rPr>
              <a:t>Hoạt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động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nhóm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b="1" dirty="0" err="1">
                <a:solidFill>
                  <a:srgbClr val="00B050"/>
                </a:solidFill>
              </a:rPr>
              <a:t>đôi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61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6" grpId="0" animBg="1"/>
      <p:bldP spid="17" grpId="0" animBg="1"/>
      <p:bldP spid="1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62" y="318821"/>
            <a:ext cx="4507523" cy="89710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lang="en-US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a </a:t>
            </a:r>
            <a:r>
              <a:rPr lang="en-US" dirty="0" err="1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dirty="0">
                <a:solidFill>
                  <a:srgbClr val="FF000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b</a:t>
            </a:r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614680" y="1182907"/>
            <a:ext cx="10515600" cy="730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chứa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iu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ưu</a:t>
            </a:r>
            <a:r>
              <a:rPr lang="en-US" sz="3600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  <p:sp>
        <p:nvSpPr>
          <p:cNvPr id="5" name="Cloud 4"/>
          <p:cNvSpPr/>
          <p:nvPr/>
        </p:nvSpPr>
        <p:spPr>
          <a:xfrm>
            <a:off x="-56272" y="1913207"/>
            <a:ext cx="5763069" cy="191076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ríu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rít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nâng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niu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buồn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thiu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cái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rìu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bĩu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môi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khẳng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khiu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nặng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trĩu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dễ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chịu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,...</a:t>
            </a: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614680" y="3823971"/>
            <a:ext cx="10515600" cy="9449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chứa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dirty="0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iêng</a:t>
            </a:r>
            <a:endParaRPr lang="en-US" dirty="0">
              <a:solidFill>
                <a:srgbClr val="0000FF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1" y="4768949"/>
            <a:ext cx="5706796" cy="1760758"/>
          </a:xfrm>
          <a:prstGeom prst="cloud">
            <a:avLst/>
          </a:prstGeom>
          <a:solidFill>
            <a:srgbClr val="F5B5C7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mái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hiên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cô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tiên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tiến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bộ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cửa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biển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 con </a:t>
            </a:r>
            <a:r>
              <a:rPr lang="en-US" sz="3600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kiến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,...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8C96F3C-E5FB-4460-9FA2-DB32EE609F32}"/>
              </a:ext>
            </a:extLst>
          </p:cNvPr>
          <p:cNvSpPr/>
          <p:nvPr/>
        </p:nvSpPr>
        <p:spPr>
          <a:xfrm>
            <a:off x="6307012" y="1732452"/>
            <a:ext cx="5763068" cy="1910764"/>
          </a:xfrm>
          <a:prstGeom prst="cloud">
            <a:avLst/>
          </a:prstGeom>
          <a:solidFill>
            <a:srgbClr val="F5B5C7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ưu</a:t>
            </a:r>
            <a:r>
              <a:rPr lang="en-US" sz="3200" b="1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vi-VN" sz="32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lưu luyến, bưu thiếp, cứu giúp, hạt lựu, mưu trí, sưu tầm, tựu trường...</a:t>
            </a:r>
            <a:endParaRPr lang="en-US" sz="3200" dirty="0">
              <a:solidFill>
                <a:schemeClr val="tx1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40A08CF3-EA2B-4123-99FC-8170144FD385}"/>
              </a:ext>
            </a:extLst>
          </p:cNvPr>
          <p:cNvSpPr/>
          <p:nvPr/>
        </p:nvSpPr>
        <p:spPr>
          <a:xfrm>
            <a:off x="6307011" y="4693946"/>
            <a:ext cx="5763069" cy="191076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iêng</a:t>
            </a:r>
            <a:r>
              <a:rPr lang="en-US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: </a:t>
            </a:r>
            <a:r>
              <a:rPr lang="vi-VN" sz="3600" dirty="0">
                <a:solidFill>
                  <a:schemeClr val="tx1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chao liệng, ngả nghiêng, siêng năng, lười biếng,...</a:t>
            </a:r>
            <a:endParaRPr lang="en-US" sz="3600" dirty="0">
              <a:solidFill>
                <a:schemeClr val="tx1"/>
              </a:solidFill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94A38CDE-A1A9-4D9B-8768-5A1295A65998}"/>
              </a:ext>
            </a:extLst>
          </p:cNvPr>
          <p:cNvSpPr/>
          <p:nvPr/>
        </p:nvSpPr>
        <p:spPr>
          <a:xfrm rot="10800000">
            <a:off x="6307010" y="138064"/>
            <a:ext cx="3033937" cy="1077865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715D84-4FED-491C-8012-90658C4F3303}"/>
              </a:ext>
            </a:extLst>
          </p:cNvPr>
          <p:cNvSpPr>
            <a:spLocks noGrp="1"/>
          </p:cNvSpPr>
          <p:nvPr/>
        </p:nvSpPr>
        <p:spPr>
          <a:xfrm>
            <a:off x="6758744" y="318821"/>
            <a:ext cx="2582203" cy="7302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FF00"/>
                </a:solidFill>
              </a:rPr>
              <a:t>Làm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việc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cá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nhân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3"/>
      <p:bldP spid="4" grpId="0"/>
      <p:bldP spid="4" grpId="1"/>
      <p:bldP spid="4" grpId="3"/>
      <p:bldP spid="5" grpId="0" animBg="1"/>
      <p:bldP spid="5" grpId="1" animBg="1"/>
      <p:bldP spid="6" grpId="0"/>
      <p:bldP spid="6" grpId="1"/>
      <p:bldP spid="6" grpId="3"/>
      <p:bldP spid="9" grpId="0" bldLvl="0" animBg="1"/>
      <p:bldP spid="9" grpId="1" animBg="1"/>
      <p:bldP spid="8" grpId="0" bldLvl="0" animBg="1"/>
      <p:bldP spid="8" grpId="1" animBg="1"/>
      <p:bldP spid="10" grpId="0" animBg="1"/>
      <p:bldP spid="10" grpId="1" animBg="1"/>
      <p:bldP spid="3" grpId="0" animBg="1"/>
      <p:bldP spid="11" grpId="1"/>
      <p:bldP spid="11" grpId="2"/>
      <p:bldP spid="11" grpId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5" descr="Large grid">
            <a:extLst>
              <a:ext uri="{FF2B5EF4-FFF2-40B4-BE49-F238E27FC236}">
                <a16:creationId xmlns:a16="http://schemas.microsoft.com/office/drawing/2014/main" id="{A886F711-1F5B-45AB-A0E4-71BD83112A6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69667" y="1825463"/>
            <a:ext cx="5359791" cy="146843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b="1" kern="10" dirty="0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</a:rPr>
              <a:t> </a:t>
            </a:r>
            <a:r>
              <a:rPr lang="en-US" sz="3600" b="1" kern="10" dirty="0" err="1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600" b="1" kern="10" dirty="0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600" b="1" kern="10" dirty="0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kern="10" dirty="0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kern="10" dirty="0">
              <a:pattFill prst="lgGrid">
                <a:fgClr>
                  <a:srgbClr val="FF0000"/>
                </a:fgClr>
                <a:bgClr>
                  <a:srgbClr val="000066"/>
                </a:bgClr>
              </a:pattFill>
              <a:effectLst>
                <a:outerShdw dist="74053" dir="1857825" algn="ctr" rotWithShape="0">
                  <a:srgbClr val="0000FF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</TotalTime>
  <Words>339</Words>
  <Application>Microsoft Office PowerPoint</Application>
  <PresentationFormat>Widescreen</PresentationFormat>
  <Paragraphs>44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Microsoft YaHei</vt:lpstr>
      <vt:lpstr>宋体</vt:lpstr>
      <vt:lpstr>宋体</vt:lpstr>
      <vt:lpstr>Arial</vt:lpstr>
      <vt:lpstr>Arial-Rounded</vt:lpstr>
      <vt:lpstr>Arial-SGK-TV</vt:lpstr>
      <vt:lpstr>Calibri</vt:lpstr>
      <vt:lpstr>Calibri Light</vt:lpstr>
      <vt:lpstr>Chivo Light</vt:lpstr>
      <vt:lpstr>DengXian</vt:lpstr>
      <vt:lpstr>HP001 4 hàng</vt:lpstr>
      <vt:lpstr>HP001 4H</vt:lpstr>
      <vt:lpstr>Montserrat</vt:lpstr>
      <vt:lpstr>Nunito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Chọn a hoặc b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MAIHUNG</cp:lastModifiedBy>
  <cp:revision>140</cp:revision>
  <dcterms:created xsi:type="dcterms:W3CDTF">2020-11-18T09:33:34Z</dcterms:created>
  <dcterms:modified xsi:type="dcterms:W3CDTF">2025-04-07T06:53:06Z</dcterms:modified>
</cp:coreProperties>
</file>