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585" r:id="rId2"/>
    <p:sldId id="279" r:id="rId3"/>
    <p:sldId id="556" r:id="rId4"/>
    <p:sldId id="567" r:id="rId5"/>
    <p:sldId id="299" r:id="rId6"/>
    <p:sldId id="300" r:id="rId7"/>
    <p:sldId id="301" r:id="rId8"/>
    <p:sldId id="566" r:id="rId9"/>
    <p:sldId id="586" r:id="rId10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93DBFF"/>
    <a:srgbClr val="0000FF"/>
    <a:srgbClr val="AFE4FF"/>
    <a:srgbClr val="F22CF7"/>
    <a:srgbClr val="D846B9"/>
    <a:srgbClr val="B2DE82"/>
    <a:srgbClr val="FF0066"/>
    <a:srgbClr val="EC8EFC"/>
    <a:srgbClr val="F5B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0B3B8-A7D1-4B55-A55B-C70DC023A472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10A2-2D14-4AB0-9D0B-D6814D61C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2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68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6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7086-8C1A-4F8A-8048-42A92E60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264DE-7B21-4DE9-AA17-3B12C08E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55B61-50E6-49A5-9B95-E134F6EF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F1053-1727-4BC8-A58D-E8F5C94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1DA4E-46BE-474B-A115-DD04B172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29D28-47D8-47EB-8FEC-A3E9EED6A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A773D-A9F0-46B3-8AB0-EAF01DC6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3F93C-9788-48D5-B7EB-10410DF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166A-5E9C-4D4F-B011-890D7462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177C-7598-4424-B9CB-A4F27D21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285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39D8-3B70-4BE0-A74B-E501E992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CABD-5198-4401-BE26-B8C465DF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1B0C-8883-44FA-B4D5-3FC22FF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07FD0-21CE-40DB-AD52-10022AEB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0C7B1-C08C-4283-A007-A1BAAA7A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A895-3D24-4340-BDED-D75A925B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61405-827B-40E0-87AE-1EA549E7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09EB-08C9-4FDE-9507-059733BA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40AA8-592A-441A-9AC1-B93B28ED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15704-DD1F-4E2D-8B46-D7EBDE04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9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F5B1-94A9-4063-B98E-A88C8CC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EC53A-5430-41A6-B940-033D006F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65F69-17F1-4572-8537-5CEDF6D5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4470E-8F28-4F25-8095-8A788664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23752-13F2-4166-BCE5-5D886997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ABAB5-CD13-4051-A25B-2BAF8F87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3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D568-B194-4F92-A67E-DE9BD3E4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6AD74-D6BF-48C4-AC57-CD640F40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EF74C-5A6C-4D5E-9831-7E25A67DE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AC15C-0116-4560-A7FC-B8CA1634C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948AC-4D7A-453A-81DC-5133AA72C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65D38-E9DA-487F-9805-640B07FE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A3396-D9F6-4940-ACBB-160B9B94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55FCF-0B4B-4706-9520-8EC7FE94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9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2B12-B491-49FE-A4BC-F82EECAE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18DDE-7A17-490E-B90D-1219B0CE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13E0E-5059-41BF-8F6F-17D0A6D1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C85C3-4094-416C-ABBB-7289E47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9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B4618-D865-418B-BBB2-3B938BFB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D7763-FB90-4EBB-B55D-CD91290C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C6D44-9E08-4684-8ABE-C5A9E187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0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979E-1157-4F55-868C-125160A8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948E-2D11-4056-AD27-9466FA96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E1ADF-D8B3-468A-8D78-6716BA20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08044-7F6A-43E5-AE5E-30532F95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02997-5453-46E2-AEAA-38C5D628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BC2BF-A3EB-45B8-896C-7AC1FEA5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BEA3-FC27-4117-962B-63C51673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B243C-1995-4825-BBD0-3AA89235E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E7880-AACD-43C6-B2D5-CC2C9275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0394A-388C-4FE2-A9ED-4D2F24FA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0F67-4E91-40F8-B49F-B9A4ECAD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C0059-C178-4892-9B3C-16A71EA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7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49D9-D391-4A05-BE1E-6558785D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96D0-0298-40E4-81F8-ECFA1987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78EA5-06EB-47D5-AB02-FAE73870D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63BB5-6658-43FB-847C-890D4F5C2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FC28C-FAAB-4D85-8621-9D27F81A1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2580012" y="1728689"/>
            <a:ext cx="6366590" cy="2083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MÔN: TIẾNG VIỆT</a:t>
            </a:r>
          </a:p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69682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A43EA2-04E3-46E6-9226-8588A25F3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9" y="1882531"/>
            <a:ext cx="61182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Nhím</a:t>
            </a:r>
            <a:r>
              <a:rPr lang="en-US" altLang="en-US" sz="44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nâu</a:t>
            </a:r>
            <a:r>
              <a:rPr lang="en-US" altLang="en-US" sz="44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kết</a:t>
            </a:r>
            <a:r>
              <a:rPr lang="en-US" altLang="en-US" sz="44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bạn</a:t>
            </a:r>
            <a:endParaRPr lang="en-US" altLang="en-US" sz="4400" b="1" u="sng" dirty="0">
              <a:solidFill>
                <a:srgbClr val="0000FF"/>
              </a:solidFill>
              <a:latin typeface="Arial-SGK-TV" charset="0"/>
              <a:cs typeface="Arial-SGK-TV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>
            <a:extLst>
              <a:ext uri="{FF2B5EF4-FFF2-40B4-BE49-F238E27FC236}">
                <a16:creationId xmlns:a16="http://schemas.microsoft.com/office/drawing/2014/main" id="{00493DBC-8A25-4476-AFF7-46E03015AFDE}"/>
              </a:ext>
            </a:extLst>
          </p:cNvPr>
          <p:cNvGrpSpPr/>
          <p:nvPr/>
        </p:nvGrpSpPr>
        <p:grpSpPr>
          <a:xfrm>
            <a:off x="3593822" y="2063133"/>
            <a:ext cx="4675537" cy="1954845"/>
            <a:chOff x="2118480" y="1316166"/>
            <a:chExt cx="1512168" cy="1512168"/>
          </a:xfrm>
        </p:grpSpPr>
        <p:sp>
          <p:nvSpPr>
            <p:cNvPr id="3" name="15">
              <a:extLst>
                <a:ext uri="{FF2B5EF4-FFF2-40B4-BE49-F238E27FC236}">
                  <a16:creationId xmlns:a16="http://schemas.microsoft.com/office/drawing/2014/main" id="{EE71DEFA-EB3F-45A6-A6CC-4C0997737E2D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DF355EFD-4D76-4A0C-A1EC-6B05992200BB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156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717452" y="1840546"/>
            <a:ext cx="5697415" cy="204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1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C0730D8E-2290-4410-A75A-B42269972D52}"/>
              </a:ext>
            </a:extLst>
          </p:cNvPr>
          <p:cNvSpPr txBox="1"/>
          <p:nvPr/>
        </p:nvSpPr>
        <p:spPr>
          <a:xfrm>
            <a:off x="506437" y="179485"/>
            <a:ext cx="106816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lang="en-US" sz="3600" b="1" dirty="0">
              <a:solidFill>
                <a:srgbClr val="00B05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EF9D28-AA76-4B56-AC6D-C8BD7F00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07" y="1036955"/>
            <a:ext cx="2320144" cy="800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DC621-AC24-47AD-92C3-B2800E9E4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77" y="1051242"/>
            <a:ext cx="2161223" cy="7715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3B9376-85BE-40DB-B166-00CDC220F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425" y="1070292"/>
            <a:ext cx="2433199" cy="752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523C6B-221D-435B-A261-B7D9C24D8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629" y="1932901"/>
            <a:ext cx="2161222" cy="752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943D31-87F6-46F3-9CDB-C8AFCD68C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050" y="1913850"/>
            <a:ext cx="2100848" cy="7905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DF7FE0-D987-4C8C-B3E2-F236FCF65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0602" y="1951950"/>
            <a:ext cx="2285927" cy="752475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55801FAC-A890-471C-BB1A-97E1119A93DE}"/>
              </a:ext>
            </a:extLst>
          </p:cNvPr>
          <p:cNvSpPr/>
          <p:nvPr/>
        </p:nvSpPr>
        <p:spPr>
          <a:xfrm>
            <a:off x="351692" y="3081635"/>
            <a:ext cx="4987714" cy="7810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B98591C-29FB-4C57-9261-AC592487A13F}"/>
              </a:ext>
            </a:extLst>
          </p:cNvPr>
          <p:cNvSpPr/>
          <p:nvPr/>
        </p:nvSpPr>
        <p:spPr>
          <a:xfrm>
            <a:off x="6738228" y="3049509"/>
            <a:ext cx="5048675" cy="7810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Từ ngữ chỉ đặc điểm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9A499DA-56C9-4278-AB2C-2175C05B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629" y="6118504"/>
            <a:ext cx="6347973" cy="739496"/>
          </a:xfrm>
          <a:solidFill>
            <a:srgbClr val="EC8EFC"/>
          </a:solidFill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4999165-DDEC-4282-88C3-6BDD0B87962A}"/>
              </a:ext>
            </a:extLst>
          </p:cNvPr>
          <p:cNvSpPr txBox="1">
            <a:spLocks/>
          </p:cNvSpPr>
          <p:nvPr/>
        </p:nvSpPr>
        <p:spPr>
          <a:xfrm>
            <a:off x="2282629" y="6105570"/>
            <a:ext cx="6347973" cy="739496"/>
          </a:xfrm>
          <a:prstGeom prst="rect">
            <a:avLst/>
          </a:prstGeom>
          <a:solidFill>
            <a:srgbClr val="B2DE8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24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1563 0.4673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22422 0.45093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31848 0.47222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03112 0.4960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37031 0.32361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01367 0.4912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  <p:bldP spid="6" grpId="1" animBg="1"/>
      <p:bldP spid="6" grpId="2" animBg="1"/>
      <p:bldP spid="7" grpId="1" animBg="1"/>
      <p:bldP spid="7" grpId="2" animBg="1"/>
      <p:bldP spid="33" grpId="0" animBg="1"/>
      <p:bldP spid="33" grpId="1"/>
      <p:bldP spid="33" grpId="2"/>
      <p:bldP spid="33" grpId="3" animBg="1"/>
      <p:bldP spid="36" grpId="0" animBg="1"/>
      <p:bldP spid="36" grpId="1"/>
      <p:bldP spid="36" grpId="2"/>
      <p:bldP spid="36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DE2964B3-CD65-412E-B134-84ECE9422224}"/>
              </a:ext>
            </a:extLst>
          </p:cNvPr>
          <p:cNvSpPr txBox="1"/>
          <p:nvPr/>
        </p:nvSpPr>
        <p:spPr>
          <a:xfrm>
            <a:off x="154745" y="330835"/>
            <a:ext cx="11968675" cy="107632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59C36C-798D-4787-83FF-5FAF0CFF4104}"/>
              </a:ext>
            </a:extLst>
          </p:cNvPr>
          <p:cNvGrpSpPr/>
          <p:nvPr/>
        </p:nvGrpSpPr>
        <p:grpSpPr>
          <a:xfrm>
            <a:off x="154745" y="1547446"/>
            <a:ext cx="11968675" cy="1569660"/>
            <a:chOff x="154745" y="1547446"/>
            <a:chExt cx="11968675" cy="156966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92191D1-888D-4FA8-AD57-50FA9C66EBE0}"/>
                </a:ext>
              </a:extLst>
            </p:cNvPr>
            <p:cNvSpPr/>
            <p:nvPr/>
          </p:nvSpPr>
          <p:spPr>
            <a:xfrm>
              <a:off x="154745" y="1547446"/>
              <a:ext cx="8398412" cy="1569660"/>
            </a:xfrm>
            <a:prstGeom prst="roundRect">
              <a:avLst>
                <a:gd name="adj" fmla="val 3369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vi-VN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cho Hải cái bánh rất ngon. Hải mang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 cho Hà và Xuân cùng ăn. Mẹ khen: “Con biết</a:t>
              </a:r>
              <a:endParaRPr lang="en-US" sz="32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vi-VN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bạn bè rồi đấy.”</a:t>
              </a:r>
              <a:endParaRPr lang="vi-VN" sz="32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8AC547-F4C2-47CF-A109-54EB2C933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93834" y="1547446"/>
              <a:ext cx="3429586" cy="156965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5BF127-73A0-438C-84DD-ECA561CD59B5}"/>
              </a:ext>
            </a:extLst>
          </p:cNvPr>
          <p:cNvGrpSpPr/>
          <p:nvPr/>
        </p:nvGrpSpPr>
        <p:grpSpPr>
          <a:xfrm>
            <a:off x="120455" y="3229191"/>
            <a:ext cx="12037254" cy="1657350"/>
            <a:chOff x="154745" y="3213547"/>
            <a:chExt cx="12037254" cy="16573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608DFF0-C16E-43DD-BF8C-8D9A58C0793B}"/>
                </a:ext>
              </a:extLst>
            </p:cNvPr>
            <p:cNvSpPr/>
            <p:nvPr/>
          </p:nvSpPr>
          <p:spPr>
            <a:xfrm>
              <a:off x="154745" y="3257392"/>
              <a:ext cx="8398412" cy="1569660"/>
            </a:xfrm>
            <a:prstGeom prst="roundRect">
              <a:avLst>
                <a:gd name="adj" fmla="val 33695"/>
              </a:avLst>
            </a:prstGeom>
            <a:solidFill>
              <a:srgbClr val="AFE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vi-VN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Biết Hải ốm, phải nghỉ học, Xuân mang sách vở sang, giảng bài cho bạn. Hải xúc động vì bạn đã </a:t>
              </a:r>
              <a:r>
                <a:rPr lang="en-US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khi mình bị ốm.</a:t>
              </a:r>
              <a:endParaRPr lang="vi-VN" sz="32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7B892CF-8B00-46D2-BC84-AA7D45D1B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3834" y="3213547"/>
              <a:ext cx="3498165" cy="165735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8C782E-A179-47CC-966D-6752B1EEECF8}"/>
              </a:ext>
            </a:extLst>
          </p:cNvPr>
          <p:cNvGrpSpPr/>
          <p:nvPr/>
        </p:nvGrpSpPr>
        <p:grpSpPr>
          <a:xfrm>
            <a:off x="154745" y="5094673"/>
            <a:ext cx="12037255" cy="1627042"/>
            <a:chOff x="154745" y="4953993"/>
            <a:chExt cx="12037255" cy="162704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29927F3-F168-4AF9-AAC9-D6530575536F}"/>
                </a:ext>
              </a:extLst>
            </p:cNvPr>
            <p:cNvSpPr/>
            <p:nvPr/>
          </p:nvSpPr>
          <p:spPr>
            <a:xfrm>
              <a:off x="154745" y="5011375"/>
              <a:ext cx="8721970" cy="1569660"/>
            </a:xfrm>
            <a:prstGeom prst="roundRect">
              <a:avLst>
                <a:gd name="adj" fmla="val 33695"/>
              </a:avLst>
            </a:prstGeom>
            <a:solidFill>
              <a:srgbClr val="B2DE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Hải và Xuân đều muốn ngồi bàn đầu. Nhưng ở đó chỉ còn một chỗ. Xuân xin </a:t>
              </a:r>
              <a:r>
                <a:rPr lang="en-US" sz="3200" b="0" i="0" u="none" strike="noStrike" dirty="0" err="1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Hải được</a:t>
              </a:r>
              <a:r>
                <a:rPr lang="en-US" sz="3200" dirty="0">
                  <a:solidFill>
                    <a:srgbClr val="66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 chỗ mới. Cô khen Xuân đã biế</a:t>
              </a:r>
              <a:r>
                <a:rPr lang="en-US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                    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11A2A72-30AF-4CC6-901C-6CCEFD409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1458" y="4953993"/>
              <a:ext cx="3160542" cy="1627042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B0C65CEA-66CA-4AA8-8F5A-DB75A7EC8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64" y="2613688"/>
            <a:ext cx="1482968" cy="6237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510EC59-C024-4C76-A199-B47CD85645E0}"/>
              </a:ext>
            </a:extLst>
          </p:cNvPr>
          <p:cNvSpPr txBox="1">
            <a:spLocks/>
          </p:cNvSpPr>
          <p:nvPr/>
        </p:nvSpPr>
        <p:spPr>
          <a:xfrm>
            <a:off x="753795" y="4272867"/>
            <a:ext cx="1511103" cy="623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595FC6F-3479-4B57-9A6D-83FB4E5A9473}"/>
              </a:ext>
            </a:extLst>
          </p:cNvPr>
          <p:cNvSpPr txBox="1">
            <a:spLocks/>
          </p:cNvSpPr>
          <p:nvPr/>
        </p:nvSpPr>
        <p:spPr>
          <a:xfrm>
            <a:off x="6307894" y="6126137"/>
            <a:ext cx="2245263" cy="623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186F2C-3D93-45C4-B1BB-E899941170AF}"/>
              </a:ext>
            </a:extLst>
          </p:cNvPr>
          <p:cNvSpPr/>
          <p:nvPr/>
        </p:nvSpPr>
        <p:spPr>
          <a:xfrm>
            <a:off x="753795" y="2613688"/>
            <a:ext cx="633046" cy="481925"/>
          </a:xfrm>
          <a:prstGeom prst="rect">
            <a:avLst/>
          </a:prstGeom>
          <a:solidFill>
            <a:srgbClr val="F22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9BFC74-C211-4016-A025-6255CC2D430D}"/>
              </a:ext>
            </a:extLst>
          </p:cNvPr>
          <p:cNvSpPr/>
          <p:nvPr/>
        </p:nvSpPr>
        <p:spPr>
          <a:xfrm>
            <a:off x="1157068" y="4303644"/>
            <a:ext cx="724486" cy="510916"/>
          </a:xfrm>
          <a:prstGeom prst="rect">
            <a:avLst/>
          </a:prstGeom>
          <a:solidFill>
            <a:srgbClr val="F22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A10CEE-BB31-4963-AFEF-7DA8D55B1799}"/>
              </a:ext>
            </a:extLst>
          </p:cNvPr>
          <p:cNvSpPr/>
          <p:nvPr/>
        </p:nvSpPr>
        <p:spPr>
          <a:xfrm>
            <a:off x="6449746" y="6197031"/>
            <a:ext cx="633046" cy="481925"/>
          </a:xfrm>
          <a:prstGeom prst="rect">
            <a:avLst/>
          </a:prstGeom>
          <a:solidFill>
            <a:srgbClr val="F22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5" grpId="1"/>
      <p:bldP spid="25" grpId="2"/>
      <p:bldP spid="26" grpId="0"/>
      <p:bldP spid="26" grpId="1"/>
      <p:bldP spid="26" grpId="2"/>
      <p:bldP spid="30" grpId="0"/>
      <p:bldP spid="30" grpId="1"/>
      <p:bldP spid="30" grpId="2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9D156A37-8C95-4AC0-AAEA-7EAD03FECF2C}"/>
              </a:ext>
            </a:extLst>
          </p:cNvPr>
          <p:cNvSpPr txBox="1"/>
          <p:nvPr/>
        </p:nvSpPr>
        <p:spPr>
          <a:xfrm>
            <a:off x="608378" y="186495"/>
            <a:ext cx="107419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61846-F114-4EEF-B46E-B3C205717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35" y="880388"/>
            <a:ext cx="6245836" cy="44052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7090118-F40B-40DE-9913-78277649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435" y="5669280"/>
            <a:ext cx="6245836" cy="62255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1BA167-037A-4404-90D3-4551F758AE3E}"/>
              </a:ext>
            </a:extLst>
          </p:cNvPr>
          <p:cNvSpPr txBox="1">
            <a:spLocks/>
          </p:cNvSpPr>
          <p:nvPr/>
        </p:nvSpPr>
        <p:spPr>
          <a:xfrm>
            <a:off x="3109070" y="5633517"/>
            <a:ext cx="5317588" cy="622551"/>
          </a:xfrm>
          <a:prstGeom prst="rect">
            <a:avLst/>
          </a:prstGeom>
          <a:solidFill>
            <a:srgbClr val="AFE4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Lan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45CE49-88DA-46DF-BE7B-F419581E7CF7}"/>
              </a:ext>
            </a:extLst>
          </p:cNvPr>
          <p:cNvSpPr txBox="1">
            <a:spLocks/>
          </p:cNvSpPr>
          <p:nvPr/>
        </p:nvSpPr>
        <p:spPr>
          <a:xfrm>
            <a:off x="2954435" y="5677783"/>
            <a:ext cx="6245836" cy="622551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106C6F-D9B4-405C-B875-F7363FA10001}"/>
              </a:ext>
            </a:extLst>
          </p:cNvPr>
          <p:cNvSpPr txBox="1">
            <a:spLocks/>
          </p:cNvSpPr>
          <p:nvPr/>
        </p:nvSpPr>
        <p:spPr>
          <a:xfrm>
            <a:off x="2283546" y="5669280"/>
            <a:ext cx="8815864" cy="622551"/>
          </a:xfrm>
          <a:prstGeom prst="rect">
            <a:avLst/>
          </a:prstGeom>
          <a:solidFill>
            <a:srgbClr val="AFE4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 animBg="1"/>
      <p:bldP spid="9" grpId="1" animBg="1"/>
      <p:bldP spid="9" grpId="2" animBg="1"/>
      <p:bldP spid="9" grpId="3" animBg="1"/>
      <p:bldP spid="10" grpId="0" animBg="1"/>
      <p:bldP spid="10" grpId="1"/>
      <p:bldP spid="10" grpId="2"/>
      <p:bldP spid="11" grpId="0" animBg="1"/>
      <p:bldP spid="11" grpId="1" animBg="1"/>
      <p:bldP spid="11" grpId="2" animBg="1"/>
      <p:bldP spid="11" grpId="3" animBg="1"/>
      <p:bldP spid="12" grpId="0" animBg="1"/>
      <p:bldP spid="12" grpId="1"/>
      <p:bldP spid="12" grpId="2"/>
      <p:bldP spid="12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6F7E56-7710-47E7-8B66-1EDD89E9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42862"/>
            <a:ext cx="4943475" cy="339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DB2EAD-FA72-4087-A950-096A14585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0" y="0"/>
            <a:ext cx="4438650" cy="3171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8AC1D1-423B-417E-9309-BE1C88C5E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565" y="3581400"/>
            <a:ext cx="4572000" cy="32766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3D4F00C8-5B4A-4752-8D2D-A6F725FEB545}"/>
              </a:ext>
            </a:extLst>
          </p:cNvPr>
          <p:cNvSpPr/>
          <p:nvPr/>
        </p:nvSpPr>
        <p:spPr>
          <a:xfrm>
            <a:off x="5291138" y="1139483"/>
            <a:ext cx="2462212" cy="20323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2514601" y="533401"/>
            <a:ext cx="7166428" cy="103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TIẾT HỌC KẾT THÚC</a:t>
            </a:r>
          </a:p>
        </p:txBody>
      </p:sp>
      <p:sp>
        <p:nvSpPr>
          <p:cNvPr id="7185" name="Text Box 26"/>
          <p:cNvSpPr txBox="1">
            <a:spLocks noChangeArrowheads="1"/>
          </p:cNvSpPr>
          <p:nvPr/>
        </p:nvSpPr>
        <p:spPr bwMode="auto">
          <a:xfrm>
            <a:off x="3962400" y="3886201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346620" y="2306638"/>
            <a:ext cx="4747261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910958027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244</Words>
  <Application>Microsoft Office PowerPoint</Application>
  <PresentationFormat>Widescreen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SimSun</vt:lpstr>
      <vt:lpstr>Arial</vt:lpstr>
      <vt:lpstr>Arial-Rounded</vt:lpstr>
      <vt:lpstr>Arial-SGK-TV</vt:lpstr>
      <vt:lpstr>Calibri</vt:lpstr>
      <vt:lpstr>Calibri Light</vt:lpstr>
      <vt:lpstr>Chivo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Thế nào là từ ngữ chỉ hoạt động?</vt:lpstr>
      <vt:lpstr>chia sẻ </vt:lpstr>
      <vt:lpstr>Quan sát tranh và nêu nội dung tranh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HA</dc:creator>
  <cp:lastModifiedBy>MAIHUNG</cp:lastModifiedBy>
  <cp:revision>139</cp:revision>
  <dcterms:created xsi:type="dcterms:W3CDTF">2020-11-18T09:33:34Z</dcterms:created>
  <dcterms:modified xsi:type="dcterms:W3CDTF">2025-04-07T06:53:46Z</dcterms:modified>
</cp:coreProperties>
</file>