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4" r:id="rId2"/>
    <p:sldMasterId id="2147483698" r:id="rId3"/>
    <p:sldMasterId id="2147483712" r:id="rId4"/>
  </p:sldMasterIdLst>
  <p:notesMasterIdLst>
    <p:notesMasterId r:id="rId20"/>
  </p:notesMasterIdLst>
  <p:sldIdLst>
    <p:sldId id="265" r:id="rId5"/>
    <p:sldId id="263" r:id="rId6"/>
    <p:sldId id="264" r:id="rId7"/>
    <p:sldId id="266" r:id="rId8"/>
    <p:sldId id="268" r:id="rId9"/>
    <p:sldId id="313" r:id="rId10"/>
    <p:sldId id="270" r:id="rId11"/>
    <p:sldId id="312" r:id="rId12"/>
    <p:sldId id="316" r:id="rId13"/>
    <p:sldId id="271" r:id="rId14"/>
    <p:sldId id="274" r:id="rId15"/>
    <p:sldId id="272" r:id="rId16"/>
    <p:sldId id="314"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93" d="100"/>
          <a:sy n="93" d="100"/>
        </p:scale>
        <p:origin x="25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algn="ctr"/>
              <a:r>
                <a:rPr lang="en-US" sz="4800"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t>Tớ là lê-gô</a:t>
              </a: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algn="ctr"/>
            <a:r>
              <a:rPr lang="en-US" sz="3125"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125"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295" b="1" dirty="0">
                <a:solidFill>
                  <a:schemeClr val="bg1"/>
                </a:solidFill>
                <a:latin typeface="Arial Rounded MT Bold" panose="020F0704030504030204" pitchFamily="34" charset="0"/>
                <a:ea typeface="Arial-Rounded" panose="020B0500000000000000" pitchFamily="34" charset="0"/>
                <a:cs typeface="Times New Roman" panose="02020603050405020304" pitchFamily="18" charset="0"/>
              </a:rPr>
              <a:t>22</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8" name="Picture 17">
            <a:extLst>
              <a:ext uri="{FF2B5EF4-FFF2-40B4-BE49-F238E27FC236}">
                <a16:creationId xmlns:a16="http://schemas.microsoft.com/office/drawing/2014/main" id="{A8C13E76-542E-4992-9FF1-17780E999D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4" y="5638088"/>
            <a:ext cx="996055" cy="9913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sp>
        <p:nvSpPr>
          <p:cNvPr id="10" name="Cloud 9"/>
          <p:cNvSpPr/>
          <p:nvPr/>
        </p:nvSpPr>
        <p:spPr>
          <a:xfrm>
            <a:off x="8953500" y="0"/>
            <a:ext cx="3048000" cy="1268730"/>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Đọc toàn bài</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9027" y="1906270"/>
            <a:ext cx="10626811" cy="1569660"/>
          </a:xfrm>
          <a:prstGeom prst="rect">
            <a:avLst/>
          </a:prstGeom>
          <a:noFill/>
        </p:spPr>
        <p:txBody>
          <a:bodyPr wrap="square" rtlCol="0">
            <a:spAutoFit/>
          </a:bodyPr>
          <a:lstStyle/>
          <a:p>
            <a:pPr algn="ctr" defTabSz="457200">
              <a:defRPr/>
            </a:pPr>
            <a:r>
              <a:rPr lang="en-US" altLang="zh-CN" sz="9600" b="1" i="1" dirty="0" err="1">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Trả lời câu hỏi</a:t>
            </a:r>
            <a:endParaRPr lang="en-US" sz="9600" b="1" i="1" dirty="0">
              <a:solidFill>
                <a:srgbClr val="FF0000"/>
              </a:solidFill>
              <a:latin typeface="Verdana" panose="020B0604030504040204" charset="0"/>
              <a:cs typeface="Verdana" panose="020B06040305040402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endParaRPr lang="en-US" sz="2700" dirty="0">
              <a:latin typeface="Times New Roman" panose="02020603050405020304" pitchFamily="18" charset="0"/>
              <a:cs typeface="Times New Roman" panose="02020603050405020304" pitchFamily="18" charset="0"/>
            </a:endParaRP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sp>
        <p:nvSpPr>
          <p:cNvPr id="10" name="Rounded Rectangle 9"/>
          <p:cNvSpPr/>
          <p:nvPr/>
        </p:nvSpPr>
        <p:spPr>
          <a:xfrm>
            <a:off x="8722995" y="-16559"/>
            <a:ext cx="3469005" cy="1624330"/>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Đồ chơi </a:t>
            </a:r>
            <a:r>
              <a:rPr lang="en-US"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lê-gô</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p>
          <a:p>
            <a:r>
              <a:rPr lang="en-US"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còn</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được </a:t>
            </a:r>
            <a:r>
              <a:rPr lang="en-US"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gọi là gì?</a:t>
            </a:r>
          </a:p>
        </p:txBody>
      </p:sp>
      <p:cxnSp>
        <p:nvCxnSpPr>
          <p:cNvPr id="5" name="Straight Connector 4"/>
          <p:cNvCxnSpPr/>
          <p:nvPr/>
        </p:nvCxnSpPr>
        <p:spPr>
          <a:xfrm>
            <a:off x="5121275" y="1200785"/>
            <a:ext cx="19983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9">
            <a:extLst>
              <a:ext uri="{FF2B5EF4-FFF2-40B4-BE49-F238E27FC236}">
                <a16:creationId xmlns:a16="http://schemas.microsoft.com/office/drawing/2014/main" id="{E578B541-14A9-21D4-03AA-90A697A41F01}"/>
              </a:ext>
            </a:extLst>
          </p:cNvPr>
          <p:cNvSpPr/>
          <p:nvPr/>
        </p:nvSpPr>
        <p:spPr>
          <a:xfrm>
            <a:off x="8765321" y="161875"/>
            <a:ext cx="3455035" cy="1267461"/>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 Nêu </a:t>
            </a: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cách</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lê-gô</a:t>
            </a:r>
          </a:p>
        </p:txBody>
      </p:sp>
      <p:cxnSp>
        <p:nvCxnSpPr>
          <p:cNvPr id="8" name="Straight Connector 7">
            <a:extLst>
              <a:ext uri="{FF2B5EF4-FFF2-40B4-BE49-F238E27FC236}">
                <a16:creationId xmlns:a16="http://schemas.microsoft.com/office/drawing/2014/main" id="{39799C6B-F026-362D-9FDD-40FC296339B0}"/>
              </a:ext>
            </a:extLst>
          </p:cNvPr>
          <p:cNvCxnSpPr/>
          <p:nvPr/>
        </p:nvCxnSpPr>
        <p:spPr>
          <a:xfrm>
            <a:off x="794479" y="3822492"/>
            <a:ext cx="39274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DA6FAA-0A12-BE9A-B0CD-0D308ADE65F5}"/>
              </a:ext>
            </a:extLst>
          </p:cNvPr>
          <p:cNvCxnSpPr/>
          <p:nvPr/>
        </p:nvCxnSpPr>
        <p:spPr>
          <a:xfrm>
            <a:off x="5006715" y="4197246"/>
            <a:ext cx="3552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66978E-0F44-4BDA-3BA7-D2129BB0BAC0}"/>
              </a:ext>
            </a:extLst>
          </p:cNvPr>
          <p:cNvCxnSpPr>
            <a:cxnSpLocks/>
          </p:cNvCxnSpPr>
          <p:nvPr/>
        </p:nvCxnSpPr>
        <p:spPr>
          <a:xfrm>
            <a:off x="464695" y="4661941"/>
            <a:ext cx="268323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9">
            <a:extLst>
              <a:ext uri="{FF2B5EF4-FFF2-40B4-BE49-F238E27FC236}">
                <a16:creationId xmlns:a16="http://schemas.microsoft.com/office/drawing/2014/main" id="{0C437977-DD7A-AA10-92D8-BEC262D68E08}"/>
              </a:ext>
            </a:extLst>
          </p:cNvPr>
          <p:cNvSpPr/>
          <p:nvPr/>
        </p:nvSpPr>
        <p:spPr>
          <a:xfrm>
            <a:off x="8722995" y="35658"/>
            <a:ext cx="3469005" cy="1638104"/>
          </a:xfrm>
          <a:prstGeom prst="roundRect">
            <a:avLst/>
          </a:prstGeom>
          <a:gradFill>
            <a:gsLst>
              <a:gs pos="0">
                <a:srgbClr val="14CD68"/>
              </a:gs>
              <a:gs pos="100000">
                <a:srgbClr val="0B6E38"/>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rabicPeriod" startAt="3"/>
            </a:pP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lê-gô</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đem</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36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lợi ích gì?</a:t>
            </a:r>
          </a:p>
        </p:txBody>
      </p:sp>
      <p:cxnSp>
        <p:nvCxnSpPr>
          <p:cNvPr id="18" name="Straight Connector 17">
            <a:extLst>
              <a:ext uri="{FF2B5EF4-FFF2-40B4-BE49-F238E27FC236}">
                <a16:creationId xmlns:a16="http://schemas.microsoft.com/office/drawing/2014/main" id="{2CB54A3C-5A55-F4C3-CD7F-788D4285EC30}"/>
              </a:ext>
            </a:extLst>
          </p:cNvPr>
          <p:cNvCxnSpPr/>
          <p:nvPr/>
        </p:nvCxnSpPr>
        <p:spPr>
          <a:xfrm>
            <a:off x="1813810" y="5506720"/>
            <a:ext cx="611598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3A978E7E-3FC4-A56B-2A19-8B6E003C777D}"/>
              </a:ext>
            </a:extLst>
          </p:cNvPr>
          <p:cNvCxnSpPr/>
          <p:nvPr/>
        </p:nvCxnSpPr>
        <p:spPr>
          <a:xfrm>
            <a:off x="464695" y="6041036"/>
            <a:ext cx="465658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1A4568-9047-AB99-6251-5DB459845D27}"/>
              </a:ext>
            </a:extLst>
          </p:cNvPr>
          <p:cNvSpPr>
            <a:spLocks noGrp="1"/>
          </p:cNvSpPr>
          <p:nvPr>
            <p:ph type="title"/>
          </p:nvPr>
        </p:nvSpPr>
        <p:spPr>
          <a:xfrm>
            <a:off x="729521" y="1278978"/>
            <a:ext cx="11007777" cy="2378621"/>
          </a:xfrm>
        </p:spPr>
        <p:txBody>
          <a:bodyPr>
            <a:normAutofit fontScale="90000"/>
          </a:bodyPr>
          <a:lstStyle/>
          <a:p>
            <a:r>
              <a:rPr lang="en-US" b="1" dirty="0">
                <a:latin typeface="HP001 4 hàng" panose="020B0603050302020204" pitchFamily="34" charset="0"/>
              </a:rPr>
              <a:t>	</a:t>
            </a:r>
            <a:r>
              <a:rPr lang="vi-VN" b="1" dirty="0">
                <a:latin typeface="HP001 4 hàng" panose="020B0603050302020204" pitchFamily="34" charset="0"/>
              </a:rPr>
              <a:t>Nội dung: </a:t>
            </a:r>
            <a:r>
              <a:rPr lang="en-US" b="1" dirty="0">
                <a:latin typeface="HP001 4 hàng" panose="020B0603050302020204" pitchFamily="34" charset="0"/>
              </a:rPr>
              <a:t>B</a:t>
            </a:r>
            <a:r>
              <a:rPr lang="vi-VN" b="1" dirty="0">
                <a:latin typeface="HP001 4 hàng" panose="020B0603050302020204" pitchFamily="34" charset="0"/>
              </a:rPr>
              <a:t>iết được đặc điểm, cách sử dụng, lợi ích của lê gô – một loại đồ chơi </a:t>
            </a:r>
            <a:r>
              <a:rPr lang="en-US" b="1">
                <a:latin typeface="HP001 4 hàng" panose="020B0603050302020204" pitchFamily="34" charset="0"/>
              </a:rPr>
              <a:t/>
            </a:r>
            <a:br>
              <a:rPr lang="en-US" b="1">
                <a:latin typeface="HP001 4 hàng" panose="020B0603050302020204" pitchFamily="34" charset="0"/>
              </a:rPr>
            </a:br>
            <a:r>
              <a:rPr lang="vi-VN" b="1">
                <a:latin typeface="HP001 4 hàng" panose="020B0603050302020204" pitchFamily="34" charset="0"/>
              </a:rPr>
              <a:t>hiện </a:t>
            </a:r>
            <a:r>
              <a:rPr lang="vi-VN" b="1" dirty="0">
                <a:latin typeface="HP001 4 hàng" panose="020B0603050302020204" pitchFamily="34" charset="0"/>
              </a:rPr>
              <a:t>đại.</a:t>
            </a:r>
            <a:endParaRPr lang="en-US" b="1" dirty="0">
              <a:latin typeface="HP001 4 hàng" panose="020B0603050302020204" pitchFamily="34" charset="0"/>
            </a:endParaRPr>
          </a:p>
        </p:txBody>
      </p:sp>
    </p:spTree>
    <p:extLst>
      <p:ext uri="{BB962C8B-B14F-4D97-AF65-F5344CB8AC3E}">
        <p14:creationId xmlns:p14="http://schemas.microsoft.com/office/powerpoint/2010/main" val="188723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4473"/>
            <a:ext cx="10972800" cy="1143000"/>
          </a:xfrm>
        </p:spPr>
        <p:txBody>
          <a:bodyPr>
            <a:normAutofit/>
          </a:bodyPr>
          <a:lstStyle/>
          <a:p>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4"/>
          <a:stretch>
            <a:fillRect/>
          </a:stretch>
        </p:blipFill>
        <p:spPr>
          <a:xfrm>
            <a:off x="2372995" y="2056881"/>
            <a:ext cx="7728585" cy="3026410"/>
          </a:xfrm>
          <a:prstGeom prst="rect">
            <a:avLst/>
          </a:prstGeom>
        </p:spPr>
      </p:pic>
      <p:cxnSp>
        <p:nvCxnSpPr>
          <p:cNvPr id="5" name="Straight Arrow Connector 4"/>
          <p:cNvCxnSpPr/>
          <p:nvPr/>
        </p:nvCxnSpPr>
        <p:spPr>
          <a:xfrm>
            <a:off x="4178300" y="2449830"/>
            <a:ext cx="882650" cy="149098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4147820" y="3200400"/>
            <a:ext cx="923290" cy="140970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V="1">
            <a:off x="4157980" y="2459990"/>
            <a:ext cx="923290" cy="150114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4168140" y="3149600"/>
            <a:ext cx="882650" cy="1521460"/>
          </a:xfrm>
          <a:prstGeom prst="straightConnector1">
            <a:avLst/>
          </a:prstGeom>
          <a:ln>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Rounded" panose="020B0500000000000000" pitchFamily="34" charset="0"/>
                <a:cs typeface="Arial-Rounded" panose="020B0500000000000000" pitchFamily="34" charset="0"/>
              </a:rPr>
              <a:t>1.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lê-gô</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09600" y="1600200"/>
            <a:ext cx="10972800" cy="955675"/>
          </a:xfrm>
        </p:spPr>
        <p:txBody>
          <a:bodyPr/>
          <a:lstStyle/>
          <a:p>
            <a:pPr marL="0" indent="0" algn="ctr">
              <a:buNone/>
            </a:pP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gạch</a:t>
            </a:r>
            <a:r>
              <a:rPr lang="en-US" dirty="0">
                <a:latin typeface="Times New Roman" panose="02020603050405020304" pitchFamily="18" charset="0"/>
                <a:cs typeface="Times New Roman" panose="02020603050405020304" pitchFamily="18" charset="0"/>
              </a:rPr>
              <a:t>..</a:t>
            </a:r>
          </a:p>
        </p:txBody>
      </p:sp>
      <p:sp>
        <p:nvSpPr>
          <p:cNvPr id="4" name="Content Placeholder 2"/>
          <p:cNvSpPr>
            <a:spLocks noGrp="1"/>
          </p:cNvSpPr>
          <p:nvPr/>
        </p:nvSpPr>
        <p:spPr>
          <a:xfrm>
            <a:off x="1329055" y="2950845"/>
            <a:ext cx="10972800" cy="955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4800" dirty="0">
                <a:latin typeface="Times New Roman" panose="02020603050405020304" pitchFamily="18" charset="0"/>
                <a:cs typeface="Times New Roman" panose="02020603050405020304" pitchFamily="18" charset="0"/>
              </a:rPr>
              <a:t>2. </a:t>
            </a:r>
            <a:r>
              <a:rPr lang="en-US" sz="4800" dirty="0" err="1">
                <a:latin typeface="Times New Roman" panose="02020603050405020304" pitchFamily="18" charset="0"/>
                <a:cs typeface="Times New Roman" panose="02020603050405020304" pitchFamily="18" charset="0"/>
              </a:rPr>
              <a:t>Đặt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từ</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ngữ</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vừa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endParaRPr lang="en-US" sz="4800"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nvSpPr>
        <p:spPr>
          <a:xfrm>
            <a:off x="731520" y="4044950"/>
            <a:ext cx="10972800" cy="955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err="1">
                <a:latin typeface="Times New Roman" panose="02020603050405020304" pitchFamily="18" charset="0"/>
                <a:cs typeface="Times New Roman" panose="02020603050405020304" pitchFamily="18" charset="0"/>
              </a:rPr>
              <a:t>Vườn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heckerboard(across)">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1 + 2</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sp>
        <p:nvSpPr>
          <p:cNvPr id="8" name="Title 7"/>
          <p:cNvSpPr>
            <a:spLocks noGrp="1"/>
          </p:cNvSpPr>
          <p:nvPr>
            <p:ph type="title"/>
          </p:nvPr>
        </p:nvSpPr>
        <p:spPr/>
        <p:txBody>
          <a:bodyPr/>
          <a:lstStyle/>
          <a:p>
            <a:endParaRPr lang="en-US"/>
          </a:p>
        </p:txBody>
      </p:sp>
      <p:pic>
        <p:nvPicPr>
          <p:cNvPr id="9" name="Picture 8"/>
          <p:cNvPicPr>
            <a:picLocks noChangeAspect="1"/>
          </p:cNvPicPr>
          <p:nvPr/>
        </p:nvPicPr>
        <p:blipFill>
          <a:blip r:embed="rId4"/>
          <a:stretch>
            <a:fillRect/>
          </a:stretch>
        </p:blipFill>
        <p:spPr>
          <a:xfrm>
            <a:off x="2075815" y="436245"/>
            <a:ext cx="8841105" cy="4620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sym typeface="+mn-ea"/>
              </a:rPr>
              <a:t>Tớ là lê-gô</a:t>
            </a:r>
            <a:r>
              <a:rPr lang="en-US"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t/>
            </a:r>
            <a:br>
              <a:rPr lang="en-US"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br>
            <a:endParaRPr lang="en-US"/>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a:latin typeface="Arial-Rounded" panose="020B0500000000000000" pitchFamily="34" charset="0"/>
                <a:cs typeface="Arial-Rounded" panose="020B0500000000000000" pitchFamily="34" charset="0"/>
              </a:rPr>
              <a:t>   Tớ là lê-gô. Nhiều bạn gọi tớ là đồ chơi lắp ráp. Các bạn có nhận ra tớ không?</a:t>
            </a:r>
          </a:p>
          <a:p>
            <a:pPr marL="0" indent="0" algn="just">
              <a:buNone/>
            </a:pPr>
            <a:r>
              <a:rPr lang="en-US" sz="2700">
                <a:latin typeface="Arial-Rounded" panose="020B0500000000000000" pitchFamily="34" charset="0"/>
                <a:cs typeface="Arial-Rounded" panose="020B0500000000000000" pitchFamily="34" charset="0"/>
              </a:rPr>
              <a:t>   Để tớ giới thiệu với các bạn về gia đình của tớ nhé. Tớ có rất nhiều anh chị em. Chúng tớ là những khối nhỏ đủ màu sắc. Hầu hết chúng tớ có hình viên gạch. Một số thành viên có hình nhân vật tí hon và các hình xinh xắn khác.</a:t>
            </a:r>
          </a:p>
          <a:p>
            <a:pPr marL="0" indent="0" algn="just">
              <a:buNone/>
            </a:pPr>
            <a:r>
              <a:rPr lang="en-US" sz="2700">
                <a:latin typeface="Arial-Rounded" panose="020B0500000000000000" pitchFamily="34" charset="0"/>
                <a:cs typeface="Arial-Rounded" panose="020B0500000000000000" pitchFamily="34" charset="0"/>
              </a:rPr>
              <a:t>   Từ những mảnh ghép nhỏ bé, chúng tớ kết hợp với nhau để thành một thế giới kì diệu. Các bạn có thể lắp ráp nhà cửa, xe cộ, nhà máy... theo ý thích. Sau đó các bạn tháo rời ra để tạo thành nhân vật khác. </a:t>
            </a:r>
          </a:p>
          <a:p>
            <a:pPr marL="0" indent="0" algn="just">
              <a:buNone/>
            </a:pPr>
            <a:r>
              <a:rPr lang="en-US" sz="2700">
                <a:latin typeface="Arial-Rounded" panose="020B0500000000000000" pitchFamily="34" charset="0"/>
                <a:cs typeface="Arial-Rounded" panose="020B0500000000000000" pitchFamily="34" charset="0"/>
              </a:rPr>
              <a:t>   Chúng tớ giúp các bạn có trí tưởng tượng phong phú, khả năng sáng tạo và tính kiên nhẫn. Nào, các bạn đã sẵn sàng chơi cùng chúng tớ chưa?</a:t>
            </a:r>
          </a:p>
          <a:p>
            <a:pPr marL="0" indent="0" algn="r">
              <a:buNone/>
            </a:pPr>
            <a:r>
              <a:rPr lang="en-US" sz="2700">
                <a:latin typeface="Arial-Rounded" panose="020B0500000000000000" pitchFamily="34" charset="0"/>
                <a:cs typeface="Arial-Rounded" panose="020B0500000000000000" pitchFamily="34" charset="0"/>
              </a:rPr>
              <a:t>(Bảo châu)</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Đọc mẫu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Arial-Rounded" panose="020B0500000000000000" pitchFamily="34" charset="0"/>
                <a:cs typeface="Arial-Rounded" panose="020B0500000000000000" pitchFamily="34" charset="0"/>
              </a:rPr>
              <a:t>(</a:t>
            </a:r>
            <a:r>
              <a:rPr lang="en-US" sz="2700" dirty="0" err="1">
                <a:latin typeface="Arial-Rounded" panose="020B0500000000000000" pitchFamily="34" charset="0"/>
                <a:cs typeface="Arial-Rounded" panose="020B0500000000000000" pitchFamily="34" charset="0"/>
              </a:rPr>
              <a:t>Bảo</a:t>
            </a:r>
            <a:r>
              <a:rPr lang="en-US" sz="2700" dirty="0">
                <a:latin typeface="Arial-Rounded" panose="020B0500000000000000" pitchFamily="34" charset="0"/>
                <a:cs typeface="Arial-Rounded" panose="020B0500000000000000" pitchFamily="34" charset="0"/>
              </a:rPr>
              <a:t> </a:t>
            </a:r>
            <a:r>
              <a:rPr lang="en-US" sz="2700" dirty="0" err="1">
                <a:latin typeface="Arial-Rounded" panose="020B0500000000000000" pitchFamily="34" charset="0"/>
                <a:cs typeface="Arial-Rounded" panose="020B0500000000000000" pitchFamily="34" charset="0"/>
              </a:rPr>
              <a:t>châu</a:t>
            </a:r>
            <a:r>
              <a:rPr lang="en-US" sz="2700" dirty="0">
                <a:latin typeface="Arial-Rounded" panose="020B0500000000000000" pitchFamily="34" charset="0"/>
                <a:cs typeface="Arial-Rounded" panose="020B0500000000000000" pitchFamily="34"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cxnSp>
        <p:nvCxnSpPr>
          <p:cNvPr id="9" name="Straight Connector 8"/>
          <p:cNvCxnSpPr/>
          <p:nvPr/>
        </p:nvCxnSpPr>
        <p:spPr>
          <a:xfrm flipH="1">
            <a:off x="2267268" y="7848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flipH="1">
            <a:off x="7377026" y="70739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flipH="1">
            <a:off x="3377565" y="119761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7718425" y="165417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3291060" y="207010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963930" y="24555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6025644" y="248285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7308532" y="284162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640450" y="37439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5264150" y="41399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4570310" y="45891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4959465" y="547981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3926724" y="5932805"/>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1"/>
          <p:cNvSpPr txBox="1"/>
          <p:nvPr/>
        </p:nvSpPr>
        <p:spPr>
          <a:xfrm>
            <a:off x="8646160" y="304899"/>
            <a:ext cx="3469005" cy="520700"/>
          </a:xfrm>
          <a:prstGeom prst="rect">
            <a:avLst/>
          </a:prstGeom>
          <a:solidFill>
            <a:srgbClr val="92D050"/>
          </a:solidFill>
        </p:spPr>
        <p:txBody>
          <a:bodyPr wrap="square" lIns="91403" tIns="45702" rIns="91403" bIns="45702" rtlCol="0">
            <a:spAutoFit/>
          </a:bodyPr>
          <a:lstStyle/>
          <a:p>
            <a:pPr algn="ctr"/>
            <a:r>
              <a:rPr lang="en-US" sz="2800" dirty="0">
                <a:latin typeface="Times New Roman" panose="02020603050405020304" pitchFamily="18" charset="0"/>
                <a:ea typeface="Arial-Rounded" panose="020B0500000000000000" pitchFamily="34" charset="0"/>
                <a:cs typeface="Times New Roman" panose="02020603050405020304" pitchFamily="18" charset="0"/>
              </a:rPr>
              <a:t>Đọc nối tiếp câu</a:t>
            </a:r>
          </a:p>
        </p:txBody>
      </p:sp>
      <p:cxnSp>
        <p:nvCxnSpPr>
          <p:cNvPr id="19" name="Straight Connector 18">
            <a:extLst>
              <a:ext uri="{FF2B5EF4-FFF2-40B4-BE49-F238E27FC236}">
                <a16:creationId xmlns:a16="http://schemas.microsoft.com/office/drawing/2014/main" id="{327C7551-7EF6-7887-95C1-CBE104C368EF}"/>
              </a:ext>
            </a:extLst>
          </p:cNvPr>
          <p:cNvCxnSpPr>
            <a:cxnSpLocks/>
          </p:cNvCxnSpPr>
          <p:nvPr/>
        </p:nvCxnSpPr>
        <p:spPr>
          <a:xfrm>
            <a:off x="6415790" y="1199775"/>
            <a:ext cx="8885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C68953-D8D8-3520-9735-C80F9FC606C8}"/>
              </a:ext>
            </a:extLst>
          </p:cNvPr>
          <p:cNvCxnSpPr>
            <a:cxnSpLocks/>
          </p:cNvCxnSpPr>
          <p:nvPr/>
        </p:nvCxnSpPr>
        <p:spPr>
          <a:xfrm>
            <a:off x="6280879" y="2482850"/>
            <a:ext cx="5996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A5985B-47E8-85B1-59B1-F3968FBE9749}"/>
              </a:ext>
            </a:extLst>
          </p:cNvPr>
          <p:cNvCxnSpPr/>
          <p:nvPr/>
        </p:nvCxnSpPr>
        <p:spPr>
          <a:xfrm>
            <a:off x="3657600" y="5940029"/>
            <a:ext cx="109397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3997-6896-44A2-B90E-6D38F05A8906}"/>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033925C-0B70-4352-B4DF-3B744170CD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22093"/>
          </a:xfrm>
        </p:spPr>
      </p:pic>
      <p:pic>
        <p:nvPicPr>
          <p:cNvPr id="6" name="62" descr="E:\素材\春\7ff96c0408d5f1ad90e6490e1fb39ea4.png7ff96c0408d5f1ad90e6490e1fb39ea4">
            <a:extLst>
              <a:ext uri="{FF2B5EF4-FFF2-40B4-BE49-F238E27FC236}">
                <a16:creationId xmlns:a16="http://schemas.microsoft.com/office/drawing/2014/main" id="{64F6A5FC-3DEC-4D9C-9791-F66677AA0FDE}"/>
              </a:ext>
            </a:extLst>
          </p:cNvPr>
          <p:cNvPicPr>
            <a:picLocks noChangeAspect="1"/>
          </p:cNvPicPr>
          <p:nvPr/>
        </p:nvPicPr>
        <p:blipFill>
          <a:blip r:embed="rId3" cstate="screen"/>
          <a:srcRect/>
          <a:stretch>
            <a:fillRect/>
          </a:stretch>
        </p:blipFill>
        <p:spPr>
          <a:xfrm rot="11111076" flipH="1">
            <a:off x="-189865" y="-125095"/>
            <a:ext cx="1796415" cy="1758315"/>
          </a:xfrm>
          <a:prstGeom prst="rect">
            <a:avLst/>
          </a:prstGeom>
        </p:spPr>
      </p:pic>
      <p:pic>
        <p:nvPicPr>
          <p:cNvPr id="7" name="1" descr="E:\素材\春\7ff96c0408d5f1ad90e6490e1fb39ea4.png7ff96c0408d5f1ad90e6490e1fb39ea4">
            <a:extLst>
              <a:ext uri="{FF2B5EF4-FFF2-40B4-BE49-F238E27FC236}">
                <a16:creationId xmlns:a16="http://schemas.microsoft.com/office/drawing/2014/main" id="{17494F8F-C358-4D73-89D2-7A0FF02C3F60}"/>
              </a:ext>
            </a:extLst>
          </p:cNvPr>
          <p:cNvPicPr>
            <a:picLocks noChangeAspect="1"/>
          </p:cNvPicPr>
          <p:nvPr/>
        </p:nvPicPr>
        <p:blipFill>
          <a:blip r:embed="rId4" cstate="screen"/>
          <a:srcRect/>
          <a:stretch>
            <a:fillRect/>
          </a:stretch>
        </p:blipFill>
        <p:spPr>
          <a:xfrm rot="21000000">
            <a:off x="10031048" y="4756299"/>
            <a:ext cx="2396490" cy="2344420"/>
          </a:xfrm>
          <a:prstGeom prst="rect">
            <a:avLst/>
          </a:prstGeom>
        </p:spPr>
      </p:pic>
      <p:sp>
        <p:nvSpPr>
          <p:cNvPr id="8" name="Title 1">
            <a:extLst>
              <a:ext uri="{FF2B5EF4-FFF2-40B4-BE49-F238E27FC236}">
                <a16:creationId xmlns:a16="http://schemas.microsoft.com/office/drawing/2014/main" id="{46882B6E-9ABA-4673-A485-74913E905E59}"/>
              </a:ext>
            </a:extLst>
          </p:cNvPr>
          <p:cNvSpPr txBox="1">
            <a:spLocks/>
          </p:cNvSpPr>
          <p:nvPr/>
        </p:nvSpPr>
        <p:spPr>
          <a:xfrm>
            <a:off x="935515" y="-130978"/>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a:t>
            </a:r>
          </a:p>
        </p:txBody>
      </p:sp>
      <p:sp>
        <p:nvSpPr>
          <p:cNvPr id="9" name="Content Placeholder 2">
            <a:extLst>
              <a:ext uri="{FF2B5EF4-FFF2-40B4-BE49-F238E27FC236}">
                <a16:creationId xmlns:a16="http://schemas.microsoft.com/office/drawing/2014/main" id="{0619242C-A2C1-4B76-BD9F-CACA87CF6667}"/>
              </a:ext>
            </a:extLst>
          </p:cNvPr>
          <p:cNvSpPr txBox="1">
            <a:spLocks/>
          </p:cNvSpPr>
          <p:nvPr/>
        </p:nvSpPr>
        <p:spPr>
          <a:xfrm>
            <a:off x="935515" y="1397250"/>
            <a:ext cx="105156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err="1">
                <a:latin typeface="Times New Roman" panose="02020603050405020304" pitchFamily="18" charset="0"/>
                <a:cs typeface="Times New Roman" panose="02020603050405020304" pitchFamily="18" charset="0"/>
                <a:sym typeface="+mn-ea"/>
              </a:rPr>
              <a:t>Chúng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tớ</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giúp</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các</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bạn</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có</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trí</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tưởng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tượng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phong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phú</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khả</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năng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sáng</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tạo</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và</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tính</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kiên</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nhẫn</a:t>
            </a:r>
            <a:r>
              <a:rPr lang="en-US" dirty="0">
                <a:latin typeface="Times New Roman" panose="02020603050405020304" pitchFamily="18" charset="0"/>
                <a:cs typeface="Times New Roman" panose="02020603050405020304" pitchFamily="18" charset="0"/>
                <a:sym typeface="+mn-ea"/>
              </a:rPr>
              <a:t>.</a:t>
            </a:r>
            <a:endParaRPr lang="en-US"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B08EC81E-DDE3-4F05-BF4F-D2F12D0EACC2}"/>
              </a:ext>
            </a:extLst>
          </p:cNvPr>
          <p:cNvCxnSpPr/>
          <p:nvPr/>
        </p:nvCxnSpPr>
        <p:spPr>
          <a:xfrm flipH="1">
            <a:off x="4772164" y="150441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6F2B82A0-ABCB-49F0-9292-6E925FD495D0}"/>
              </a:ext>
            </a:extLst>
          </p:cNvPr>
          <p:cNvCxnSpPr/>
          <p:nvPr/>
        </p:nvCxnSpPr>
        <p:spPr>
          <a:xfrm flipH="1">
            <a:off x="5586295" y="201861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B7D4E10A-5366-4507-9378-D6474EE6570E}"/>
              </a:ext>
            </a:extLst>
          </p:cNvPr>
          <p:cNvCxnSpPr/>
          <p:nvPr/>
        </p:nvCxnSpPr>
        <p:spPr>
          <a:xfrm flipH="1">
            <a:off x="9726148" y="1485901"/>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6879C744-A22F-4B18-88B8-8E1F553311D8}"/>
              </a:ext>
            </a:extLst>
          </p:cNvPr>
          <p:cNvCxnSpPr/>
          <p:nvPr/>
        </p:nvCxnSpPr>
        <p:spPr>
          <a:xfrm flipH="1">
            <a:off x="2364164" y="194593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B35B40FE-1D52-4417-B4C8-50A328DF3391}"/>
              </a:ext>
            </a:extLst>
          </p:cNvPr>
          <p:cNvCxnSpPr/>
          <p:nvPr/>
        </p:nvCxnSpPr>
        <p:spPr>
          <a:xfrm flipH="1">
            <a:off x="5452568" y="2003704"/>
            <a:ext cx="111125" cy="41275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51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châu</a:t>
            </a:r>
            <a:r>
              <a:rPr lang="en-US" sz="27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8722995" y="854710"/>
            <a:ext cx="3333750" cy="4652010"/>
          </a:xfrm>
          <a:prstGeom prst="rect">
            <a:avLst/>
          </a:prstGeom>
        </p:spPr>
      </p:pic>
      <p:pic>
        <p:nvPicPr>
          <p:cNvPr id="5"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87680"/>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 y="1552575"/>
            <a:ext cx="5270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962910"/>
            <a:ext cx="527050" cy="20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697095"/>
            <a:ext cx="527050" cy="175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586666" y="162560"/>
            <a:ext cx="3453423" cy="582295"/>
          </a:xfrm>
          <a:prstGeom prst="rect">
            <a:avLst/>
          </a:prstGeom>
          <a:solidFill>
            <a:srgbClr val="92D050"/>
          </a:solidFill>
        </p:spPr>
        <p:txBody>
          <a:bodyPr wrap="square" lIns="91403" tIns="45702" rIns="91403" bIns="45702"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Đọc nối tiếp đoạn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a:extLst>
              <a:ext uri="{FF2B5EF4-FFF2-40B4-BE49-F238E27FC236}">
                <a16:creationId xmlns:a16="http://schemas.microsoft.com/office/drawing/2014/main" id="{7DE47404-171D-49CA-BCFB-2BFC1974FDBA}"/>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Group 7">
            <a:extLst>
              <a:ext uri="{FF2B5EF4-FFF2-40B4-BE49-F238E27FC236}">
                <a16:creationId xmlns:a16="http://schemas.microsoft.com/office/drawing/2014/main" id="{464E7113-8301-43F2-A680-3ED95EC95F44}"/>
              </a:ext>
            </a:extLst>
          </p:cNvPr>
          <p:cNvGrpSpPr/>
          <p:nvPr/>
        </p:nvGrpSpPr>
        <p:grpSpPr>
          <a:xfrm>
            <a:off x="3820795" y="2201545"/>
            <a:ext cx="6916420" cy="2098675"/>
            <a:chOff x="172324" y="1157225"/>
            <a:chExt cx="2109019" cy="1406784"/>
          </a:xfrm>
        </p:grpSpPr>
        <p:sp>
          <p:nvSpPr>
            <p:cNvPr id="13" name="Hexagon 12">
              <a:extLst>
                <a:ext uri="{FF2B5EF4-FFF2-40B4-BE49-F238E27FC236}">
                  <a16:creationId xmlns:a16="http://schemas.microsoft.com/office/drawing/2014/main" id="{FB93DBB4-655E-4E30-B228-69F6F15D586B}"/>
                </a:ext>
              </a:extLst>
            </p:cNvPr>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51D49F6C-D2F3-4A84-969E-BA03F7318159}"/>
                </a:ext>
              </a:extLst>
            </p:cNvPr>
            <p:cNvSpPr txBox="1"/>
            <p:nvPr/>
          </p:nvSpPr>
          <p:spPr>
            <a:xfrm>
              <a:off x="288889" y="1370052"/>
              <a:ext cx="1954115" cy="1010075"/>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lắp ráp</a:t>
              </a:r>
            </a:p>
            <a:p>
              <a:pPr algn="ctr" defTabSz="913130" fontAlgn="base">
                <a:spcBef>
                  <a:spcPct val="0"/>
                </a:spcBef>
                <a:spcAft>
                  <a:spcPct val="0"/>
                </a:spcAft>
                <a:defRPr/>
              </a:pPr>
              <a:r>
                <a:rPr lang="en-US" altLang="vi-VN" sz="2800" b="0" i="0" u="none" strike="noStrike" dirty="0">
                  <a:solidFill>
                    <a:srgbClr val="231F20"/>
                  </a:solidFill>
                  <a:effectLst/>
                  <a:latin typeface="Arial-Rounded" panose="020B0500000000000000" pitchFamily="34" charset="0"/>
                  <a:ea typeface="Arial-Rounded" panose="020B0500000000000000" pitchFamily="34" charset="0"/>
                  <a:cs typeface="Arial-Rounded" panose="020B0500000000000000" pitchFamily="34" charset="0"/>
                  <a:sym typeface="+mn-lt"/>
                </a:rPr>
                <a:t>Lắp các bộ phận vào với nhau cho đúng vị trí để tạo nên một đồ vật hoàn chỉnh</a:t>
              </a:r>
            </a:p>
          </p:txBody>
        </p:sp>
      </p:grpSp>
      <p:grpSp>
        <p:nvGrpSpPr>
          <p:cNvPr id="15" name="Group 14">
            <a:extLst>
              <a:ext uri="{FF2B5EF4-FFF2-40B4-BE49-F238E27FC236}">
                <a16:creationId xmlns:a16="http://schemas.microsoft.com/office/drawing/2014/main" id="{D92C19B3-8611-4CDA-9482-A6221F25D003}"/>
              </a:ext>
            </a:extLst>
          </p:cNvPr>
          <p:cNvGrpSpPr/>
          <p:nvPr/>
        </p:nvGrpSpPr>
        <p:grpSpPr>
          <a:xfrm>
            <a:off x="1125033" y="2191201"/>
            <a:ext cx="2109019" cy="2109019"/>
            <a:chOff x="156834" y="1993081"/>
            <a:chExt cx="2109019" cy="2109019"/>
          </a:xfrm>
        </p:grpSpPr>
        <p:sp>
          <p:nvSpPr>
            <p:cNvPr id="16" name="Oval 15">
              <a:extLst>
                <a:ext uri="{FF2B5EF4-FFF2-40B4-BE49-F238E27FC236}">
                  <a16:creationId xmlns:a16="http://schemas.microsoft.com/office/drawing/2014/main" id="{8F08A08B-D82A-4196-8685-8BEFBEA011EA}"/>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60FD4B5-4F94-4091-9407-2FE64979D1EF}"/>
                </a:ext>
              </a:extLst>
            </p:cNvPr>
            <p:cNvSpPr txBox="1"/>
            <p:nvPr/>
          </p:nvSpPr>
          <p:spPr>
            <a:xfrm>
              <a:off x="315731" y="2243748"/>
              <a:ext cx="1711988" cy="1754326"/>
            </a:xfrm>
            <a:prstGeom prst="rect">
              <a:avLst/>
            </a:prstGeom>
            <a:noFill/>
          </p:spPr>
          <p:txBody>
            <a:bodyPr wrap="square" rtlCol="0">
              <a:spAutoFit/>
            </a:bodyPr>
            <a:lstStyle/>
            <a:p>
              <a:pPr algn="ctr" defTabSz="913130" fontAlgn="base">
                <a:spcBef>
                  <a:spcPct val="0"/>
                </a:spcBef>
                <a:spcAft>
                  <a:spcPct val="0"/>
                </a:spcAft>
                <a:defRPr/>
              </a:pPr>
              <a:r>
                <a:rPr lang="en-US" altLang="zh-C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199642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6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FFE6-F96B-7CEA-9D70-A853B0C37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1B277-B709-AE23-D120-EF8ECA773EF6}"/>
              </a:ext>
            </a:extLst>
          </p:cNvPr>
          <p:cNvSpPr>
            <a:spLocks noGrp="1"/>
          </p:cNvSpPr>
          <p:nvPr>
            <p:ph type="title"/>
          </p:nvPr>
        </p:nvSpPr>
        <p:spPr>
          <a:xfrm>
            <a:off x="609600" y="274955"/>
            <a:ext cx="10972800" cy="727075"/>
          </a:xfrm>
        </p:spPr>
        <p:txBody>
          <a:bodyPr>
            <a:normAutofit fontScale="90000"/>
          </a:bodyPr>
          <a:lstStyle/>
          <a:p>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sym typeface="+mn-ea"/>
              </a:rPr>
              <a:t>Tớ là lê-gô</a:t>
            </a:r>
            <a: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t/>
            </a:r>
            <a:br>
              <a:rPr lang="en-US" b="1" dirty="0">
                <a:solidFill>
                  <a:srgbClr val="00863D"/>
                </a:solidFill>
                <a:latin typeface="Times New Roman" panose="02020603050405020304" pitchFamily="18" charset="0"/>
                <a:ea typeface="Arial-Rounded" panose="020B0500000000000000"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803973-95FC-F016-51CB-C454113C089B}"/>
              </a:ext>
            </a:extLst>
          </p:cNvPr>
          <p:cNvSpPr>
            <a:spLocks noGrp="1"/>
          </p:cNvSpPr>
          <p:nvPr>
            <p:ph idx="1"/>
          </p:nvPr>
        </p:nvSpPr>
        <p:spPr>
          <a:xfrm>
            <a:off x="254635" y="707390"/>
            <a:ext cx="8468360" cy="4526280"/>
          </a:xfrm>
        </p:spPr>
        <p:txBody>
          <a:bodyPr>
            <a:noAutofit/>
          </a:bodyPr>
          <a:lstStyle/>
          <a:p>
            <a:pPr marL="0" indent="0" algn="just">
              <a:buNone/>
            </a:pPr>
            <a:r>
              <a:rPr lang="en-US" sz="2700" dirty="0">
                <a:latin typeface="Arial-Rounded" panose="020B0500000000000000" pitchFamily="34" charset="0"/>
                <a:cs typeface="Arial-Rounded" panose="020B0500000000000000" pitchFamily="34"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lê-gô</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gọi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đồ</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nhận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không</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rất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chị</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khối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đủ</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sắc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số</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a:t>
            </a:r>
            <a:r>
              <a:rPr lang="en-US" sz="2700" dirty="0">
                <a:latin typeface="Times New Roman" panose="02020603050405020304" pitchFamily="18" charset="0"/>
                <a:cs typeface="Times New Roman" panose="02020603050405020304" pitchFamily="18" charset="0"/>
              </a:rPr>
              <a:t> hon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xinh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xắn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mảnh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ghép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nhỏ</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bé</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kết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hợp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một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kì</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lắp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ráp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cửa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xe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cộ</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theo</a:t>
            </a:r>
            <a:r>
              <a:rPr lang="en-US" sz="2700" dirty="0">
                <a:latin typeface="Times New Roman" panose="02020603050405020304" pitchFamily="18" charset="0"/>
                <a:cs typeface="Times New Roman" panose="02020603050405020304" pitchFamily="18" charset="0"/>
              </a:rPr>
              <a:t> ý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Sau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thành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khác</a:t>
            </a:r>
            <a:r>
              <a:rPr lang="en-US" sz="2700" dirty="0">
                <a:latin typeface="Times New Roman" panose="02020603050405020304" pitchFamily="18" charset="0"/>
                <a:cs typeface="Times New Roman" panose="02020603050405020304" pitchFamily="18" charset="0"/>
              </a:rPr>
              <a:t>. </a:t>
            </a:r>
          </a:p>
          <a:p>
            <a:pPr marL="0" indent="0" algn="just">
              <a:buNone/>
            </a:pP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giúp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tưởng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tượng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phong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phú</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năng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nhẫn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sẵn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sàng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chưa</a:t>
            </a:r>
            <a:r>
              <a:rPr lang="en-US" sz="2700" dirty="0">
                <a:latin typeface="Times New Roman" panose="02020603050405020304" pitchFamily="18" charset="0"/>
                <a:cs typeface="Times New Roman" panose="02020603050405020304" pitchFamily="18" charset="0"/>
              </a:rPr>
              <a:t>?</a:t>
            </a:r>
          </a:p>
          <a:p>
            <a:pPr marL="0" indent="0" algn="r">
              <a:buNone/>
            </a:pPr>
            <a:r>
              <a:rPr lang="en-US" sz="2700" dirty="0">
                <a:latin typeface="Times New Roman" panose="02020603050405020304" pitchFamily="18" charset="0"/>
                <a:cs typeface="Times New Roman" panose="02020603050405020304" pitchFamily="18" charset="0"/>
              </a:rPr>
              <a:t>(</a:t>
            </a:r>
            <a:r>
              <a:rPr lang="en-US" sz="2700" dirty="0" err="1">
                <a:latin typeface="Times New Roman" panose="02020603050405020304" pitchFamily="18" charset="0"/>
                <a:cs typeface="Times New Roman" panose="02020603050405020304" pitchFamily="18" charset="0"/>
              </a:rPr>
              <a:t>Bảo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a:t>
            </a:r>
            <a:r>
              <a:rPr lang="en-US" sz="2700" dirty="0" err="1" smtClean="0">
                <a:latin typeface="Times New Roman" panose="02020603050405020304" pitchFamily="18" charset="0"/>
                <a:cs typeface="Times New Roman" panose="02020603050405020304" pitchFamily="18" charset="0"/>
              </a:rPr>
              <a:t>hâu</a:t>
            </a:r>
            <a:r>
              <a:rPr lang="en-US" sz="27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B4837090-AF22-E8EF-B6DC-833709A277FC}"/>
              </a:ext>
            </a:extLst>
          </p:cNvPr>
          <p:cNvPicPr>
            <a:picLocks noChangeAspect="1"/>
          </p:cNvPicPr>
          <p:nvPr/>
        </p:nvPicPr>
        <p:blipFill>
          <a:blip r:embed="rId2"/>
          <a:stretch>
            <a:fillRect/>
          </a:stretch>
        </p:blipFill>
        <p:spPr>
          <a:xfrm>
            <a:off x="8722995" y="854710"/>
            <a:ext cx="3333750" cy="4652010"/>
          </a:xfrm>
          <a:prstGeom prst="rect">
            <a:avLst/>
          </a:prstGeom>
        </p:spPr>
      </p:pic>
      <p:pic>
        <p:nvPicPr>
          <p:cNvPr id="5" name="Picture 3">
            <a:extLst>
              <a:ext uri="{FF2B5EF4-FFF2-40B4-BE49-F238E27FC236}">
                <a16:creationId xmlns:a16="http://schemas.microsoft.com/office/drawing/2014/main" id="{8FBE138E-E3F0-B73B-3D3E-B3D0160B0E8D}"/>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87680"/>
            <a:ext cx="527050" cy="119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C859014F-7D13-CD02-3AFD-C29B138D95CF}"/>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 y="1552575"/>
            <a:ext cx="5270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15A6FD4B-5CBB-BEA0-9C40-1E657FA1346A}"/>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962910"/>
            <a:ext cx="527050" cy="20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D9635B74-E16D-BDAE-2837-47349404DD36}"/>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697095"/>
            <a:ext cx="527050" cy="175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FA5C7E47-71B0-24BB-1A72-9D9A217635B5}"/>
              </a:ext>
            </a:extLst>
          </p:cNvPr>
          <p:cNvSpPr txBox="1"/>
          <p:nvPr/>
        </p:nvSpPr>
        <p:spPr>
          <a:xfrm>
            <a:off x="8124670" y="162560"/>
            <a:ext cx="3915420" cy="584739"/>
          </a:xfrm>
          <a:prstGeom prst="rect">
            <a:avLst/>
          </a:prstGeom>
          <a:solidFill>
            <a:srgbClr val="92D050"/>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nối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N4</a:t>
            </a:r>
          </a:p>
        </p:txBody>
      </p:sp>
    </p:spTree>
    <p:extLst>
      <p:ext uri="{BB962C8B-B14F-4D97-AF65-F5344CB8AC3E}">
        <p14:creationId xmlns:p14="http://schemas.microsoft.com/office/powerpoint/2010/main" val="22599772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1234</Words>
  <Application>Microsoft Office PowerPoint</Application>
  <PresentationFormat>Widescreen</PresentationFormat>
  <Paragraphs>66</Paragraphs>
  <Slides>15</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15</vt:i4>
      </vt:variant>
    </vt:vector>
  </HeadingPairs>
  <TitlesOfParts>
    <vt:vector size="30" baseType="lpstr">
      <vt:lpstr>Microsoft YaHei</vt:lpstr>
      <vt:lpstr>宋体</vt:lpstr>
      <vt:lpstr>宋体</vt:lpstr>
      <vt:lpstr>Arial</vt:lpstr>
      <vt:lpstr>Arial Rounded MT Bold</vt:lpstr>
      <vt:lpstr>Arial-Rounded</vt:lpstr>
      <vt:lpstr>Calibri</vt:lpstr>
      <vt:lpstr>Calibri Light</vt:lpstr>
      <vt:lpstr>HP001 4 hàng</vt:lpstr>
      <vt:lpstr>Times New Roman</vt:lpstr>
      <vt:lpstr>Verdana</vt:lpstr>
      <vt:lpstr>2_Office Theme</vt:lpstr>
      <vt:lpstr>3_Office Theme</vt:lpstr>
      <vt:lpstr>5_Office Theme</vt:lpstr>
      <vt:lpstr>7_Office Theme</vt:lpstr>
      <vt:lpstr>PowerPoint Presentation</vt:lpstr>
      <vt:lpstr>PowerPoint Presentation</vt:lpstr>
      <vt:lpstr>PowerPoint Presentation</vt:lpstr>
      <vt:lpstr>Tớ là lê-gô </vt:lpstr>
      <vt:lpstr>Tớ là lê-gô </vt:lpstr>
      <vt:lpstr>PowerPoint Presentation</vt:lpstr>
      <vt:lpstr>Tớ là lê-gô </vt:lpstr>
      <vt:lpstr>PowerPoint Presentation</vt:lpstr>
      <vt:lpstr>Tớ là lê-gô </vt:lpstr>
      <vt:lpstr>Tớ là lê-gô </vt:lpstr>
      <vt:lpstr>PowerPoint Presentation</vt:lpstr>
      <vt:lpstr>Tớ là lê-gô </vt:lpstr>
      <vt:lpstr> Nội dung: Biết được đặc điểm, cách sử dụng, lợi ích của lê gô – một loại đồ chơi  hiện đại.</vt:lpstr>
      <vt:lpstr>Chọn nội dung phù hợp với mỗi đoạn bài đọc</vt:lpstr>
      <vt:lpstr>1. Từ ngữ chỉ đặc điểm của khối lê-gô: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MAIHUNG</cp:lastModifiedBy>
  <cp:revision>48</cp:revision>
  <dcterms:created xsi:type="dcterms:W3CDTF">2021-05-27T09:57:00Z</dcterms:created>
  <dcterms:modified xsi:type="dcterms:W3CDTF">2025-04-07T07:24:32Z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