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2" r:id="rId2"/>
    <p:sldId id="257" r:id="rId3"/>
    <p:sldId id="276" r:id="rId4"/>
    <p:sldId id="260" r:id="rId5"/>
    <p:sldId id="267" r:id="rId6"/>
    <p:sldId id="268" r:id="rId7"/>
    <p:sldId id="269" r:id="rId8"/>
    <p:sldId id="270" r:id="rId9"/>
    <p:sldId id="271" r:id="rId10"/>
    <p:sldId id="262" r:id="rId11"/>
    <p:sldId id="277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4F2E1-16E2-45EB-BD8E-1EB3A0CFACC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05B7D-C05B-411F-9059-245A8A9A4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2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0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5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6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388432"/>
            <a:ext cx="8336062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5" y="292694"/>
            <a:ext cx="8518865" cy="6384375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85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8" y="12559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59" name="Google Shape;159;p3"/>
          <p:cNvSpPr/>
          <p:nvPr/>
        </p:nvSpPr>
        <p:spPr>
          <a:xfrm>
            <a:off x="281026" y="1288787"/>
            <a:ext cx="324527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0" name="Google Shape;160;p3"/>
          <p:cNvSpPr/>
          <p:nvPr/>
        </p:nvSpPr>
        <p:spPr>
          <a:xfrm>
            <a:off x="304707" y="13989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1" name="Google Shape;161;p3"/>
          <p:cNvSpPr/>
          <p:nvPr/>
        </p:nvSpPr>
        <p:spPr>
          <a:xfrm>
            <a:off x="605522" y="13430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2" name="Google Shape;162;p3"/>
          <p:cNvSpPr/>
          <p:nvPr/>
        </p:nvSpPr>
        <p:spPr>
          <a:xfrm>
            <a:off x="546318" y="1730988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81026" y="1765508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304707" y="18739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605522" y="181972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282217" y="1780289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546318" y="2207666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281026" y="2240535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304707" y="2349008"/>
            <a:ext cx="32014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05522" y="22947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282217" y="2255317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546318" y="2682692"/>
            <a:ext cx="79378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281026" y="2717214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304707" y="2825730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605522" y="2769819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282217" y="2732037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546318" y="3159414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281026" y="3192283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9" name="Google Shape;179;p3"/>
          <p:cNvSpPr/>
          <p:nvPr/>
        </p:nvSpPr>
        <p:spPr>
          <a:xfrm>
            <a:off x="304707" y="330075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605522" y="3246497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282217" y="3207063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546318" y="3634440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81026" y="3668960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304707" y="3777434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5" name="Google Shape;185;p3"/>
          <p:cNvSpPr/>
          <p:nvPr/>
        </p:nvSpPr>
        <p:spPr>
          <a:xfrm>
            <a:off x="605522" y="3721565"/>
            <a:ext cx="3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6" name="Google Shape;186;p3"/>
          <p:cNvSpPr/>
          <p:nvPr/>
        </p:nvSpPr>
        <p:spPr>
          <a:xfrm>
            <a:off x="282217" y="3682090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7" name="Google Shape;187;p3"/>
          <p:cNvSpPr/>
          <p:nvPr/>
        </p:nvSpPr>
        <p:spPr>
          <a:xfrm>
            <a:off x="546318" y="4111119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8" name="Google Shape;188;p3"/>
          <p:cNvSpPr/>
          <p:nvPr/>
        </p:nvSpPr>
        <p:spPr>
          <a:xfrm>
            <a:off x="281026" y="4143987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04707" y="4252503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0" name="Google Shape;190;p3"/>
          <p:cNvSpPr/>
          <p:nvPr/>
        </p:nvSpPr>
        <p:spPr>
          <a:xfrm>
            <a:off x="605522" y="4198245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282217" y="4158811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546318" y="4586188"/>
            <a:ext cx="79378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281026" y="4620666"/>
            <a:ext cx="324527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4" name="Google Shape;194;p3"/>
          <p:cNvSpPr/>
          <p:nvPr/>
        </p:nvSpPr>
        <p:spPr>
          <a:xfrm>
            <a:off x="304707" y="4729182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5" name="Google Shape;195;p3"/>
          <p:cNvSpPr/>
          <p:nvPr/>
        </p:nvSpPr>
        <p:spPr>
          <a:xfrm>
            <a:off x="605522" y="4673271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282217" y="4633838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546318" y="5061214"/>
            <a:ext cx="79378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81026" y="5095735"/>
            <a:ext cx="324527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304707" y="5204207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605522" y="5149993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282217" y="5110515"/>
            <a:ext cx="323337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546318" y="5537892"/>
            <a:ext cx="79378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281026" y="5570761"/>
            <a:ext cx="324527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304707" y="5680886"/>
            <a:ext cx="32014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605522" y="5625018"/>
            <a:ext cx="3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82217" y="5585584"/>
            <a:ext cx="323337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282217" y="1303611"/>
            <a:ext cx="323337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875457"/>
            <a:ext cx="39681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465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496600"/>
            <a:ext cx="1032600" cy="8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5735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4193133"/>
            <a:ext cx="4496700" cy="8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6" y="2108468"/>
            <a:ext cx="444275" cy="531367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1" y="5273702"/>
            <a:ext cx="291375" cy="375167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1" y="1672586"/>
            <a:ext cx="166675" cy="224767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1" y="4022766"/>
            <a:ext cx="11912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8069225" y="3611184"/>
            <a:ext cx="87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6" y="5420002"/>
            <a:ext cx="166675" cy="224767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7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1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0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0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1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57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6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9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2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D6BD-FEC9-430D-A5AA-D3CEBC384B2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1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D6BD-FEC9-430D-A5AA-D3CEBC384B2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659D2-D120-4E5C-8F88-FDBD512AD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7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hyperlink" Target="Ti&#7871;ng%20Vi&#7879;t%20l&#7899;p%202%20s&#225;ch%20K&#7871;t%20n&#7889;i%20tri%20th&#7913;c%20v&#7899;i%20cu&#7897;c%20s&#7889;ng-B&#224;i%203%20Ni&#7873;m%20vui%20c&#7911;a%20Bi%20v&#224;%20B&#7889;ng%20n&#243;i%20v&#224;%20nghe.webm" TargetMode="External"/><Relationship Id="rId12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ke%20chuyen.mp4" TargetMode="Externa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05001" y="1600200"/>
            <a:ext cx="5613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6705" y="-112290"/>
            <a:ext cx="8229600" cy="2103120"/>
          </a:xfrm>
          <a:prstGeom prst="rect">
            <a:avLst/>
          </a:prstGeom>
          <a:noFill/>
        </p:spPr>
        <p:txBody>
          <a:bodyPr>
            <a:prstTxWarp prst="textInflateBottom">
              <a:avLst>
                <a:gd name="adj" fmla="val 6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Chào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mừng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con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đến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với</a:t>
            </a:r>
            <a:r>
              <a:rPr lang="en-US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tiết</a:t>
            </a:r>
            <a:endParaRPr lang="en-US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054753" y="771410"/>
            <a:ext cx="5034495" cy="5937263"/>
            <a:chOff x="610929" y="-854372"/>
            <a:chExt cx="7445828" cy="6933625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4" t="31196"/>
            <a:stretch/>
          </p:blipFill>
          <p:spPr bwMode="auto">
            <a:xfrm>
              <a:off x="610990" y="-854372"/>
              <a:ext cx="7445767" cy="3453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0" r="4294" b="30807"/>
            <a:stretch/>
          </p:blipFill>
          <p:spPr bwMode="auto">
            <a:xfrm>
              <a:off x="610929" y="2599383"/>
              <a:ext cx="7445828" cy="3479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0" y="86032"/>
            <a:ext cx="9144000" cy="6664009"/>
            <a:chOff x="0" y="0"/>
            <a:chExt cx="9144000" cy="513286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532113" y="293761"/>
            <a:ext cx="372140" cy="47764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" name="TextBox 13">
            <a:hlinkClick r:id="rId7" action="ppaction://hlinkfile"/>
          </p:cNvPr>
          <p:cNvSpPr txBox="1"/>
          <p:nvPr/>
        </p:nvSpPr>
        <p:spPr>
          <a:xfrm>
            <a:off x="1031844" y="245538"/>
            <a:ext cx="5420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Chọn</a:t>
            </a:r>
            <a:r>
              <a:rPr lang="en-US" sz="2200" dirty="0"/>
              <a:t> </a:t>
            </a:r>
            <a:r>
              <a:rPr lang="en-US" sz="2200" dirty="0" err="1"/>
              <a:t>kể</a:t>
            </a:r>
            <a:r>
              <a:rPr lang="en-US" sz="2200" dirty="0"/>
              <a:t> 1 -2 </a:t>
            </a:r>
            <a:r>
              <a:rPr lang="en-US" sz="2200" dirty="0" err="1"/>
              <a:t>đoạn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câu</a:t>
            </a:r>
            <a:r>
              <a:rPr lang="en-US" sz="2200" dirty="0"/>
              <a:t> </a:t>
            </a:r>
            <a:r>
              <a:rPr lang="en-US" sz="2200" dirty="0" err="1"/>
              <a:t>chuyện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tranh</a:t>
            </a:r>
            <a:r>
              <a:rPr lang="en-US" sz="2200" dirty="0"/>
              <a:t>.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5943601" y="4796400"/>
            <a:ext cx="3380623" cy="206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-106326" y="4723318"/>
            <a:ext cx="2488019" cy="206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775"/>
          <a:stretch/>
        </p:blipFill>
        <p:spPr bwMode="auto">
          <a:xfrm>
            <a:off x="159975" y="5708963"/>
            <a:ext cx="6677025" cy="107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4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himes.wav"/>
          </p:stSnd>
        </p:sndAc>
      </p:transition>
    </mc:Choice>
    <mc:Fallback xmlns="">
      <p:transition spd="slow">
        <p:circl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3308" y="507687"/>
            <a:ext cx="8763000" cy="6296890"/>
            <a:chOff x="610929" y="-854372"/>
            <a:chExt cx="7445828" cy="69336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4" t="31196"/>
            <a:stretch/>
          </p:blipFill>
          <p:spPr bwMode="auto">
            <a:xfrm>
              <a:off x="610990" y="-854372"/>
              <a:ext cx="7445767" cy="3453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0" r="4294" b="30807"/>
            <a:stretch/>
          </p:blipFill>
          <p:spPr bwMode="auto">
            <a:xfrm>
              <a:off x="610929" y="2599383"/>
              <a:ext cx="7445828" cy="3479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>
            <a:hlinkClick r:id="rId6" action="ppaction://hlinkfile"/>
          </p:cNvPr>
          <p:cNvSpPr txBox="1"/>
          <p:nvPr/>
        </p:nvSpPr>
        <p:spPr>
          <a:xfrm>
            <a:off x="2667000" y="152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Nghe kể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775"/>
          <a:stretch/>
        </p:blipFill>
        <p:spPr bwMode="auto">
          <a:xfrm>
            <a:off x="159975" y="5708963"/>
            <a:ext cx="6677025" cy="107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26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2" y="1349727"/>
            <a:ext cx="4703897" cy="44374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6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962461"/>
            <a:ext cx="1088272" cy="125390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6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5833923" y="1323818"/>
            <a:ext cx="1451051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6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66457">
            <a:off x="2389657" y="2058340"/>
            <a:ext cx="4503986" cy="4029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1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1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vi-VN" sz="115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11500" b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8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880687">
            <a:off x="33995" y="5329842"/>
            <a:ext cx="1979958" cy="917981"/>
          </a:xfrm>
          <a:prstGeom prst="rect">
            <a:avLst/>
          </a:prstGeom>
        </p:spPr>
      </p:pic>
      <p:grpSp>
        <p:nvGrpSpPr>
          <p:cNvPr id="28" name="Google Shape;729;p37"/>
          <p:cNvGrpSpPr/>
          <p:nvPr/>
        </p:nvGrpSpPr>
        <p:grpSpPr>
          <a:xfrm rot="619330">
            <a:off x="5939220" y="3634746"/>
            <a:ext cx="739595" cy="888043"/>
            <a:chOff x="1295661" y="3819594"/>
            <a:chExt cx="345640" cy="342900"/>
          </a:xfrm>
        </p:grpSpPr>
        <p:sp>
          <p:nvSpPr>
            <p:cNvPr id="29" name="Google Shape;730;p37"/>
            <p:cNvSpPr/>
            <p:nvPr/>
          </p:nvSpPr>
          <p:spPr>
            <a:xfrm>
              <a:off x="1465015" y="4073902"/>
              <a:ext cx="10391" cy="88233"/>
            </a:xfrm>
            <a:custGeom>
              <a:avLst/>
              <a:gdLst/>
              <a:ahLst/>
              <a:cxnLst/>
              <a:rect l="l" t="t" r="r" b="b"/>
              <a:pathLst>
                <a:path w="694" h="5893" extrusionOk="0">
                  <a:moveTo>
                    <a:pt x="347" y="0"/>
                  </a:moveTo>
                  <a:cubicBezTo>
                    <a:pt x="174" y="0"/>
                    <a:pt x="0" y="111"/>
                    <a:pt x="0" y="332"/>
                  </a:cubicBezTo>
                  <a:lnTo>
                    <a:pt x="0" y="5546"/>
                  </a:lnTo>
                  <a:cubicBezTo>
                    <a:pt x="0" y="5777"/>
                    <a:pt x="174" y="5893"/>
                    <a:pt x="347" y="5893"/>
                  </a:cubicBezTo>
                  <a:cubicBezTo>
                    <a:pt x="520" y="5893"/>
                    <a:pt x="694" y="5777"/>
                    <a:pt x="694" y="5546"/>
                  </a:cubicBezTo>
                  <a:lnTo>
                    <a:pt x="694" y="332"/>
                  </a:lnTo>
                  <a:cubicBezTo>
                    <a:pt x="694" y="111"/>
                    <a:pt x="520" y="0"/>
                    <a:pt x="347" y="0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731;p37"/>
            <p:cNvSpPr/>
            <p:nvPr/>
          </p:nvSpPr>
          <p:spPr>
            <a:xfrm>
              <a:off x="1465015" y="4011961"/>
              <a:ext cx="10391" cy="60773"/>
            </a:xfrm>
            <a:custGeom>
              <a:avLst/>
              <a:gdLst/>
              <a:ahLst/>
              <a:cxnLst/>
              <a:rect l="l" t="t" r="r" b="b"/>
              <a:pathLst>
                <a:path w="694" h="4059" extrusionOk="0">
                  <a:moveTo>
                    <a:pt x="347" y="1"/>
                  </a:moveTo>
                  <a:cubicBezTo>
                    <a:pt x="174" y="1"/>
                    <a:pt x="0" y="117"/>
                    <a:pt x="0" y="348"/>
                  </a:cubicBezTo>
                  <a:lnTo>
                    <a:pt x="0" y="3712"/>
                  </a:lnTo>
                  <a:cubicBezTo>
                    <a:pt x="0" y="3943"/>
                    <a:pt x="174" y="4059"/>
                    <a:pt x="347" y="4059"/>
                  </a:cubicBezTo>
                  <a:cubicBezTo>
                    <a:pt x="520" y="4059"/>
                    <a:pt x="694" y="3943"/>
                    <a:pt x="694" y="3712"/>
                  </a:cubicBezTo>
                  <a:lnTo>
                    <a:pt x="694" y="348"/>
                  </a:lnTo>
                  <a:cubicBezTo>
                    <a:pt x="694" y="117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732;p37"/>
            <p:cNvSpPr/>
            <p:nvPr/>
          </p:nvSpPr>
          <p:spPr>
            <a:xfrm>
              <a:off x="1497610" y="4073947"/>
              <a:ext cx="71434" cy="88547"/>
            </a:xfrm>
            <a:custGeom>
              <a:avLst/>
              <a:gdLst/>
              <a:ahLst/>
              <a:cxnLst/>
              <a:rect l="l" t="t" r="r" b="b"/>
              <a:pathLst>
                <a:path w="4771" h="5914" extrusionOk="0">
                  <a:moveTo>
                    <a:pt x="481" y="0"/>
                  </a:moveTo>
                  <a:cubicBezTo>
                    <a:pt x="234" y="0"/>
                    <a:pt x="1" y="285"/>
                    <a:pt x="199" y="560"/>
                  </a:cubicBezTo>
                  <a:lnTo>
                    <a:pt x="4025" y="5753"/>
                  </a:lnTo>
                  <a:lnTo>
                    <a:pt x="4025" y="5774"/>
                  </a:lnTo>
                  <a:cubicBezTo>
                    <a:pt x="4100" y="5872"/>
                    <a:pt x="4196" y="5913"/>
                    <a:pt x="4290" y="5913"/>
                  </a:cubicBezTo>
                  <a:cubicBezTo>
                    <a:pt x="4537" y="5913"/>
                    <a:pt x="4770" y="5628"/>
                    <a:pt x="4572" y="5353"/>
                  </a:cubicBezTo>
                  <a:lnTo>
                    <a:pt x="745" y="139"/>
                  </a:lnTo>
                  <a:cubicBezTo>
                    <a:pt x="670" y="41"/>
                    <a:pt x="574" y="0"/>
                    <a:pt x="481" y="0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733;p37"/>
            <p:cNvSpPr/>
            <p:nvPr/>
          </p:nvSpPr>
          <p:spPr>
            <a:xfrm>
              <a:off x="1372455" y="4073797"/>
              <a:ext cx="70341" cy="88428"/>
            </a:xfrm>
            <a:custGeom>
              <a:avLst/>
              <a:gdLst/>
              <a:ahLst/>
              <a:cxnLst/>
              <a:rect l="l" t="t" r="r" b="b"/>
              <a:pathLst>
                <a:path w="4698" h="5906" extrusionOk="0">
                  <a:moveTo>
                    <a:pt x="4222" y="0"/>
                  </a:moveTo>
                  <a:cubicBezTo>
                    <a:pt x="4127" y="0"/>
                    <a:pt x="4030" y="44"/>
                    <a:pt x="3954" y="149"/>
                  </a:cubicBezTo>
                  <a:lnTo>
                    <a:pt x="127" y="5363"/>
                  </a:lnTo>
                  <a:cubicBezTo>
                    <a:pt x="1" y="5511"/>
                    <a:pt x="43" y="5721"/>
                    <a:pt x="190" y="5847"/>
                  </a:cubicBezTo>
                  <a:cubicBezTo>
                    <a:pt x="246" y="5887"/>
                    <a:pt x="313" y="5905"/>
                    <a:pt x="381" y="5905"/>
                  </a:cubicBezTo>
                  <a:cubicBezTo>
                    <a:pt x="494" y="5905"/>
                    <a:pt x="608" y="5854"/>
                    <a:pt x="674" y="5763"/>
                  </a:cubicBezTo>
                  <a:lnTo>
                    <a:pt x="4500" y="549"/>
                  </a:lnTo>
                  <a:cubicBezTo>
                    <a:pt x="4697" y="291"/>
                    <a:pt x="4468" y="0"/>
                    <a:pt x="4222" y="0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734;p37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98" y="4499"/>
                  </a:cubicBezTo>
                  <a:lnTo>
                    <a:pt x="3533" y="4499"/>
                  </a:lnTo>
                  <a:cubicBezTo>
                    <a:pt x="4395" y="4499"/>
                    <a:pt x="5109" y="3785"/>
                    <a:pt x="5109" y="2923"/>
                  </a:cubicBezTo>
                  <a:lnTo>
                    <a:pt x="5109" y="0"/>
                  </a:ln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735;p37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77" y="4499"/>
                  </a:cubicBezTo>
                  <a:lnTo>
                    <a:pt x="2166" y="4499"/>
                  </a:lnTo>
                  <a:cubicBezTo>
                    <a:pt x="1451" y="4289"/>
                    <a:pt x="968" y="3637"/>
                    <a:pt x="968" y="2902"/>
                  </a:cubicBezTo>
                  <a:cubicBezTo>
                    <a:pt x="968" y="2311"/>
                    <a:pt x="1438" y="1866"/>
                    <a:pt x="1979" y="1866"/>
                  </a:cubicBezTo>
                  <a:cubicBezTo>
                    <a:pt x="2055" y="1866"/>
                    <a:pt x="2131" y="1874"/>
                    <a:pt x="2208" y="1892"/>
                  </a:cubicBezTo>
                  <a:lnTo>
                    <a:pt x="5109" y="2523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736;p37"/>
            <p:cNvSpPr/>
            <p:nvPr/>
          </p:nvSpPr>
          <p:spPr>
            <a:xfrm>
              <a:off x="1359549" y="3850318"/>
              <a:ext cx="205572" cy="136639"/>
            </a:xfrm>
            <a:custGeom>
              <a:avLst/>
              <a:gdLst/>
              <a:ahLst/>
              <a:cxnLst/>
              <a:rect l="l" t="t" r="r" b="b"/>
              <a:pathLst>
                <a:path w="13730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7" y="9126"/>
                    <a:pt x="11664" y="9126"/>
                  </a:cubicBezTo>
                  <a:cubicBezTo>
                    <a:pt x="12089" y="9126"/>
                    <a:pt x="12465" y="8849"/>
                    <a:pt x="12573" y="8432"/>
                  </a:cubicBezTo>
                  <a:lnTo>
                    <a:pt x="13583" y="4710"/>
                  </a:lnTo>
                  <a:cubicBezTo>
                    <a:pt x="13730" y="4206"/>
                    <a:pt x="13435" y="3701"/>
                    <a:pt x="12952" y="3554"/>
                  </a:cubicBezTo>
                  <a:lnTo>
                    <a:pt x="17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737;p37"/>
            <p:cNvSpPr/>
            <p:nvPr/>
          </p:nvSpPr>
          <p:spPr>
            <a:xfrm>
              <a:off x="1359549" y="3850318"/>
              <a:ext cx="188893" cy="136639"/>
            </a:xfrm>
            <a:custGeom>
              <a:avLst/>
              <a:gdLst/>
              <a:ahLst/>
              <a:cxnLst/>
              <a:rect l="l" t="t" r="r" b="b"/>
              <a:pathLst>
                <a:path w="12616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6" y="9126"/>
                    <a:pt x="11663" y="9126"/>
                  </a:cubicBezTo>
                  <a:cubicBezTo>
                    <a:pt x="12089" y="9126"/>
                    <a:pt x="12467" y="8847"/>
                    <a:pt x="12595" y="8411"/>
                  </a:cubicBezTo>
                  <a:lnTo>
                    <a:pt x="12616" y="8348"/>
                  </a:lnTo>
                  <a:lnTo>
                    <a:pt x="3764" y="6392"/>
                  </a:lnTo>
                  <a:cubicBezTo>
                    <a:pt x="2398" y="6098"/>
                    <a:pt x="1557" y="4710"/>
                    <a:pt x="1914" y="3344"/>
                  </a:cubicBezTo>
                  <a:lnTo>
                    <a:pt x="2734" y="316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738;p37"/>
            <p:cNvSpPr/>
            <p:nvPr/>
          </p:nvSpPr>
          <p:spPr>
            <a:xfrm>
              <a:off x="1323360" y="3819594"/>
              <a:ext cx="68005" cy="151507"/>
            </a:xfrm>
            <a:custGeom>
              <a:avLst/>
              <a:gdLst/>
              <a:ahLst/>
              <a:cxnLst/>
              <a:rect l="l" t="t" r="r" b="b"/>
              <a:pathLst>
                <a:path w="4542" h="10119" extrusionOk="0">
                  <a:moveTo>
                    <a:pt x="3348" y="0"/>
                  </a:moveTo>
                  <a:cubicBezTo>
                    <a:pt x="2879" y="0"/>
                    <a:pt x="2458" y="314"/>
                    <a:pt x="2334" y="791"/>
                  </a:cubicBezTo>
                  <a:lnTo>
                    <a:pt x="168" y="8781"/>
                  </a:lnTo>
                  <a:cubicBezTo>
                    <a:pt x="0" y="9348"/>
                    <a:pt x="337" y="9937"/>
                    <a:pt x="904" y="10084"/>
                  </a:cubicBezTo>
                  <a:lnTo>
                    <a:pt x="925" y="10084"/>
                  </a:lnTo>
                  <a:cubicBezTo>
                    <a:pt x="1015" y="10108"/>
                    <a:pt x="1106" y="10119"/>
                    <a:pt x="1195" y="10119"/>
                  </a:cubicBezTo>
                  <a:cubicBezTo>
                    <a:pt x="1669" y="10119"/>
                    <a:pt x="2105" y="9805"/>
                    <a:pt x="2229" y="9327"/>
                  </a:cubicBezTo>
                  <a:lnTo>
                    <a:pt x="4394" y="1338"/>
                  </a:lnTo>
                  <a:cubicBezTo>
                    <a:pt x="4541" y="770"/>
                    <a:pt x="4205" y="182"/>
                    <a:pt x="3658" y="35"/>
                  </a:cubicBezTo>
                  <a:lnTo>
                    <a:pt x="3616" y="35"/>
                  </a:lnTo>
                  <a:cubicBezTo>
                    <a:pt x="3526" y="11"/>
                    <a:pt x="3436" y="0"/>
                    <a:pt x="3348" y="0"/>
                  </a:cubicBezTo>
                  <a:close/>
                </a:path>
              </a:pathLst>
            </a:custGeom>
            <a:solidFill>
              <a:srgbClr val="D151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739;p37"/>
            <p:cNvSpPr/>
            <p:nvPr/>
          </p:nvSpPr>
          <p:spPr>
            <a:xfrm>
              <a:off x="1324304" y="3819774"/>
              <a:ext cx="55099" cy="151132"/>
            </a:xfrm>
            <a:custGeom>
              <a:avLst/>
              <a:gdLst/>
              <a:ahLst/>
              <a:cxnLst/>
              <a:rect l="l" t="t" r="r" b="b"/>
              <a:pathLst>
                <a:path w="3680" h="10094" extrusionOk="0">
                  <a:moveTo>
                    <a:pt x="3256" y="0"/>
                  </a:moveTo>
                  <a:cubicBezTo>
                    <a:pt x="2793" y="0"/>
                    <a:pt x="2371" y="311"/>
                    <a:pt x="2250" y="779"/>
                  </a:cubicBezTo>
                  <a:lnTo>
                    <a:pt x="84" y="8790"/>
                  </a:lnTo>
                  <a:cubicBezTo>
                    <a:pt x="0" y="9126"/>
                    <a:pt x="84" y="9505"/>
                    <a:pt x="337" y="9778"/>
                  </a:cubicBezTo>
                  <a:cubicBezTo>
                    <a:pt x="463" y="9904"/>
                    <a:pt x="652" y="10009"/>
                    <a:pt x="841" y="10072"/>
                  </a:cubicBezTo>
                  <a:lnTo>
                    <a:pt x="862" y="10072"/>
                  </a:lnTo>
                  <a:lnTo>
                    <a:pt x="946" y="10093"/>
                  </a:lnTo>
                  <a:lnTo>
                    <a:pt x="1283" y="10093"/>
                  </a:lnTo>
                  <a:cubicBezTo>
                    <a:pt x="1367" y="10072"/>
                    <a:pt x="1451" y="10051"/>
                    <a:pt x="1535" y="10030"/>
                  </a:cubicBezTo>
                  <a:cubicBezTo>
                    <a:pt x="1093" y="9778"/>
                    <a:pt x="904" y="9273"/>
                    <a:pt x="1030" y="8811"/>
                  </a:cubicBezTo>
                  <a:lnTo>
                    <a:pt x="3175" y="716"/>
                  </a:lnTo>
                  <a:cubicBezTo>
                    <a:pt x="3259" y="443"/>
                    <a:pt x="3427" y="212"/>
                    <a:pt x="3679" y="65"/>
                  </a:cubicBezTo>
                  <a:lnTo>
                    <a:pt x="3616" y="44"/>
                  </a:lnTo>
                  <a:lnTo>
                    <a:pt x="3553" y="44"/>
                  </a:lnTo>
                  <a:cubicBezTo>
                    <a:pt x="3454" y="14"/>
                    <a:pt x="3354" y="0"/>
                    <a:pt x="3256" y="0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" name="Google Shape;740;p37"/>
            <p:cNvSpPr/>
            <p:nvPr/>
          </p:nvSpPr>
          <p:spPr>
            <a:xfrm>
              <a:off x="1295976" y="3845482"/>
              <a:ext cx="57929" cy="89850"/>
            </a:xfrm>
            <a:custGeom>
              <a:avLst/>
              <a:gdLst/>
              <a:ahLst/>
              <a:cxnLst/>
              <a:rect l="l" t="t" r="r" b="b"/>
              <a:pathLst>
                <a:path w="3869" h="6001" extrusionOk="0">
                  <a:moveTo>
                    <a:pt x="3140" y="0"/>
                  </a:moveTo>
                  <a:cubicBezTo>
                    <a:pt x="1990" y="0"/>
                    <a:pt x="926" y="766"/>
                    <a:pt x="610" y="1943"/>
                  </a:cubicBezTo>
                  <a:lnTo>
                    <a:pt x="378" y="2763"/>
                  </a:lnTo>
                  <a:cubicBezTo>
                    <a:pt x="0" y="4171"/>
                    <a:pt x="841" y="5622"/>
                    <a:pt x="2229" y="6000"/>
                  </a:cubicBezTo>
                  <a:lnTo>
                    <a:pt x="2271" y="6000"/>
                  </a:lnTo>
                  <a:lnTo>
                    <a:pt x="3868" y="93"/>
                  </a:lnTo>
                  <a:lnTo>
                    <a:pt x="3826" y="93"/>
                  </a:lnTo>
                  <a:cubicBezTo>
                    <a:pt x="3598" y="30"/>
                    <a:pt x="3367" y="0"/>
                    <a:pt x="3140" y="0"/>
                  </a:cubicBezTo>
                  <a:close/>
                </a:path>
              </a:pathLst>
            </a:custGeom>
            <a:solidFill>
              <a:srgbClr val="F8DB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" name="Google Shape;741;p37"/>
            <p:cNvSpPr/>
            <p:nvPr/>
          </p:nvSpPr>
          <p:spPr>
            <a:xfrm>
              <a:off x="1295661" y="3845332"/>
              <a:ext cx="55728" cy="90000"/>
            </a:xfrm>
            <a:custGeom>
              <a:avLst/>
              <a:gdLst/>
              <a:ahLst/>
              <a:cxnLst/>
              <a:rect l="l" t="t" r="r" b="b"/>
              <a:pathLst>
                <a:path w="3722" h="6011" extrusionOk="0">
                  <a:moveTo>
                    <a:pt x="3162" y="1"/>
                  </a:moveTo>
                  <a:cubicBezTo>
                    <a:pt x="1999" y="1"/>
                    <a:pt x="939" y="771"/>
                    <a:pt x="631" y="1932"/>
                  </a:cubicBezTo>
                  <a:lnTo>
                    <a:pt x="399" y="2773"/>
                  </a:lnTo>
                  <a:cubicBezTo>
                    <a:pt x="0" y="4181"/>
                    <a:pt x="841" y="5632"/>
                    <a:pt x="2250" y="6010"/>
                  </a:cubicBezTo>
                  <a:lnTo>
                    <a:pt x="2292" y="6010"/>
                  </a:lnTo>
                  <a:lnTo>
                    <a:pt x="2397" y="5653"/>
                  </a:lnTo>
                  <a:cubicBezTo>
                    <a:pt x="1577" y="4938"/>
                    <a:pt x="1240" y="3845"/>
                    <a:pt x="1535" y="2815"/>
                  </a:cubicBezTo>
                  <a:lnTo>
                    <a:pt x="1745" y="2016"/>
                  </a:lnTo>
                  <a:cubicBezTo>
                    <a:pt x="1997" y="1070"/>
                    <a:pt x="2754" y="313"/>
                    <a:pt x="3721" y="61"/>
                  </a:cubicBezTo>
                  <a:cubicBezTo>
                    <a:pt x="3534" y="20"/>
                    <a:pt x="3347" y="1"/>
                    <a:pt x="3162" y="1"/>
                  </a:cubicBezTo>
                  <a:close/>
                </a:path>
              </a:pathLst>
            </a:custGeom>
            <a:solidFill>
              <a:srgbClr val="ADC2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742;p37"/>
            <p:cNvSpPr/>
            <p:nvPr/>
          </p:nvSpPr>
          <p:spPr>
            <a:xfrm>
              <a:off x="1549999" y="3927755"/>
              <a:ext cx="65175" cy="56057"/>
            </a:xfrm>
            <a:custGeom>
              <a:avLst/>
              <a:gdLst/>
              <a:ahLst/>
              <a:cxnLst/>
              <a:rect l="l" t="t" r="r" b="b"/>
              <a:pathLst>
                <a:path w="4353" h="3744" extrusionOk="0">
                  <a:moveTo>
                    <a:pt x="737" y="1"/>
                  </a:moveTo>
                  <a:lnTo>
                    <a:pt x="1" y="2776"/>
                  </a:lnTo>
                  <a:lnTo>
                    <a:pt x="3617" y="3743"/>
                  </a:lnTo>
                  <a:lnTo>
                    <a:pt x="4353" y="9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743;p37"/>
            <p:cNvSpPr/>
            <p:nvPr/>
          </p:nvSpPr>
          <p:spPr>
            <a:xfrm>
              <a:off x="1549999" y="3927755"/>
              <a:ext cx="28972" cy="46295"/>
            </a:xfrm>
            <a:custGeom>
              <a:avLst/>
              <a:gdLst/>
              <a:ahLst/>
              <a:cxnLst/>
              <a:rect l="l" t="t" r="r" b="b"/>
              <a:pathLst>
                <a:path w="1935" h="3092" extrusionOk="0">
                  <a:moveTo>
                    <a:pt x="737" y="1"/>
                  </a:moveTo>
                  <a:lnTo>
                    <a:pt x="1" y="2776"/>
                  </a:lnTo>
                  <a:lnTo>
                    <a:pt x="1178" y="3091"/>
                  </a:lnTo>
                  <a:lnTo>
                    <a:pt x="1935" y="316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744;p37"/>
            <p:cNvSpPr/>
            <p:nvPr/>
          </p:nvSpPr>
          <p:spPr>
            <a:xfrm>
              <a:off x="1600995" y="3929477"/>
              <a:ext cx="40306" cy="73710"/>
            </a:xfrm>
            <a:custGeom>
              <a:avLst/>
              <a:gdLst/>
              <a:ahLst/>
              <a:cxnLst/>
              <a:rect l="l" t="t" r="r" b="b"/>
              <a:pathLst>
                <a:path w="2692" h="4923" extrusionOk="0">
                  <a:moveTo>
                    <a:pt x="1777" y="0"/>
                  </a:moveTo>
                  <a:cubicBezTo>
                    <a:pt x="1433" y="0"/>
                    <a:pt x="1117" y="233"/>
                    <a:pt x="1031" y="580"/>
                  </a:cubicBezTo>
                  <a:lnTo>
                    <a:pt x="127" y="3923"/>
                  </a:lnTo>
                  <a:cubicBezTo>
                    <a:pt x="1" y="4343"/>
                    <a:pt x="253" y="4785"/>
                    <a:pt x="694" y="4890"/>
                  </a:cubicBezTo>
                  <a:lnTo>
                    <a:pt x="715" y="4890"/>
                  </a:lnTo>
                  <a:cubicBezTo>
                    <a:pt x="789" y="4912"/>
                    <a:pt x="863" y="4922"/>
                    <a:pt x="935" y="4922"/>
                  </a:cubicBezTo>
                  <a:cubicBezTo>
                    <a:pt x="1280" y="4922"/>
                    <a:pt x="1596" y="4687"/>
                    <a:pt x="1683" y="4322"/>
                  </a:cubicBezTo>
                  <a:lnTo>
                    <a:pt x="2587" y="1000"/>
                  </a:lnTo>
                  <a:cubicBezTo>
                    <a:pt x="2692" y="580"/>
                    <a:pt x="2439" y="138"/>
                    <a:pt x="2019" y="33"/>
                  </a:cubicBezTo>
                  <a:lnTo>
                    <a:pt x="1998" y="33"/>
                  </a:lnTo>
                  <a:cubicBezTo>
                    <a:pt x="1924" y="11"/>
                    <a:pt x="1850" y="0"/>
                    <a:pt x="1777" y="0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745;p37"/>
            <p:cNvSpPr/>
            <p:nvPr/>
          </p:nvSpPr>
          <p:spPr>
            <a:xfrm>
              <a:off x="1403942" y="4059663"/>
              <a:ext cx="132537" cy="23926"/>
            </a:xfrm>
            <a:custGeom>
              <a:avLst/>
              <a:gdLst/>
              <a:ahLst/>
              <a:cxnLst/>
              <a:rect l="l" t="t" r="r" b="b"/>
              <a:pathLst>
                <a:path w="8852" h="1598" extrusionOk="0">
                  <a:moveTo>
                    <a:pt x="778" y="0"/>
                  </a:moveTo>
                  <a:cubicBezTo>
                    <a:pt x="358" y="0"/>
                    <a:pt x="0" y="358"/>
                    <a:pt x="0" y="778"/>
                  </a:cubicBezTo>
                  <a:lnTo>
                    <a:pt x="0" y="799"/>
                  </a:lnTo>
                  <a:cubicBezTo>
                    <a:pt x="0" y="1241"/>
                    <a:pt x="358" y="1598"/>
                    <a:pt x="778" y="1598"/>
                  </a:cubicBezTo>
                  <a:lnTo>
                    <a:pt x="8074" y="1598"/>
                  </a:lnTo>
                  <a:cubicBezTo>
                    <a:pt x="8494" y="1598"/>
                    <a:pt x="8852" y="1241"/>
                    <a:pt x="8852" y="799"/>
                  </a:cubicBezTo>
                  <a:lnTo>
                    <a:pt x="8852" y="778"/>
                  </a:lnTo>
                  <a:cubicBezTo>
                    <a:pt x="8852" y="358"/>
                    <a:pt x="8494" y="0"/>
                    <a:pt x="80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746;p37"/>
            <p:cNvSpPr/>
            <p:nvPr/>
          </p:nvSpPr>
          <p:spPr>
            <a:xfrm>
              <a:off x="1403942" y="4059663"/>
              <a:ext cx="33688" cy="24240"/>
            </a:xfrm>
            <a:custGeom>
              <a:avLst/>
              <a:gdLst/>
              <a:ahLst/>
              <a:cxnLst/>
              <a:rect l="l" t="t" r="r" b="b"/>
              <a:pathLst>
                <a:path w="2250" h="1619" extrusionOk="0">
                  <a:moveTo>
                    <a:pt x="778" y="0"/>
                  </a:moveTo>
                  <a:cubicBezTo>
                    <a:pt x="358" y="0"/>
                    <a:pt x="0" y="358"/>
                    <a:pt x="0" y="799"/>
                  </a:cubicBezTo>
                  <a:lnTo>
                    <a:pt x="0" y="820"/>
                  </a:lnTo>
                  <a:cubicBezTo>
                    <a:pt x="0" y="1262"/>
                    <a:pt x="358" y="1619"/>
                    <a:pt x="778" y="1619"/>
                  </a:cubicBezTo>
                  <a:lnTo>
                    <a:pt x="2250" y="1619"/>
                  </a:lnTo>
                  <a:cubicBezTo>
                    <a:pt x="1935" y="1451"/>
                    <a:pt x="1745" y="1135"/>
                    <a:pt x="1766" y="799"/>
                  </a:cubicBezTo>
                  <a:cubicBezTo>
                    <a:pt x="1766" y="463"/>
                    <a:pt x="1956" y="147"/>
                    <a:pt x="2250" y="0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" name="Google Shape;2241;p45"/>
          <p:cNvGrpSpPr/>
          <p:nvPr/>
        </p:nvGrpSpPr>
        <p:grpSpPr>
          <a:xfrm>
            <a:off x="2070258" y="3329422"/>
            <a:ext cx="1086041" cy="2344729"/>
            <a:chOff x="2205175" y="238100"/>
            <a:chExt cx="3235150" cy="5238450"/>
          </a:xfrm>
        </p:grpSpPr>
        <p:sp>
          <p:nvSpPr>
            <p:cNvPr id="82" name="Google Shape;2242;p45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2243;p45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2244;p45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2245;p45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2246;p45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2247;p45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2248;p45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2249;p45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0" name="Google Shape;2250;p45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1" name="Google Shape;2251;p45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2" name="Google Shape;2252;p45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2253;p45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2254;p45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2255;p45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2256;p45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257;p45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258;p45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259;p45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260;p45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261;p45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262;p45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263;p45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264;p45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265;p45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266;p45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267;p45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268;p45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9" name="Google Shape;2269;p45"/>
          <p:cNvGrpSpPr/>
          <p:nvPr/>
        </p:nvGrpSpPr>
        <p:grpSpPr>
          <a:xfrm rot="844541" flipH="1">
            <a:off x="2476451" y="3761977"/>
            <a:ext cx="316311" cy="296722"/>
            <a:chOff x="1285325" y="2237436"/>
            <a:chExt cx="342016" cy="240626"/>
          </a:xfrm>
        </p:grpSpPr>
        <p:sp>
          <p:nvSpPr>
            <p:cNvPr id="110" name="Google Shape;2270;p45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2271;p45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2272;p45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273;p45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274;p45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3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441439" y="3274754"/>
            <a:ext cx="8717123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270239" y="484039"/>
            <a:ext cx="203147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554380" y="567004"/>
            <a:ext cx="203147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844309" y="567004"/>
            <a:ext cx="203147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7917740" y="468686"/>
            <a:ext cx="203147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8201881" y="551651"/>
            <a:ext cx="203147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8491810" y="551651"/>
            <a:ext cx="203147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301" y="232576"/>
            <a:ext cx="8961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NIỀM VUI CỦA BI VÀ BỐNG</a:t>
            </a:r>
          </a:p>
        </p:txBody>
      </p: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2677128" y="1412876"/>
            <a:ext cx="3723671" cy="2875220"/>
            <a:chOff x="2118480" y="1316166"/>
            <a:chExt cx="1666418" cy="2156521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208337" y="1556684"/>
              <a:ext cx="1576561" cy="1916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4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dministrator\Desktop\239845864_3149285932063243_770232212222453294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50" y="-144377"/>
            <a:ext cx="9228551" cy="731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83110" y="1634749"/>
            <a:ext cx="1803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Tiếng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việt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1062" y="2303743"/>
            <a:ext cx="5577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Niềm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Bi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Bống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4)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94763" y="2064185"/>
            <a:ext cx="12907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5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075" y="2950641"/>
            <a:ext cx="2259899" cy="187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0" y="86032"/>
            <a:ext cx="9144000" cy="6664009"/>
            <a:chOff x="0" y="0"/>
            <a:chExt cx="9144000" cy="51328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146129"/>
            <a:ext cx="754912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732435"/>
            <a:ext cx="89153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Khi cơn mưa vừa dứt, hai anh em Bi và Bống chợt thấy cầu vồng.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Cầu vồng kìa! Em nhìn xem. Đẹp quá!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Bi chỉ lên bầu trời và nói tiếp: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Anh nghe nói dưới chân cầu vồng có bảy hũ vàng đấy.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Bống hưởng ứng: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Lát nữa, mình sẽ đi lấy về nhé! Có vàng rồi, em sẽ mua nhiều búp bê và quần áo đẹp.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Còn anh sẽ mua một con ngựa hồng và một cái ô tô.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Bỗng nhiên, cầu vồng biến mất. Bi cười: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Em ơi! Anh đùa đấy! Ở đấy không có vàng đâu.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Bống vui vẻ: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Thế ạ? Nếu vậy, em sẽ lấy bút màu để vẽ tặng anh ngựa hồng và ô tô.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Còn anh sẽ vẽ tặng em búp bê và quần áo đủ các màu sắc.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Không có bảy hũ vàng dưới chân cầu vồng, hai anh em vẫn cười vui vẻ.</a:t>
            </a:r>
          </a:p>
          <a:p>
            <a:pPr algn="r"/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(Theo 108 truyện mẹ kể con nghe)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15346" y="170716"/>
            <a:ext cx="1426353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vi-VN" sz="1800"/>
              <a:t>Đọc </a:t>
            </a:r>
            <a:r>
              <a:rPr lang="en-US" sz="1800"/>
              <a:t>toàn bài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82939" y="146128"/>
            <a:ext cx="3752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Niềm vui của Bi và Bống</a:t>
            </a:r>
          </a:p>
        </p:txBody>
      </p:sp>
    </p:spTree>
    <p:extLst>
      <p:ext uri="{BB962C8B-B14F-4D97-AF65-F5344CB8AC3E}">
        <p14:creationId xmlns:p14="http://schemas.microsoft.com/office/powerpoint/2010/main" val="19965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519545"/>
            <a:ext cx="8763000" cy="6296890"/>
            <a:chOff x="610929" y="-854372"/>
            <a:chExt cx="7445828" cy="693362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4" t="31196"/>
            <a:stretch/>
          </p:blipFill>
          <p:spPr bwMode="auto">
            <a:xfrm>
              <a:off x="610990" y="-854372"/>
              <a:ext cx="7445767" cy="3453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0" r="4294" b="30807"/>
            <a:stretch/>
          </p:blipFill>
          <p:spPr bwMode="auto">
            <a:xfrm>
              <a:off x="610929" y="2599383"/>
              <a:ext cx="7445828" cy="3479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 txBox="1">
            <a:spLocks/>
          </p:cNvSpPr>
          <p:nvPr/>
        </p:nvSpPr>
        <p:spPr>
          <a:xfrm>
            <a:off x="-1658256" y="-43542"/>
            <a:ext cx="12192000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1. Nói tiếp để hoàn thành câu dưới đây: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5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ài giảng Powerpoint 21-22\học kì 1\chinh sua\tuần 2\thú hai\noi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75" y="1130789"/>
            <a:ext cx="5437825" cy="43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4">
            <a:extLst>
              <a:ext uri="{FF2B5EF4-FFF2-40B4-BE49-F238E27FC236}">
                <a16:creationId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78580" y="893764"/>
            <a:ext cx="3426619" cy="4287836"/>
          </a:xfrm>
          <a:prstGeom prst="cloudCallout">
            <a:avLst>
              <a:gd name="adj1" fmla="val 57253"/>
              <a:gd name="adj2" fmla="val 30702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4637" y="1676400"/>
            <a:ext cx="2514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kìa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Đẹp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228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ài giảng Powerpoint 21-22\học kì 1\chinh sua\tuần 2\thú hai\noi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5589316" cy="46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18">
            <a:extLst>
              <a:ext uri="{FF2B5EF4-FFF2-40B4-BE49-F238E27FC236}">
                <a16:creationId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5504300" y="722843"/>
            <a:ext cx="3416133" cy="3705525"/>
          </a:xfrm>
          <a:prstGeom prst="cloudCallout">
            <a:avLst>
              <a:gd name="adj1" fmla="val -46604"/>
              <a:gd name="adj2" fmla="val 48868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1828" y="1295400"/>
            <a:ext cx="305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ài giảng Powerpoint 21-22\học kì 1\chinh sua\tuần 2\thú hai\noi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37" y="1301205"/>
            <a:ext cx="493107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-242231" y="685800"/>
            <a:ext cx="2513638" cy="3239722"/>
          </a:xfrm>
          <a:prstGeom prst="cloudCallout">
            <a:avLst>
              <a:gd name="adj1" fmla="val 57723"/>
              <a:gd name="adj2" fmla="val 29119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30" y="1219205"/>
            <a:ext cx="2127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 rot="6373195">
            <a:off x="6593227" y="326211"/>
            <a:ext cx="2513638" cy="3239722"/>
          </a:xfrm>
          <a:prstGeom prst="cloudCallout">
            <a:avLst>
              <a:gd name="adj1" fmla="val 57723"/>
              <a:gd name="adj2" fmla="val 29119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108365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ài giảng Powerpoint 21-22\học kì 1\chinh sua\tuần 2\thú hai\noi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4953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5179019" y="574964"/>
            <a:ext cx="3733800" cy="3733800"/>
          </a:xfrm>
          <a:prstGeom prst="cloudCallout">
            <a:avLst>
              <a:gd name="adj1" fmla="val -58093"/>
              <a:gd name="adj2" fmla="val 17538"/>
            </a:avLst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5742" y="1318479"/>
            <a:ext cx="23203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2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334</Words>
  <Application>Microsoft Office PowerPoint</Application>
  <PresentationFormat>On-screen Show (4:3)</PresentationFormat>
  <Paragraphs>33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Microsoft YaHei</vt:lpstr>
      <vt:lpstr>SimSun</vt:lpstr>
      <vt:lpstr>Arial</vt:lpstr>
      <vt:lpstr>Arial Rounded MT Bold</vt:lpstr>
      <vt:lpstr>Arial-Rounded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</dc:creator>
  <cp:lastModifiedBy>MAIHUNG</cp:lastModifiedBy>
  <cp:revision>14</cp:revision>
  <dcterms:created xsi:type="dcterms:W3CDTF">2021-09-28T10:13:01Z</dcterms:created>
  <dcterms:modified xsi:type="dcterms:W3CDTF">2025-04-06T20:38:54Z</dcterms:modified>
</cp:coreProperties>
</file>