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Lst>
  <p:notesMasterIdLst>
    <p:notesMasterId r:id="rId26"/>
  </p:notesMasterIdLst>
  <p:sldIdLst>
    <p:sldId id="519" r:id="rId4"/>
    <p:sldId id="563" r:id="rId5"/>
    <p:sldId id="474" r:id="rId6"/>
    <p:sldId id="539" r:id="rId7"/>
    <p:sldId id="570" r:id="rId8"/>
    <p:sldId id="520" r:id="rId9"/>
    <p:sldId id="565" r:id="rId10"/>
    <p:sldId id="538" r:id="rId11"/>
    <p:sldId id="532" r:id="rId12"/>
    <p:sldId id="533" r:id="rId13"/>
    <p:sldId id="566" r:id="rId14"/>
    <p:sldId id="523" r:id="rId15"/>
    <p:sldId id="543" r:id="rId16"/>
    <p:sldId id="567" r:id="rId17"/>
    <p:sldId id="568" r:id="rId18"/>
    <p:sldId id="544" r:id="rId19"/>
    <p:sldId id="545" r:id="rId20"/>
    <p:sldId id="569" r:id="rId21"/>
    <p:sldId id="546" r:id="rId22"/>
    <p:sldId id="547" r:id="rId23"/>
    <p:sldId id="548" r:id="rId24"/>
    <p:sldId id="571"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98" d="100"/>
          <a:sy n="98" d="100"/>
        </p:scale>
        <p:origin x="9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4/7/2025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84368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4/7/2025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4/7/2025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4/7/2025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4/7/2025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8"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243610" y="1211996"/>
            <a:ext cx="11614714" cy="2474480"/>
          </a:xfrm>
          <a:prstGeom prst="rect">
            <a:avLst/>
          </a:prstGeom>
          <a:noFill/>
        </p:spPr>
        <p:txBody>
          <a:bodyPr wrap="square" rtlCol="0">
            <a:prstTxWarp prst="textWave2">
              <a:avLst>
                <a:gd name="adj1" fmla="val 12500"/>
                <a:gd name="adj2" fmla="val 725"/>
              </a:avLst>
            </a:prstTxWarp>
            <a:spAutoFit/>
          </a:bodyPr>
          <a:lstStyle/>
          <a:p>
            <a:pPr lvl="0" algn="ctr">
              <a:defRPr/>
            </a:pPr>
            <a:r>
              <a:rPr lang="en-US" sz="4000" b="1" u="sng" dirty="0" err="1" smtClean="0">
                <a:solidFill>
                  <a:srgbClr val="FF0000"/>
                </a:solidFill>
                <a:latin typeface="Times New Roman" panose="02020603050405020304" pitchFamily="18" charset="0"/>
                <a:cs typeface="Times New Roman" panose="02020603050405020304" pitchFamily="18" charset="0"/>
              </a:rPr>
              <a:t>Tiếng</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việt</a:t>
            </a:r>
            <a:endParaRPr lang="en-US" sz="4000" b="1" u="sng" dirty="0" smtClean="0">
              <a:solidFill>
                <a:srgbClr val="FF0000"/>
              </a:solidFill>
              <a:latin typeface="Times New Roman" panose="02020603050405020304" pitchFamily="18" charset="0"/>
              <a:cs typeface="Times New Roman" panose="02020603050405020304" pitchFamily="18" charset="0"/>
            </a:endParaRPr>
          </a:p>
          <a:p>
            <a:pPr lvl="0" algn="ctr">
              <a:defRPr/>
            </a:pP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4: </a:t>
            </a:r>
            <a:r>
              <a:rPr lang="en-US" sz="2800" b="1" dirty="0" err="1" smtClean="0">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vui</a:t>
            </a:r>
            <a:r>
              <a:rPr lang="en-US" sz="2800" b="1" dirty="0" smtClean="0">
                <a:solidFill>
                  <a:srgbClr val="002060"/>
                </a:solidFill>
                <a:latin typeface="Times New Roman" panose="02020603050405020304" pitchFamily="18" charset="0"/>
                <a:cs typeface="Times New Roman" panose="02020603050405020304" pitchFamily="18" charset="0"/>
              </a:rPr>
              <a:t> </a:t>
            </a:r>
          </a:p>
          <a:p>
            <a:pPr lvl="0" algn="ctr">
              <a:defRPr/>
            </a:pPr>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err="1" smtClean="0">
                <a:solidFill>
                  <a:srgbClr val="002060"/>
                </a:solidFill>
                <a:latin typeface="Times New Roman" panose="02020603050405020304" pitchFamily="18" charset="0"/>
                <a:cs typeface="Times New Roman" panose="02020603050405020304" pitchFamily="18" charset="0"/>
              </a:rPr>
              <a:t>tiết</a:t>
            </a:r>
            <a:r>
              <a:rPr lang="en-US" sz="2800" b="1" dirty="0" smtClean="0">
                <a:solidFill>
                  <a:srgbClr val="002060"/>
                </a:solidFill>
                <a:latin typeface="Times New Roman" panose="02020603050405020304" pitchFamily="18" charset="0"/>
                <a:cs typeface="Times New Roman" panose="02020603050405020304" pitchFamily="18" charset="0"/>
              </a:rPr>
              <a:t> 1 + </a:t>
            </a:r>
            <a:r>
              <a:rPr lang="en-US" sz="2800" b="1" dirty="0" smtClean="0">
                <a:solidFill>
                  <a:srgbClr val="002060"/>
                </a:solidFill>
                <a:latin typeface="Times New Roman" panose="02020603050405020304" pitchFamily="18" charset="0"/>
                <a:cs typeface="Times New Roman" panose="02020603050405020304" pitchFamily="18" charset="0"/>
              </a:rPr>
              <a:t>2)</a:t>
            </a:r>
            <a:endParaRPr kumimoji="0" lang="en-US" sz="2800" b="1" i="0"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6C625D-E8BD-4807-B214-AD410495A5B8}"/>
              </a:ext>
            </a:extLst>
          </p:cNvPr>
          <p:cNvSpPr/>
          <p:nvPr/>
        </p:nvSpPr>
        <p:spPr>
          <a:xfrm>
            <a:off x="2277979" y="336885"/>
            <a:ext cx="4180198" cy="836066"/>
          </a:xfrm>
          <a:prstGeom prst="roundRect">
            <a:avLst/>
          </a:prstGeom>
          <a:solidFill>
            <a:srgbClr val="ED7D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2F2E9"/>
                </a:solidFill>
                <a:effectLst/>
                <a:uLnTx/>
                <a:uFillTx/>
                <a:latin typeface="Times New Roman" panose="02020603050405020304" pitchFamily="18" charset="0"/>
                <a:cs typeface="Times New Roman" panose="02020603050405020304" pitchFamily="18" charset="0"/>
              </a:rPr>
              <a:t>Giải nghĩa từ</a:t>
            </a:r>
            <a:endPar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091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4059079" y="2186662"/>
            <a:ext cx="437041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prstClr val="black"/>
                </a:solidFill>
                <a:latin typeface="Times New Roman" panose="02020603050405020304" pitchFamily="18" charset="0"/>
                <a:cs typeface="Times New Roman" panose="02020603050405020304" pitchFamily="18" charset="0"/>
              </a:rPr>
              <a:t>Tích tắc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Gáy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prstClr val="black"/>
                </a:solidFill>
                <a:latin typeface="Times New Roman" panose="02020603050405020304" pitchFamily="18" charset="0"/>
                <a:cs typeface="Times New Roman" panose="02020603050405020304" pitchFamily="18" charset="0"/>
              </a:rPr>
              <a:t>Nở hoa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t>Rực rỡ</a:t>
            </a:r>
            <a:r>
              <a:rPr kumimoji="0" lang="en-US" sz="3600" b="0" i="0" u="none" strike="noStrike" kern="1200" cap="none" spc="0" normalizeH="0" noProof="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prstClr val="black"/>
                </a:solidFill>
                <a:latin typeface="Times New Roman" panose="02020603050405020304" pitchFamily="18" charset="0"/>
                <a:cs typeface="Times New Roman" panose="02020603050405020304" pitchFamily="18" charset="0"/>
              </a:rPr>
              <a:t>Nhặt rau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smtClean="0">
                <a:ln>
                  <a:noFill/>
                </a:ln>
                <a:solidFill>
                  <a:prstClr val="black"/>
                </a:solidFill>
                <a:effectLst/>
                <a:uLnTx/>
                <a:uFillTx/>
                <a:latin typeface="Times New Roman" panose="02020603050405020304" pitchFamily="18" charset="0"/>
                <a:cs typeface="Times New Roman" panose="02020603050405020304" pitchFamily="18" charset="0"/>
              </a:rPr>
              <a:t>Bận</a:t>
            </a:r>
            <a:r>
              <a:rPr kumimoji="0" lang="en-US" sz="3600" b="0" i="0" u="none" strike="noStrike" kern="1200" cap="none" spc="0" normalizeH="0" smtClean="0">
                <a:ln>
                  <a:noFill/>
                </a:ln>
                <a:solidFill>
                  <a:prstClr val="black"/>
                </a:solidFill>
                <a:effectLst/>
                <a:uLnTx/>
                <a:uFillTx/>
                <a:latin typeface="Times New Roman" panose="02020603050405020304" pitchFamily="18" charset="0"/>
                <a:cs typeface="Times New Roman" panose="02020603050405020304" pitchFamily="18" charset="0"/>
              </a:rPr>
              <a:t> rộn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0565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548640" y="2435192"/>
            <a:ext cx="11367436"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Chim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cú</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mèo</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chập</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hốc</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rúc</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cú</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cú</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7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7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lvl="0">
              <a:defRPr/>
            </a:pPr>
            <a:r>
              <a:rPr lang="en-US" sz="2700">
                <a:latin typeface="Times New Roman" panose="02020603050405020304" pitchFamily="18" charset="0"/>
                <a:cs typeface="Times New Roman" panose="02020603050405020304" pitchFamily="18" charset="0"/>
              </a:rPr>
              <a:t>Con gà trống gáy vang ò ó o, báo cho mọi người biết trời sắp sáng, mau mau thức dậy</a:t>
            </a:r>
            <a:r>
              <a:rPr lang="en-US" sz="2700" smtClean="0">
                <a:latin typeface="Times New Roman" panose="02020603050405020304" pitchFamily="18" charset="0"/>
                <a:cs typeface="Times New Roman" panose="02020603050405020304" pitchFamily="18" charset="0"/>
              </a:rPr>
              <a:t>.</a:t>
            </a:r>
          </a:p>
          <a:p>
            <a:pPr lvl="0">
              <a:defRPr/>
            </a:pPr>
            <a:r>
              <a:rPr lang="en-US" sz="2700" smtClean="0">
                <a:latin typeface="Times New Roman" panose="02020603050405020304" pitchFamily="18" charset="0"/>
                <a:cs typeface="Times New Roman" panose="02020603050405020304" pitchFamily="18" charset="0"/>
              </a:rPr>
              <a:t>Cành </a:t>
            </a:r>
            <a:r>
              <a:rPr lang="en-US" sz="2700">
                <a:latin typeface="Times New Roman" panose="02020603050405020304" pitchFamily="18" charset="0"/>
                <a:cs typeface="Times New Roman" panose="02020603050405020304" pitchFamily="18" charset="0"/>
              </a:rPr>
              <a:t>đào nở </a:t>
            </a:r>
            <a:r>
              <a:rPr lang="en-US" sz="2700" smtClean="0">
                <a:latin typeface="Times New Roman" panose="02020603050405020304" pitchFamily="18" charset="0"/>
                <a:cs typeface="Times New Roman" panose="02020603050405020304" pitchFamily="18" charset="0"/>
              </a:rPr>
              <a:t>hoa </a:t>
            </a:r>
            <a:r>
              <a:rPr lang="en-US" sz="2700">
                <a:latin typeface="Times New Roman" panose="02020603050405020304" pitchFamily="18" charset="0"/>
                <a:cs typeface="Times New Roman" panose="02020603050405020304" pitchFamily="18" charset="0"/>
              </a:rPr>
              <a:t>cho sắc xuân thêm rực rỡ</a:t>
            </a:r>
            <a:r>
              <a:rPr lang="en-US" sz="2700" smtClean="0">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ngày xuân thêm tưng bừng.</a:t>
            </a:r>
            <a:endParaRPr kumimoji="0" lang="en-US" sz="2700" b="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6365321" y="243519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7729086" y="2435192"/>
            <a:ext cx="134754" cy="54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2366859" y="289205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2291703" y="287131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49AE4173-697F-442A-979D-EF6543B27FFF}"/>
              </a:ext>
            </a:extLst>
          </p:cNvPr>
          <p:cNvCxnSpPr>
            <a:cxnSpLocks/>
          </p:cNvCxnSpPr>
          <p:nvPr/>
        </p:nvCxnSpPr>
        <p:spPr>
          <a:xfrm flipH="1">
            <a:off x="4495326" y="332817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E4173-697F-442A-979D-EF6543B27FFF}"/>
              </a:ext>
            </a:extLst>
          </p:cNvPr>
          <p:cNvCxnSpPr>
            <a:cxnSpLocks/>
          </p:cNvCxnSpPr>
          <p:nvPr/>
        </p:nvCxnSpPr>
        <p:spPr>
          <a:xfrm flipH="1">
            <a:off x="9775233" y="3302042"/>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AE4173-697F-442A-979D-EF6543B27FFF}"/>
              </a:ext>
            </a:extLst>
          </p:cNvPr>
          <p:cNvCxnSpPr>
            <a:cxnSpLocks/>
          </p:cNvCxnSpPr>
          <p:nvPr/>
        </p:nvCxnSpPr>
        <p:spPr>
          <a:xfrm flipH="1">
            <a:off x="1936447" y="37381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AE4173-697F-442A-979D-EF6543B27FFF}"/>
              </a:ext>
            </a:extLst>
          </p:cNvPr>
          <p:cNvCxnSpPr>
            <a:cxnSpLocks/>
          </p:cNvCxnSpPr>
          <p:nvPr/>
        </p:nvCxnSpPr>
        <p:spPr>
          <a:xfrm flipH="1">
            <a:off x="1861291" y="37381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AE4173-697F-442A-979D-EF6543B27FFF}"/>
              </a:ext>
            </a:extLst>
          </p:cNvPr>
          <p:cNvCxnSpPr>
            <a:cxnSpLocks/>
          </p:cNvCxnSpPr>
          <p:nvPr/>
        </p:nvCxnSpPr>
        <p:spPr>
          <a:xfrm flipH="1">
            <a:off x="2918961" y="4168896"/>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AE4173-697F-442A-979D-EF6543B27FFF}"/>
              </a:ext>
            </a:extLst>
          </p:cNvPr>
          <p:cNvCxnSpPr>
            <a:cxnSpLocks/>
          </p:cNvCxnSpPr>
          <p:nvPr/>
        </p:nvCxnSpPr>
        <p:spPr>
          <a:xfrm flipH="1">
            <a:off x="6593305" y="4101518"/>
            <a:ext cx="72640" cy="4319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AE4173-697F-442A-979D-EF6543B27FFF}"/>
              </a:ext>
            </a:extLst>
          </p:cNvPr>
          <p:cNvCxnSpPr>
            <a:cxnSpLocks/>
          </p:cNvCxnSpPr>
          <p:nvPr/>
        </p:nvCxnSpPr>
        <p:spPr>
          <a:xfrm flipH="1">
            <a:off x="10418521" y="410151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9AE4173-697F-442A-979D-EF6543B27FFF}"/>
              </a:ext>
            </a:extLst>
          </p:cNvPr>
          <p:cNvCxnSpPr>
            <a:cxnSpLocks/>
          </p:cNvCxnSpPr>
          <p:nvPr/>
        </p:nvCxnSpPr>
        <p:spPr>
          <a:xfrm flipH="1">
            <a:off x="10493677" y="409737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1056605"/>
            <a:ext cx="10519736" cy="1100057"/>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6" name="TextBox 5">
            <a:extLst>
              <a:ext uri="{FF2B5EF4-FFF2-40B4-BE49-F238E27FC236}">
                <a16:creationId xmlns:a16="http://schemas.microsoft.com/office/drawing/2014/main" id="{EE7D1215-0AB4-4091-B334-E89C4379F5D6}"/>
              </a:ext>
            </a:extLst>
          </p:cNvPr>
          <p:cNvSpPr txBox="1"/>
          <p:nvPr/>
        </p:nvSpPr>
        <p:spPr>
          <a:xfrm>
            <a:off x="731035" y="5046954"/>
            <a:ext cx="3070437" cy="1077218"/>
          </a:xfrm>
          <a:prstGeom prst="rect">
            <a:avLst/>
          </a:prstGeom>
          <a:noFill/>
        </p:spPr>
        <p:txBody>
          <a:bodyPr wrap="square" rtlCol="0">
            <a:spAutoFit/>
          </a:bodyPr>
          <a:lstStyle/>
          <a:p>
            <a:pPr lvl="0" algn="just" defTabSz="913256" fontAlgn="base">
              <a:spcBef>
                <a:spcPct val="0"/>
              </a:spcBef>
              <a:spcAft>
                <a:spcPct val="0"/>
              </a:spcAft>
              <a:defRPr/>
            </a:pPr>
            <a:r>
              <a:rPr lang="en-US"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vi-VN"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o</a:t>
            </a:r>
            <a:r>
              <a:rPr lang="en-US"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 </a:t>
            </a:r>
            <a:r>
              <a:rPr lang="vi-VN"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gà</a:t>
            </a:r>
            <a:r>
              <a:rPr lang="en-US"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trống</a:t>
            </a:r>
          </a:p>
          <a:p>
            <a:pPr lvl="0" algn="just" defTabSz="913256" fontAlgn="base">
              <a:spcBef>
                <a:spcPct val="0"/>
              </a:spcBef>
              <a:spcAft>
                <a:spcPct val="0"/>
              </a:spcAft>
              <a:defRPr/>
            </a:pP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7" name="TextBox 6">
            <a:extLst>
              <a:ext uri="{FF2B5EF4-FFF2-40B4-BE49-F238E27FC236}">
                <a16:creationId xmlns:a16="http://schemas.microsoft.com/office/drawing/2014/main" id="{DC9B4B85-C1A0-46C9-9B77-B81A84693A78}"/>
              </a:ext>
            </a:extLst>
          </p:cNvPr>
          <p:cNvSpPr txBox="1"/>
          <p:nvPr/>
        </p:nvSpPr>
        <p:spPr>
          <a:xfrm>
            <a:off x="4783606" y="5046954"/>
            <a:ext cx="1817789"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en-US"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on </a:t>
            </a:r>
            <a:r>
              <a:rPr lang="vi-VN"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tu h</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ú</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9" name="TextBox 8">
            <a:extLst>
              <a:ext uri="{FF2B5EF4-FFF2-40B4-BE49-F238E27FC236}">
                <a16:creationId xmlns:a16="http://schemas.microsoft.com/office/drawing/2014/main" id="{A0306945-6CD5-49A3-86EF-844356C7820A}"/>
              </a:ext>
            </a:extLst>
          </p:cNvPr>
          <p:cNvSpPr txBox="1"/>
          <p:nvPr/>
        </p:nvSpPr>
        <p:spPr>
          <a:xfrm>
            <a:off x="9186812" y="5058859"/>
            <a:ext cx="2751238"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en-US" altLang="zh-CN" sz="320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him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cú</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mèo</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1" name="Picture 10" descr="A bird perched on a tree branch&#10;&#10;Description automatically generated with medium confidence">
            <a:extLst>
              <a:ext uri="{FF2B5EF4-FFF2-40B4-BE49-F238E27FC236}">
                <a16:creationId xmlns:a16="http://schemas.microsoft.com/office/drawing/2014/main" id="{41A9B139-888E-4F8A-A0DF-C0745443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326" y="2683576"/>
            <a:ext cx="2884192" cy="2019127"/>
          </a:xfrm>
          <a:prstGeom prst="rect">
            <a:avLst/>
          </a:prstGeom>
          <a:ln w="28575">
            <a:solidFill>
              <a:schemeClr val="tx2"/>
            </a:solidFill>
          </a:ln>
        </p:spPr>
      </p:pic>
      <p:pic>
        <p:nvPicPr>
          <p:cNvPr id="13" name="Picture 12" descr="A picture containing bird of prey, bird, grass, owl&#10;&#10;Description automatically generated">
            <a:extLst>
              <a:ext uri="{FF2B5EF4-FFF2-40B4-BE49-F238E27FC236}">
                <a16:creationId xmlns:a16="http://schemas.microsoft.com/office/drawing/2014/main" id="{D00C9C97-9D0E-4024-AD38-5CDB58F0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482" y="2538336"/>
            <a:ext cx="3159556" cy="2164368"/>
          </a:xfrm>
          <a:prstGeom prst="rect">
            <a:avLst/>
          </a:prstGeom>
          <a:ln w="28575">
            <a:solidFill>
              <a:schemeClr val="tx2"/>
            </a:solidFill>
          </a:ln>
        </p:spPr>
      </p:pic>
      <p:pic>
        <p:nvPicPr>
          <p:cNvPr id="1026" name="Picture 2" descr="Gà trong y dược học"/>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09600" y="2683577"/>
            <a:ext cx="2958790" cy="201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834" t="21686" r="11416" b="18610"/>
          <a:stretch/>
        </p:blipFill>
        <p:spPr>
          <a:xfrm>
            <a:off x="0" y="-98731"/>
            <a:ext cx="12192000" cy="7145574"/>
          </a:xfrm>
          <a:prstGeom prst="rect">
            <a:avLst/>
          </a:prstGeom>
        </p:spPr>
      </p:pic>
    </p:spTree>
    <p:extLst>
      <p:ext uri="{BB962C8B-B14F-4D97-AF65-F5344CB8AC3E}">
        <p14:creationId xmlns:p14="http://schemas.microsoft.com/office/powerpoint/2010/main" val="1643364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733" t="21884" r="11158" b="19758"/>
          <a:stretch/>
        </p:blipFill>
        <p:spPr>
          <a:xfrm>
            <a:off x="0" y="0"/>
            <a:ext cx="12192000" cy="6920144"/>
          </a:xfrm>
          <a:prstGeom prst="rect">
            <a:avLst/>
          </a:prstGeom>
        </p:spPr>
      </p:pic>
    </p:spTree>
    <p:extLst>
      <p:ext uri="{BB962C8B-B14F-4D97-AF65-F5344CB8AC3E}">
        <p14:creationId xmlns:p14="http://schemas.microsoft.com/office/powerpoint/2010/main" val="1447036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1269509"/>
            <a:ext cx="9353770" cy="934880"/>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2.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Đóng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vai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con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vật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trong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bài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nói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công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việc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của</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mình</a:t>
            </a:r>
            <a:endPar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 name="Picture 9">
            <a:extLst>
              <a:ext uri="{FF2B5EF4-FFF2-40B4-BE49-F238E27FC236}">
                <a16:creationId xmlns:a16="http://schemas.microsoft.com/office/drawing/2014/main" id="{B7924F27-3FE4-4584-AB9C-5947A3CAFFA2}"/>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464656" y="3244382"/>
            <a:ext cx="3504193" cy="2239334"/>
          </a:xfrm>
          <a:prstGeom prst="rect">
            <a:avLst/>
          </a:prstGeom>
        </p:spPr>
      </p:pic>
      <p:sp>
        <p:nvSpPr>
          <p:cNvPr id="11" name="TextBox 10">
            <a:extLst>
              <a:ext uri="{FF2B5EF4-FFF2-40B4-BE49-F238E27FC236}">
                <a16:creationId xmlns:a16="http://schemas.microsoft.com/office/drawing/2014/main" id="{86376BF2-C889-40D9-91C5-63A439400EAE}"/>
              </a:ext>
            </a:extLst>
          </p:cNvPr>
          <p:cNvSpPr txBox="1"/>
          <p:nvPr/>
        </p:nvSpPr>
        <p:spPr>
          <a:xfrm>
            <a:off x="4349067" y="3176332"/>
            <a:ext cx="6899958" cy="2219838"/>
          </a:xfrm>
          <a:prstGeom prst="rect">
            <a:avLst/>
          </a:prstGeom>
          <a:noFill/>
        </p:spPr>
        <p:txBody>
          <a:bodyPr wrap="square" rtlCol="0">
            <a:spAutoFit/>
          </a:bodyPr>
          <a:lstStyle/>
          <a:p>
            <a:pPr algn="just">
              <a:lnSpc>
                <a:spcPct val="150000"/>
              </a:lnSpc>
            </a:pPr>
            <a:r>
              <a:rPr lang="vi-VN" sz="3200" dirty="0">
                <a:latin typeface="Times New Roman" panose="02020603050405020304" pitchFamily="18" charset="0"/>
                <a:cs typeface="Times New Roman" panose="02020603050405020304" pitchFamily="18" charset="0"/>
                <a:sym typeface="Wingdings" panose="05000000000000000000" pitchFamily="2" charset="2"/>
              </a:rPr>
              <a:t> Tôi là gà trống, tôi như chiếc đồng hồ báo thức, báo cho mọi người mau mau thức dậy.</a:t>
            </a:r>
          </a:p>
        </p:txBody>
      </p:sp>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E49D0B-9D2F-4FDD-A935-A55E32B03199}"/>
              </a:ext>
            </a:extLst>
          </p:cNvPr>
          <p:cNvSpPr txBox="1"/>
          <p:nvPr/>
        </p:nvSpPr>
        <p:spPr>
          <a:xfrm>
            <a:off x="1604257" y="1416050"/>
            <a:ext cx="9353770"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Kể</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tên</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những</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việc</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bạn</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nhỏ</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đã</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trong</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127" t="23393" r="13200" b="20558"/>
          <a:stretch/>
        </p:blipFill>
        <p:spPr>
          <a:xfrm>
            <a:off x="0" y="0"/>
            <a:ext cx="12192000" cy="6858000"/>
          </a:xfrm>
          <a:prstGeom prst="rect">
            <a:avLst/>
          </a:prstGeom>
        </p:spPr>
      </p:pic>
    </p:spTree>
    <p:extLst>
      <p:ext uri="{BB962C8B-B14F-4D97-AF65-F5344CB8AC3E}">
        <p14:creationId xmlns:p14="http://schemas.microsoft.com/office/powerpoint/2010/main" val="4159869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500F0A-4DE4-433F-8A78-0AA9EBC3456A}"/>
              </a:ext>
            </a:extLst>
          </p:cNvPr>
          <p:cNvSpPr txBox="1"/>
          <p:nvPr/>
        </p:nvSpPr>
        <p:spPr>
          <a:xfrm>
            <a:off x="1425592" y="1890675"/>
            <a:ext cx="9340816"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Theo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5A3F923-B985-49EF-A0EE-47D0A370B8BE}"/>
              </a:ext>
            </a:extLst>
          </p:cNvPr>
          <p:cNvSpPr txBox="1"/>
          <p:nvPr/>
        </p:nvSpPr>
        <p:spPr>
          <a:xfrm>
            <a:off x="1657321" y="3463979"/>
            <a:ext cx="8705907" cy="1481175"/>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Mọi người, mọi vật làm việc luôn luôn bận rộn nhưng lúc nào cũng vui.</a:t>
            </a:r>
          </a:p>
        </p:txBody>
      </p:sp>
    </p:spTree>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4000" b="1" i="0"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Việt</a:t>
            </a:r>
            <a:r>
              <a:rPr kumimoji="0" lang="en-US" sz="4000" b="1" i="0"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algn="ctr">
              <a:defRPr/>
            </a:pPr>
            <a:r>
              <a:rPr lang="en-US" sz="4000" b="1" u="sng" dirty="0" err="1">
                <a:solidFill>
                  <a:srgbClr val="FF0000"/>
                </a:solidFill>
                <a:latin typeface="Times New Roman" panose="02020603050405020304" pitchFamily="18" charset="0"/>
                <a:cs typeface="Times New Roman" panose="02020603050405020304" pitchFamily="18" charset="0"/>
              </a:rPr>
              <a:t>Bài</a:t>
            </a:r>
            <a:r>
              <a:rPr lang="en-US" sz="4000" b="1" u="sng" dirty="0">
                <a:solidFill>
                  <a:srgbClr val="FF0000"/>
                </a:solidFill>
                <a:latin typeface="Times New Roman" panose="02020603050405020304" pitchFamily="18" charset="0"/>
                <a:cs typeface="Times New Roman" panose="02020603050405020304" pitchFamily="18" charset="0"/>
              </a:rPr>
              <a:t> 4</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Làm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thật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vui</a:t>
            </a:r>
            <a:endParaRPr lang="en-US" sz="4000" b="1" dirty="0" smtClean="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2758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420523-2DE8-45D8-81F8-988861AE3723}"/>
              </a:ext>
            </a:extLst>
          </p:cNvPr>
          <p:cNvPicPr>
            <a:picLocks noChangeAspect="1"/>
          </p:cNvPicPr>
          <p:nvPr/>
        </p:nvPicPr>
        <p:blipFill>
          <a:blip r:embed="rId2"/>
          <a:stretch>
            <a:fillRect/>
          </a:stretch>
        </p:blipFill>
        <p:spPr>
          <a:xfrm>
            <a:off x="274340" y="1238930"/>
            <a:ext cx="11407183" cy="5038045"/>
          </a:xfrm>
          <a:prstGeom prst="rect">
            <a:avLst/>
          </a:prstGeom>
        </p:spPr>
      </p:pic>
      <p:sp>
        <p:nvSpPr>
          <p:cNvPr id="3" name="Rectangle: Rounded Corners 2">
            <a:extLst>
              <a:ext uri="{FF2B5EF4-FFF2-40B4-BE49-F238E27FC236}">
                <a16:creationId xmlns:a16="http://schemas.microsoft.com/office/drawing/2014/main" id="{7C8EF07B-6087-423C-9B81-17014807E57A}"/>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4" name="Straight Connector 3">
            <a:extLst>
              <a:ext uri="{FF2B5EF4-FFF2-40B4-BE49-F238E27FC236}">
                <a16:creationId xmlns:a16="http://schemas.microsoft.com/office/drawing/2014/main" id="{3D9C3016-A8DF-477A-9BF1-84279BB66CF7}"/>
              </a:ext>
            </a:extLst>
          </p:cNvPr>
          <p:cNvCxnSpPr>
            <a:cxnSpLocks/>
          </p:cNvCxnSpPr>
          <p:nvPr/>
        </p:nvCxnSpPr>
        <p:spPr>
          <a:xfrm>
            <a:off x="5143500" y="3552825"/>
            <a:ext cx="747711" cy="1061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63ECA5-382C-4BCC-BF13-383B41915C22}"/>
              </a:ext>
            </a:extLst>
          </p:cNvPr>
          <p:cNvCxnSpPr>
            <a:cxnSpLocks/>
          </p:cNvCxnSpPr>
          <p:nvPr/>
        </p:nvCxnSpPr>
        <p:spPr>
          <a:xfrm>
            <a:off x="5143499" y="4614070"/>
            <a:ext cx="747712" cy="10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6F60B8-A4A4-46B4-B433-A2C7B85A2ADB}"/>
              </a:ext>
            </a:extLst>
          </p:cNvPr>
          <p:cNvCxnSpPr>
            <a:cxnSpLocks/>
          </p:cNvCxnSpPr>
          <p:nvPr/>
        </p:nvCxnSpPr>
        <p:spPr>
          <a:xfrm flipV="1">
            <a:off x="5143498" y="3552825"/>
            <a:ext cx="666752" cy="22681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18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9" name="Hexagon 8">
            <a:extLst>
              <a:ext uri="{FF2B5EF4-FFF2-40B4-BE49-F238E27FC236}">
                <a16:creationId xmlns:a16="http://schemas.microsoft.com/office/drawing/2014/main" id="{53F3DBAE-4CD7-4A76-8614-4679F12B1481}"/>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DD1B37-DF6A-473F-964D-3A67345519F2}"/>
              </a:ext>
            </a:extLst>
          </p:cNvPr>
          <p:cNvSpPr txBox="1"/>
          <p:nvPr/>
        </p:nvSpPr>
        <p:spPr>
          <a:xfrm>
            <a:off x="1425592" y="1890675"/>
            <a:ext cx="9340816"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82236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207235" y="1596206"/>
            <a:ext cx="11385404" cy="2078720"/>
          </a:xfrm>
          <a:prstGeom prst="rect">
            <a:avLst/>
          </a:prstGeom>
          <a:noFill/>
        </p:spPr>
        <p:txBody>
          <a:bodyPr wrap="square" rtlCol="0">
            <a:prstTxWarp prst="textCurveDown">
              <a:avLst>
                <a:gd name="adj" fmla="val 3135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CẢM</a:t>
            </a:r>
            <a:r>
              <a:rPr kumimoji="0" lang="en-US" sz="3600" b="1" i="0"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ƠN THẦY CÔ VÀ CÁC EM ĐÃ LẮNG NGHE BÀI HỌC NGÀY HÔM NAY </a:t>
            </a:r>
            <a:endParaRPr kumimoji="0" lang="en-US" sz="3600" b="1" i="0"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2578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working on a computer&#10;&#10;Description automatically generated with low confidence">
            <a:extLst>
              <a:ext uri="{FF2B5EF4-FFF2-40B4-BE49-F238E27FC236}">
                <a16:creationId xmlns:a16="http://schemas.microsoft.com/office/drawing/2014/main" id="{2A661B6F-350E-4FAC-881A-7544224C3D5D}"/>
              </a:ext>
            </a:extLst>
          </p:cNvPr>
          <p:cNvPicPr>
            <a:picLocks noChangeAspect="1"/>
          </p:cNvPicPr>
          <p:nvPr/>
        </p:nvPicPr>
        <p:blipFill rotWithShape="1">
          <a:blip r:embed="rId2">
            <a:extLst>
              <a:ext uri="{28A0092B-C50C-407E-A947-70E740481C1C}">
                <a14:useLocalDpi xmlns:a14="http://schemas.microsoft.com/office/drawing/2010/main" val="0"/>
              </a:ext>
            </a:extLst>
          </a:blip>
          <a:srcRect l="6539" t="-2655" r="6539" b="12087"/>
          <a:stretch/>
        </p:blipFill>
        <p:spPr>
          <a:xfrm>
            <a:off x="-168295" y="1235242"/>
            <a:ext cx="12360295" cy="5508458"/>
          </a:xfrm>
          <a:prstGeom prst="rect">
            <a:avLst/>
          </a:prstGeom>
        </p:spPr>
      </p:pic>
      <p:sp>
        <p:nvSpPr>
          <p:cNvPr id="4" name="Rectangle: Rounded Corners 3">
            <a:extLst>
              <a:ext uri="{FF2B5EF4-FFF2-40B4-BE49-F238E27FC236}">
                <a16:creationId xmlns:a16="http://schemas.microsoft.com/office/drawing/2014/main" id="{A7D7E0AC-D86D-4295-AE8C-B258B015D5CC}"/>
              </a:ext>
            </a:extLst>
          </p:cNvPr>
          <p:cNvSpPr/>
          <p:nvPr/>
        </p:nvSpPr>
        <p:spPr>
          <a:xfrm>
            <a:off x="2526134" y="114300"/>
            <a:ext cx="7709372"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a:t>
            </a:r>
            <a:r>
              <a:rPr kumimoji="0" lang="en-US" sz="40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LÀM VIỆC THẬT LÀ VUI</a:t>
            </a:r>
          </a:p>
        </p:txBody>
      </p:sp>
    </p:spTree>
    <p:extLst>
      <p:ext uri="{BB962C8B-B14F-4D97-AF65-F5344CB8AC3E}">
        <p14:creationId xmlns:p14="http://schemas.microsoft.com/office/powerpoint/2010/main" val="246000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0070" y="972129"/>
            <a:ext cx="5333712" cy="769441"/>
          </a:xfrm>
          <a:prstGeom prst="rect">
            <a:avLst/>
          </a:prstGeom>
        </p:spPr>
        <p:txBody>
          <a:bodyPr wrap="square">
            <a:spAutoFit/>
          </a:bodyPr>
          <a:lstStyle/>
          <a:p>
            <a:pPr lvl="0" algn="ctr">
              <a:defRPr/>
            </a:pPr>
            <a:endParaRPr lang="en-US" b="1" smtClean="0">
              <a:solidFill>
                <a:srgbClr val="FF0000"/>
              </a:solidFill>
              <a:latin typeface="Times New Roman" panose="02020603050405020304" pitchFamily="18" charset="0"/>
              <a:cs typeface="Times New Roman" panose="02020603050405020304" pitchFamily="18" charset="0"/>
            </a:endParaRPr>
          </a:p>
          <a:p>
            <a:pPr lvl="0" algn="ctr">
              <a:defRPr/>
            </a:pPr>
            <a:r>
              <a:rPr lang="en-US" sz="2600" b="1" smtClean="0">
                <a:solidFill>
                  <a:srgbClr val="FF0000"/>
                </a:solidFill>
                <a:latin typeface="Times New Roman" panose="02020603050405020304" pitchFamily="18" charset="0"/>
                <a:cs typeface="Times New Roman" panose="02020603050405020304" pitchFamily="18" charset="0"/>
              </a:rPr>
              <a:t>LÀM </a:t>
            </a:r>
            <a:r>
              <a:rPr lang="en-US" sz="2600" b="1">
                <a:solidFill>
                  <a:srgbClr val="FF0000"/>
                </a:solidFill>
                <a:latin typeface="Times New Roman" panose="02020603050405020304" pitchFamily="18" charset="0"/>
                <a:cs typeface="Times New Roman" panose="02020603050405020304" pitchFamily="18" charset="0"/>
              </a:rPr>
              <a:t>VIỆC THẬT LÀ VUI</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20436" y="1833903"/>
            <a:ext cx="11000509" cy="4308872"/>
          </a:xfrm>
          <a:prstGeom prst="rect">
            <a:avLst/>
          </a:prstGeom>
        </p:spPr>
        <p:txBody>
          <a:bodyPr wrap="square">
            <a:spAutoFit/>
          </a:bodyPr>
          <a:lstStyle/>
          <a:p>
            <a:pPr marL="30480" marR="30480" lvl="0">
              <a:spcAft>
                <a:spcPts val="1200"/>
              </a:spcAft>
              <a:defRPr/>
            </a:pPr>
            <a:r>
              <a:rPr lang="en-US" sz="2400">
                <a:solidFill>
                  <a:srgbClr val="000000"/>
                </a:solidFill>
                <a:latin typeface="Times New Roman" panose="02020603050405020304" pitchFamily="18" charset="0"/>
                <a:ea typeface="Times New Roman" panose="02020603050405020304" pitchFamily="18" charset="0"/>
              </a:rPr>
              <a:t>Quanh ta, mọi vật, mọi người đều làm việc.</a:t>
            </a:r>
            <a:endParaRPr lang="en-US" sz="2400">
              <a:solidFill>
                <a:prstClr val="black"/>
              </a:solidFill>
              <a:latin typeface="Times New Roman" panose="02020603050405020304" pitchFamily="18" charset="0"/>
              <a:ea typeface="Times New Roman" panose="02020603050405020304" pitchFamily="18" charset="0"/>
            </a:endParaRPr>
          </a:p>
          <a:p>
            <a:pPr marL="30480" marR="30480" algn="just">
              <a:spcAft>
                <a:spcPts val="1200"/>
              </a:spcAft>
              <a:defRPr/>
            </a:pPr>
            <a:r>
              <a:rPr lang="en-US" sz="2400" smtClean="0">
                <a:solidFill>
                  <a:srgbClr val="000000"/>
                </a:solidFill>
                <a:latin typeface="Times New Roman" panose="02020603050405020304" pitchFamily="18" charset="0"/>
                <a:ea typeface="Times New Roman" panose="02020603050405020304" pitchFamily="18" charset="0"/>
              </a:rPr>
              <a:t>Cái </a:t>
            </a:r>
            <a:r>
              <a:rPr lang="en-US" sz="2400">
                <a:solidFill>
                  <a:srgbClr val="000000"/>
                </a:solidFill>
                <a:latin typeface="Times New Roman" panose="02020603050405020304" pitchFamily="18" charset="0"/>
                <a:ea typeface="Times New Roman" panose="02020603050405020304" pitchFamily="18" charset="0"/>
              </a:rPr>
              <a:t>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r>
              <a:rPr lang="en-US" sz="2400" smtClean="0">
                <a:solidFill>
                  <a:srgbClr val="000000"/>
                </a:solidFill>
                <a:latin typeface="Times New Roman" panose="02020603050405020304" pitchFamily="18" charset="0"/>
                <a:ea typeface="Times New Roman" panose="02020603050405020304" pitchFamily="18" charset="0"/>
              </a:rPr>
              <a:t>.</a:t>
            </a:r>
            <a:r>
              <a:rPr lang="en-US" sz="2400">
                <a:solidFill>
                  <a:srgbClr val="000000"/>
                </a:solidFill>
                <a:latin typeface="Times New Roman" panose="02020603050405020304" pitchFamily="18" charset="0"/>
                <a:ea typeface="Times New Roman" panose="02020603050405020304" pitchFamily="18" charset="0"/>
              </a:rPr>
              <a:t> </a:t>
            </a:r>
            <a:endParaRPr lang="en-US" sz="2400" smtClean="0">
              <a:solidFill>
                <a:srgbClr val="000000"/>
              </a:solidFill>
              <a:latin typeface="Times New Roman" panose="02020603050405020304" pitchFamily="18" charset="0"/>
              <a:ea typeface="Times New Roman" panose="02020603050405020304" pitchFamily="18" charset="0"/>
            </a:endParaRPr>
          </a:p>
          <a:p>
            <a:pPr marL="30480" marR="30480" algn="just">
              <a:spcAft>
                <a:spcPts val="1200"/>
              </a:spcAft>
              <a:defRPr/>
            </a:pPr>
            <a:r>
              <a:rPr lang="en-US" sz="2400" smtClean="0">
                <a:solidFill>
                  <a:srgbClr val="000000"/>
                </a:solidFill>
                <a:latin typeface="Times New Roman" panose="02020603050405020304" pitchFamily="18" charset="0"/>
                <a:ea typeface="Times New Roman" panose="02020603050405020304" pitchFamily="18" charset="0"/>
              </a:rPr>
              <a:t>Như </a:t>
            </a:r>
            <a:r>
              <a:rPr lang="en-US" sz="2400">
                <a:solidFill>
                  <a:srgbClr val="000000"/>
                </a:solidFill>
                <a:latin typeface="Times New Roman" panose="02020603050405020304" pitchFamily="18" charset="0"/>
                <a:ea typeface="Times New Roman" panose="02020603050405020304" pitchFamily="18" charset="0"/>
              </a:rPr>
              <a:t>mọi vật, mọi người, bé cũng làm việc. Bé làm bài. Bé đi học. Học xong, bé quét nhà, nhặt rau, chơi với em đỡ mẹ. Bé luôn luôn bận rộn, mà lúc nào cũng vui.</a:t>
            </a:r>
          </a:p>
          <a:p>
            <a:pPr marL="30480" marR="30480" algn="just">
              <a:spcAft>
                <a:spcPts val="1200"/>
              </a:spcAft>
              <a:defRPr/>
            </a:pPr>
            <a:endParaRPr lang="en-US" sz="2400">
              <a:solidFill>
                <a:prstClr val="black"/>
              </a:solidFill>
            </a:endParaRPr>
          </a:p>
          <a:p>
            <a:pPr marL="30480" marR="30480" lvl="0" algn="just">
              <a:spcAft>
                <a:spcPts val="1200"/>
              </a:spcAft>
              <a:defRPr/>
            </a:pPr>
            <a:endParaRPr lang="en-US" dirty="0">
              <a:solidFill>
                <a:prstClr val="black"/>
              </a:solidFill>
            </a:endParaRPr>
          </a:p>
        </p:txBody>
      </p:sp>
      <p:sp>
        <p:nvSpPr>
          <p:cNvPr id="5" name="Rectangle: Rounded Corners 1">
            <a:extLst>
              <a:ext uri="{FF2B5EF4-FFF2-40B4-BE49-F238E27FC236}">
                <a16:creationId xmlns:a16="http://schemas.microsoft.com/office/drawing/2014/main" id="{979FD58D-508A-4826-B2C0-197137178828}"/>
              </a:ext>
            </a:extLst>
          </p:cNvPr>
          <p:cNvSpPr/>
          <p:nvPr/>
        </p:nvSpPr>
        <p:spPr>
          <a:xfrm>
            <a:off x="3941329" y="0"/>
            <a:ext cx="3891107" cy="572654"/>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smtClean="0">
                <a:ln>
                  <a:noFill/>
                </a:ln>
                <a:solidFill>
                  <a:srgbClr val="F2F2E9"/>
                </a:solidFill>
                <a:effectLst/>
                <a:uLnTx/>
                <a:uFillTx/>
                <a:latin typeface="Times New Roman" panose="02020603050405020304" pitchFamily="18" charset="0"/>
                <a:ea typeface="+mn-ea"/>
                <a:cs typeface="Times New Roman" panose="02020603050405020304" pitchFamily="18" charset="0"/>
              </a:rPr>
              <a:t>Luyện đọc</a:t>
            </a:r>
            <a:r>
              <a:rPr kumimoji="0" lang="en-US" sz="3600" b="0" i="0" strike="noStrike" kern="0" cap="none" spc="0" normalizeH="0" noProof="0" smtClean="0">
                <a:ln>
                  <a:noFill/>
                </a:ln>
                <a:solidFill>
                  <a:srgbClr val="F2F2E9"/>
                </a:solidFill>
                <a:effectLst/>
                <a:uLnTx/>
                <a:uFillTx/>
                <a:latin typeface="Times New Roman" panose="02020603050405020304" pitchFamily="18" charset="0"/>
                <a:ea typeface="+mn-ea"/>
                <a:cs typeface="Times New Roman" panose="02020603050405020304" pitchFamily="18" charset="0"/>
              </a:rPr>
              <a:t> </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372096" y="5547881"/>
            <a:ext cx="2633700" cy="749873"/>
          </a:xfrm>
          <a:prstGeom prst="rect">
            <a:avLst/>
          </a:prstGeom>
        </p:spPr>
      </p:pic>
    </p:spTree>
    <p:extLst>
      <p:ext uri="{BB962C8B-B14F-4D97-AF65-F5344CB8AC3E}">
        <p14:creationId xmlns:p14="http://schemas.microsoft.com/office/powerpoint/2010/main" val="1111534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504825" y="4939206"/>
            <a:ext cx="11189347" cy="14763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497828" y="1116075"/>
            <a:ext cx="11189347" cy="171075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57601" y="1103284"/>
            <a:ext cx="11029574" cy="1538883"/>
          </a:xfrm>
          <a:prstGeom prst="rect">
            <a:avLst/>
          </a:prstGeom>
          <a:noFill/>
        </p:spPr>
        <p:txBody>
          <a:bodyPr wrap="square" rtlCol="0">
            <a:spAutoFit/>
          </a:bodyPr>
          <a:lstStyle/>
          <a:p>
            <a:pPr marL="30480" marR="3048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Cái đồng hồ tích tắc, tích tắc báo phút, báo giờ. Con gà trống gáy vang ò ó o, báo cho mọi người biết trời sắp sáng, mau mau thức dậy.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577714" y="4976637"/>
            <a:ext cx="11029574" cy="1969770"/>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nhặt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luôn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rộn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399078"/>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LÀM VIỆC THẬT LÀ VUI</a:t>
            </a:r>
          </a:p>
        </p:txBody>
      </p:sp>
      <p:sp>
        <p:nvSpPr>
          <p:cNvPr id="15" name="TextBox 14">
            <a:extLst>
              <a:ext uri="{FF2B5EF4-FFF2-40B4-BE49-F238E27FC236}">
                <a16:creationId xmlns:a16="http://schemas.microsoft.com/office/drawing/2014/main" id="{F4D008B5-83C4-4C7D-83B1-2542F0F26F57}"/>
              </a:ext>
            </a:extLst>
          </p:cNvPr>
          <p:cNvSpPr txBox="1"/>
          <p:nvPr/>
        </p:nvSpPr>
        <p:spPr>
          <a:xfrm>
            <a:off x="9124951" y="6003445"/>
            <a:ext cx="2990850" cy="1384995"/>
          </a:xfrm>
          <a:prstGeom prst="rect">
            <a:avLst/>
          </a:prstGeom>
          <a:noFill/>
        </p:spPr>
        <p:txBody>
          <a:bodyPr wrap="square" rtlCol="0">
            <a:spAutoFit/>
          </a:bodyPr>
          <a:lstStyle/>
          <a:p>
            <a:endParaRPr kumimoji="0" lang="en-US" sz="2800" b="0" i="1"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r>
              <a:rPr kumimoji="0" lang="en-US" sz="2800" b="0" i="1"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Theo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sz="2800" dirty="0"/>
          </a:p>
        </p:txBody>
      </p:sp>
      <p:sp>
        <p:nvSpPr>
          <p:cNvPr id="16" name="Oval 15">
            <a:extLst>
              <a:ext uri="{FF2B5EF4-FFF2-40B4-BE49-F238E27FC236}">
                <a16:creationId xmlns:a16="http://schemas.microsoft.com/office/drawing/2014/main" id="{2BC9162F-F75A-4A4F-9B59-14AC9CCF2CBC}"/>
              </a:ext>
            </a:extLst>
          </p:cNvPr>
          <p:cNvSpPr/>
          <p:nvPr/>
        </p:nvSpPr>
        <p:spPr>
          <a:xfrm>
            <a:off x="870807" y="4972677"/>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a:solidFill>
                  <a:prstClr val="white"/>
                </a:solidFill>
                <a:latin typeface="Times New Roman" panose="02020603050405020304" pitchFamily="18" charset="0"/>
                <a:cs typeface="Times New Roman" panose="02020603050405020304" pitchFamily="18" charset="0"/>
              </a:rPr>
              <a:t>3</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Oval 16">
            <a:extLst>
              <a:ext uri="{FF2B5EF4-FFF2-40B4-BE49-F238E27FC236}">
                <a16:creationId xmlns:a16="http://schemas.microsoft.com/office/drawing/2014/main" id="{6026A475-6858-41F5-98B6-CFF25BC57101}"/>
              </a:ext>
            </a:extLst>
          </p:cNvPr>
          <p:cNvSpPr/>
          <p:nvPr/>
        </p:nvSpPr>
        <p:spPr>
          <a:xfrm>
            <a:off x="870807" y="115310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 name="Rounded Rectangle 2"/>
          <p:cNvSpPr/>
          <p:nvPr/>
        </p:nvSpPr>
        <p:spPr>
          <a:xfrm>
            <a:off x="504824" y="2863861"/>
            <a:ext cx="11257247" cy="20065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0480" marR="30480" lvl="0" algn="just">
              <a:spcAft>
                <a:spcPts val="1200"/>
              </a:spcAft>
              <a:defRPr/>
            </a:pPr>
            <a:r>
              <a:rPr lang="en-US" sz="2800" smtClean="0">
                <a:solidFill>
                  <a:srgbClr val="000000"/>
                </a:solidFill>
                <a:latin typeface="Times New Roman" panose="02020603050405020304" pitchFamily="18" charset="0"/>
                <a:ea typeface="Times New Roman" panose="02020603050405020304" pitchFamily="18" charset="0"/>
              </a:rPr>
              <a:t>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lang="en-US" sz="2800" dirty="0">
              <a:solidFill>
                <a:prstClr val="black"/>
              </a:solidFill>
            </a:endParaRPr>
          </a:p>
        </p:txBody>
      </p:sp>
      <p:sp>
        <p:nvSpPr>
          <p:cNvPr id="12" name="Oval 11">
            <a:extLst>
              <a:ext uri="{FF2B5EF4-FFF2-40B4-BE49-F238E27FC236}">
                <a16:creationId xmlns:a16="http://schemas.microsoft.com/office/drawing/2014/main" id="{2BC9162F-F75A-4A4F-9B59-14AC9CCF2CBC}"/>
              </a:ext>
            </a:extLst>
          </p:cNvPr>
          <p:cNvSpPr/>
          <p:nvPr/>
        </p:nvSpPr>
        <p:spPr>
          <a:xfrm>
            <a:off x="752945" y="289710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noProof="0" smtClean="0">
                <a:solidFill>
                  <a:prstClr val="white"/>
                </a:solidFill>
                <a:latin typeface="Times New Roman" panose="02020603050405020304" pitchFamily="18" charset="0"/>
                <a:cs typeface="Times New Roman" panose="02020603050405020304" pitchFamily="18" charset="0"/>
              </a:rPr>
              <a:t>2</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4059079" y="2186662"/>
            <a:ext cx="437041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Sắc xuân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Tưng bừng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Rúc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5558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DA6481-CE0C-40A4-8478-7E208A6A5B2A}"/>
              </a:ext>
            </a:extLst>
          </p:cNvPr>
          <p:cNvSpPr/>
          <p:nvPr/>
        </p:nvSpPr>
        <p:spPr>
          <a:xfrm>
            <a:off x="3834063" y="352927"/>
            <a:ext cx="4180198" cy="836066"/>
          </a:xfrm>
          <a:prstGeom prst="roundRect">
            <a:avLst/>
          </a:prstGeom>
          <a:solidFill>
            <a:srgbClr val="ED7D31"/>
          </a:solidFill>
          <a:ln w="25400" cap="flat" cmpd="sng" algn="ctr">
            <a:noFill/>
            <a:prstDash val="solid"/>
          </a:ln>
          <a:effectLst/>
        </p:spPr>
        <p:txBody>
          <a:bodyPr rtlCol="0" anchor="ctr"/>
          <a:lstStyle/>
          <a:p>
            <a:pPr algn="ctr">
              <a:defRPr/>
            </a:pPr>
            <a:r>
              <a:rPr lang="en-US" sz="4800" kern="0">
                <a:solidFill>
                  <a:srgbClr val="F2F2E9"/>
                </a:solidFill>
                <a:latin typeface="Times New Roman" panose="02020603050405020304" pitchFamily="18" charset="0"/>
                <a:cs typeface="Times New Roman" panose="02020603050405020304" pitchFamily="18" charset="0"/>
              </a:rPr>
              <a:t>Giải nghĩa từ</a:t>
            </a:r>
            <a:endParaRPr lang="en-US" sz="4800" kern="0" dirty="0">
              <a:solidFill>
                <a:srgbClr val="F2F2E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92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C1172B-12B6-48C0-A9AD-69319B9D6EA0}"/>
              </a:ext>
            </a:extLst>
          </p:cNvPr>
          <p:cNvSpPr/>
          <p:nvPr/>
        </p:nvSpPr>
        <p:spPr>
          <a:xfrm>
            <a:off x="1780674" y="401053"/>
            <a:ext cx="4180198" cy="836066"/>
          </a:xfrm>
          <a:prstGeom prst="roundRect">
            <a:avLst/>
          </a:prstGeom>
          <a:solidFill>
            <a:srgbClr val="ED7D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F2F2E9"/>
                </a:solidFill>
                <a:effectLst/>
                <a:uLnTx/>
                <a:uFillTx/>
                <a:latin typeface="Times New Roman" panose="02020603050405020304" pitchFamily="18" charset="0"/>
                <a:cs typeface="Times New Roman" panose="02020603050405020304" pitchFamily="18" charset="0"/>
              </a:rPr>
              <a:t>Giải nghĩa từ</a:t>
            </a:r>
            <a:endParaRPr kumimoji="0" lang="en-US" sz="4800" b="0" i="0" u="none" strike="noStrike" kern="0" cap="none" spc="0" normalizeH="0" baseline="0" noProof="0" dirty="0">
              <a:ln>
                <a:noFill/>
              </a:ln>
              <a:solidFill>
                <a:srgbClr val="F2F2E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745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647</Words>
  <Application>Microsoft Office PowerPoint</Application>
  <PresentationFormat>Widescreen</PresentationFormat>
  <Paragraphs>59</Paragraphs>
  <Slides>22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Microsoft YaHei</vt:lpstr>
      <vt:lpstr>宋体</vt:lpstr>
      <vt:lpstr>Arial</vt:lpstr>
      <vt:lpstr>Arial-Rounded</vt:lpstr>
      <vt:lpstr>Calibri</vt:lpstr>
      <vt:lpstr>Calibri Light</vt:lpstr>
      <vt:lpstr>等线</vt:lpstr>
      <vt:lpstr>Times New Roman</vt:lpstr>
      <vt:lpstr>Wingdings</vt:lpstr>
      <vt:lpstr>3_Office Theme</vt:lpstr>
      <vt:lpstr>NỀN 5</vt:lpstr>
      <vt:lpstr>nền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87</cp:revision>
  <dcterms:created xsi:type="dcterms:W3CDTF">2021-06-24T12:42:07Z</dcterms:created>
  <dcterms:modified xsi:type="dcterms:W3CDTF">2025-04-06T20:33:46Z</dcterms:modified>
</cp:coreProperties>
</file>