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Lst>
  <p:notesMasterIdLst>
    <p:notesMasterId r:id="rId16"/>
  </p:notesMasterIdLst>
  <p:sldIdLst>
    <p:sldId id="474" r:id="rId4"/>
    <p:sldId id="562" r:id="rId5"/>
    <p:sldId id="604" r:id="rId6"/>
    <p:sldId id="565" r:id="rId7"/>
    <p:sldId id="567" r:id="rId8"/>
    <p:sldId id="568" r:id="rId9"/>
    <p:sldId id="569" r:id="rId10"/>
    <p:sldId id="570" r:id="rId11"/>
    <p:sldId id="571" r:id="rId12"/>
    <p:sldId id="572" r:id="rId13"/>
    <p:sldId id="603" r:id="rId14"/>
    <p:sldId id="60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6" autoAdjust="0"/>
    <p:restoredTop sz="94660"/>
  </p:normalViewPr>
  <p:slideViewPr>
    <p:cSldViewPr snapToGrid="0">
      <p:cViewPr varScale="1">
        <p:scale>
          <a:sx n="98" d="100"/>
          <a:sy n="98" d="100"/>
        </p:scale>
        <p:origin x="13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2207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214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587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4/7/2025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4/7/2025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4/7/2025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4/7/2025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57" r:id="rId12"/>
    <p:sldLayoutId id="2147483758"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1" name="TextBox 20">
            <a:extLst>
              <a:ext uri="{FF2B5EF4-FFF2-40B4-BE49-F238E27FC236}">
                <a16:creationId xmlns:a16="http://schemas.microsoft.com/office/drawing/2014/main" id="{985771B2-8703-4B74-881C-2485953549A7}"/>
              </a:ext>
            </a:extLst>
          </p:cNvPr>
          <p:cNvSpPr txBox="1"/>
          <p:nvPr/>
        </p:nvSpPr>
        <p:spPr>
          <a:xfrm>
            <a:off x="4378816" y="751749"/>
            <a:ext cx="3772629" cy="646331"/>
          </a:xfrm>
          <a:prstGeom prst="rect">
            <a:avLst/>
          </a:prstGeom>
          <a:noFill/>
        </p:spPr>
        <p:txBody>
          <a:bodyPr wrap="square" rtlCol="0">
            <a:spAutoFit/>
          </a:bodyPr>
          <a:lstStyle/>
          <a:p>
            <a:pPr algn="ctr"/>
            <a:r>
              <a:rPr lang="en-US" sz="3600" b="1" dirty="0" err="1">
                <a:latin typeface="HP001 4 hàng" panose="020B0603050302020204" pitchFamily="34" charset="0"/>
              </a:rPr>
              <a:t>Tiếng</a:t>
            </a:r>
            <a:r>
              <a:rPr lang="en-US" sz="3600" b="1" dirty="0">
                <a:latin typeface="HP001 4 hàng" panose="020B0603050302020204" pitchFamily="34" charset="0"/>
              </a:rPr>
              <a:t> </a:t>
            </a:r>
            <a:r>
              <a:rPr lang="en-US" sz="3600" b="1" dirty="0" err="1">
                <a:latin typeface="HP001 4 hàng" panose="020B0603050302020204" pitchFamily="34" charset="0"/>
              </a:rPr>
              <a:t>Việt</a:t>
            </a:r>
            <a:endParaRPr lang="en-US" sz="3600" b="1" dirty="0">
              <a:latin typeface="HP001 4 hàng" panose="020B0603050302020204" pitchFamily="34" charset="0"/>
            </a:endParaRPr>
          </a:p>
        </p:txBody>
      </p:sp>
    </p:spTree>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353046" y="322055"/>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119922" y="1248199"/>
            <a:ext cx="11594115" cy="1015663"/>
          </a:xfrm>
          <a:prstGeom prst="rect">
            <a:avLst/>
          </a:prstGeom>
          <a:noFill/>
        </p:spPr>
        <p:txBody>
          <a:bodyPr wrap="square" rtlCol="0">
            <a:spAutoFit/>
          </a:bodyPr>
          <a:lstStyle/>
          <a:p>
            <a:pPr algn="ct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endParaRPr lang="en-US" sz="5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73044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4B3CF07-5162-4713-BFCD-9A68220C3B2B}"/>
              </a:ext>
            </a:extLst>
          </p:cNvPr>
          <p:cNvSpPr txBox="1"/>
          <p:nvPr/>
        </p:nvSpPr>
        <p:spPr>
          <a:xfrm>
            <a:off x="192082" y="159285"/>
            <a:ext cx="11999917" cy="7183505"/>
          </a:xfrm>
          <a:prstGeom prst="rect">
            <a:avLst/>
          </a:prstGeom>
          <a:noFill/>
        </p:spPr>
        <p:txBody>
          <a:bodyPr wrap="square" rtlCol="0">
            <a:spAutoFit/>
          </a:bodyPr>
          <a:lstStyle/>
          <a:p>
            <a:pPr algn="ctr"/>
            <a:r>
              <a:rPr lang="vi-VN"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46875" y="34329"/>
            <a:ext cx="823789" cy="659031"/>
          </a:xfrm>
          <a:prstGeom prst="rect">
            <a:avLst/>
          </a:prstGeom>
        </p:spPr>
      </p:pic>
      <p:sp>
        <p:nvSpPr>
          <p:cNvPr id="2" name="Left Brace 1">
            <a:extLst>
              <a:ext uri="{FF2B5EF4-FFF2-40B4-BE49-F238E27FC236}">
                <a16:creationId xmlns:a16="http://schemas.microsoft.com/office/drawing/2014/main" id="{D2D34E67-46EA-4C31-B638-2B2B6EFDDDDC}"/>
              </a:ext>
            </a:extLst>
          </p:cNvPr>
          <p:cNvSpPr/>
          <p:nvPr/>
        </p:nvSpPr>
        <p:spPr>
          <a:xfrm>
            <a:off x="349847" y="730521"/>
            <a:ext cx="193786" cy="3532197"/>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8BAE917C-C9F0-4AC3-B081-209972A9C4B9}"/>
              </a:ext>
            </a:extLst>
          </p:cNvPr>
          <p:cNvSpPr/>
          <p:nvPr/>
        </p:nvSpPr>
        <p:spPr>
          <a:xfrm>
            <a:off x="543633" y="75885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9" name="Left Brace 8">
            <a:extLst>
              <a:ext uri="{FF2B5EF4-FFF2-40B4-BE49-F238E27FC236}">
                <a16:creationId xmlns:a16="http://schemas.microsoft.com/office/drawing/2014/main" id="{A77991AC-A8C3-44E6-B0E8-5C465ADC4D1F}"/>
              </a:ext>
            </a:extLst>
          </p:cNvPr>
          <p:cNvSpPr/>
          <p:nvPr/>
        </p:nvSpPr>
        <p:spPr>
          <a:xfrm>
            <a:off x="391758" y="4550610"/>
            <a:ext cx="151876" cy="2307390"/>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2BA7638C-FCFA-4F4D-8D99-1056140F7595}"/>
              </a:ext>
            </a:extLst>
          </p:cNvPr>
          <p:cNvSpPr/>
          <p:nvPr/>
        </p:nvSpPr>
        <p:spPr>
          <a:xfrm>
            <a:off x="645203" y="436275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extLst>
      <p:ext uri="{BB962C8B-B14F-4D97-AF65-F5344CB8AC3E}">
        <p14:creationId xmlns:p14="http://schemas.microsoft.com/office/powerpoint/2010/main" val="1362708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58CBB7-EB0C-46CE-A67F-7331581BE6DD}"/>
              </a:ext>
            </a:extLst>
          </p:cNvPr>
          <p:cNvSpPr/>
          <p:nvPr/>
        </p:nvSpPr>
        <p:spPr>
          <a:xfrm>
            <a:off x="2966475" y="2108395"/>
            <a:ext cx="713753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CON!</a:t>
            </a:r>
          </a:p>
        </p:txBody>
      </p:sp>
    </p:spTree>
    <p:extLst>
      <p:ext uri="{BB962C8B-B14F-4D97-AF65-F5344CB8AC3E}">
        <p14:creationId xmlns:p14="http://schemas.microsoft.com/office/powerpoint/2010/main" val="325603875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FFC73D-58E5-4920-BAEE-EF4AFB2D8A56}"/>
              </a:ext>
            </a:extLst>
          </p:cNvPr>
          <p:cNvGrpSpPr/>
          <p:nvPr/>
        </p:nvGrpSpPr>
        <p:grpSpPr>
          <a:xfrm>
            <a:off x="558147" y="86796"/>
            <a:ext cx="1739721" cy="1615395"/>
            <a:chOff x="392470" y="327577"/>
            <a:chExt cx="1864682" cy="1962150"/>
          </a:xfrm>
        </p:grpSpPr>
        <p:pic>
          <p:nvPicPr>
            <p:cNvPr id="7" name="Picture 6">
              <a:extLst>
                <a:ext uri="{FF2B5EF4-FFF2-40B4-BE49-F238E27FC236}">
                  <a16:creationId xmlns:a16="http://schemas.microsoft.com/office/drawing/2014/main" id="{B653E408-922D-4D27-890D-7482C05B590E}"/>
                </a:ext>
              </a:extLst>
            </p:cNvPr>
            <p:cNvPicPr>
              <a:picLocks noChangeAspect="1"/>
            </p:cNvPicPr>
            <p:nvPr/>
          </p:nvPicPr>
          <p:blipFill>
            <a:blip r:embed="rId2"/>
            <a:stretch>
              <a:fillRect/>
            </a:stretch>
          </p:blipFill>
          <p:spPr>
            <a:xfrm>
              <a:off x="392470" y="327577"/>
              <a:ext cx="1695450" cy="1962150"/>
            </a:xfrm>
            <a:prstGeom prst="rect">
              <a:avLst/>
            </a:prstGeom>
          </p:spPr>
        </p:pic>
        <p:sp>
          <p:nvSpPr>
            <p:cNvPr id="6" name="Rectangle 5">
              <a:extLst>
                <a:ext uri="{FF2B5EF4-FFF2-40B4-BE49-F238E27FC236}">
                  <a16:creationId xmlns:a16="http://schemas.microsoft.com/office/drawing/2014/main" id="{99D671FE-50BD-4F0C-A340-C55A9F859850}"/>
                </a:ext>
              </a:extLst>
            </p:cNvPr>
            <p:cNvSpPr/>
            <p:nvPr/>
          </p:nvSpPr>
          <p:spPr>
            <a:xfrm>
              <a:off x="1919528" y="1673862"/>
              <a:ext cx="337624" cy="415827"/>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75234F5-18E2-4380-847A-DDBACA75E2CA}"/>
              </a:ext>
            </a:extLst>
          </p:cNvPr>
          <p:cNvSpPr txBox="1"/>
          <p:nvPr/>
        </p:nvSpPr>
        <p:spPr>
          <a:xfrm>
            <a:off x="2372663" y="720002"/>
            <a:ext cx="8354782" cy="646331"/>
          </a:xfrm>
          <a:prstGeom prst="rect">
            <a:avLst/>
          </a:prstGeom>
          <a:noFill/>
        </p:spPr>
        <p:txBody>
          <a:bodyPr wrap="square" rtlCol="0">
            <a:spAutoFit/>
          </a:bodyPr>
          <a:lstStyle/>
          <a:p>
            <a:r>
              <a:rPr lang="vi-VN" sz="3600" dirty="0">
                <a:latin typeface="+mj-lt"/>
                <a:ea typeface="Arial-Rounded" panose="020B0500000000000000" pitchFamily="34" charset="0"/>
                <a:cs typeface="Arial-Rounded" panose="020B0500000000000000" pitchFamily="34" charset="0"/>
              </a:rPr>
              <a:t>Em thích được khen về điều gì?</a:t>
            </a:r>
            <a:endParaRPr lang="en-US" sz="3600" dirty="0">
              <a:latin typeface="+mj-lt"/>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id="{ED020E98-D051-4C3D-989D-8C704693A9CC}"/>
              </a:ext>
            </a:extLst>
          </p:cNvPr>
          <p:cNvSpPr/>
          <p:nvPr/>
        </p:nvSpPr>
        <p:spPr>
          <a:xfrm>
            <a:off x="1784382" y="6292651"/>
            <a:ext cx="513486" cy="27167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5C02DB0-F58D-4893-A26B-F7FD40109926}"/>
              </a:ext>
            </a:extLst>
          </p:cNvPr>
          <p:cNvSpPr/>
          <p:nvPr/>
        </p:nvSpPr>
        <p:spPr>
          <a:xfrm>
            <a:off x="1784382" y="6462866"/>
            <a:ext cx="1176562" cy="66038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767" y="2196946"/>
            <a:ext cx="9440402" cy="4430998"/>
          </a:xfrm>
          <a:prstGeom prst="rect">
            <a:avLst/>
          </a:prstGeom>
        </p:spPr>
      </p:pic>
    </p:spTree>
    <p:extLst>
      <p:ext uri="{BB962C8B-B14F-4D97-AF65-F5344CB8AC3E}">
        <p14:creationId xmlns:p14="http://schemas.microsoft.com/office/powerpoint/2010/main" val="18766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8817" y="751749"/>
            <a:ext cx="3155214" cy="646331"/>
          </a:xfrm>
          <a:prstGeom prst="rect">
            <a:avLst/>
          </a:prstGeom>
          <a:noFill/>
        </p:spPr>
        <p:txBody>
          <a:bodyPr wrap="square" rtlCol="0">
            <a:spAutoFit/>
          </a:bodyPr>
          <a:lstStyle/>
          <a:p>
            <a:pPr algn="ctr"/>
            <a:r>
              <a:rPr lang="en-US" sz="3600" b="1" dirty="0" err="1">
                <a:latin typeface="HP001 4 hàng" panose="020B0603050302020204" pitchFamily="34" charset="0"/>
              </a:rPr>
              <a:t>Tiếng</a:t>
            </a:r>
            <a:r>
              <a:rPr lang="en-US" sz="3600" b="1" dirty="0">
                <a:latin typeface="HP001 4 hàng" panose="020B0603050302020204" pitchFamily="34" charset="0"/>
              </a:rPr>
              <a:t> </a:t>
            </a:r>
            <a:r>
              <a:rPr lang="en-US" sz="3600" b="1" dirty="0" err="1">
                <a:latin typeface="HP001 4 hàng" panose="020B0603050302020204" pitchFamily="34" charset="0"/>
              </a:rPr>
              <a:t>Việt</a:t>
            </a:r>
            <a:endParaRPr lang="en-US" sz="3600" b="1" dirty="0">
              <a:latin typeface="HP001 4 hàng" panose="020B0603050302020204" pitchFamily="34" charset="0"/>
            </a:endParaRPr>
          </a:p>
        </p:txBody>
      </p:sp>
      <p:sp>
        <p:nvSpPr>
          <p:cNvPr id="4" name="TextBox 3"/>
          <p:cNvSpPr txBox="1"/>
          <p:nvPr/>
        </p:nvSpPr>
        <p:spPr>
          <a:xfrm>
            <a:off x="3052293" y="1398080"/>
            <a:ext cx="6568225" cy="646331"/>
          </a:xfrm>
          <a:prstGeom prst="rect">
            <a:avLst/>
          </a:prstGeom>
          <a:noFill/>
        </p:spPr>
        <p:txBody>
          <a:bodyPr wrap="square" rtlCol="0">
            <a:spAutoFit/>
          </a:bodyPr>
          <a:lstStyle/>
          <a:p>
            <a:r>
              <a:rPr lang="en-US" sz="3600" b="1" dirty="0" err="1">
                <a:latin typeface="HP001 4 hàng" panose="020B0603050302020204" pitchFamily="34" charset="0"/>
              </a:rPr>
              <a:t>Đọc</a:t>
            </a:r>
            <a:r>
              <a:rPr lang="en-US" sz="3600" b="1" dirty="0">
                <a:latin typeface="HP001 4 hàng" panose="020B0603050302020204" pitchFamily="34" charset="0"/>
              </a:rPr>
              <a:t>: </a:t>
            </a:r>
            <a:r>
              <a:rPr lang="en-US" sz="3600" b="1" dirty="0" err="1">
                <a:latin typeface="HP001 4 hàng" panose="020B0603050302020204" pitchFamily="34" charset="0"/>
              </a:rPr>
              <a:t>Em</a:t>
            </a:r>
            <a:r>
              <a:rPr lang="en-US" sz="3600" b="1" dirty="0">
                <a:latin typeface="HP001 4 hàng" panose="020B0603050302020204" pitchFamily="34" charset="0"/>
              </a:rPr>
              <a:t> </a:t>
            </a:r>
            <a:r>
              <a:rPr lang="en-US" sz="3600" b="1" dirty="0" err="1">
                <a:latin typeface="HP001 4 hàng" panose="020B0603050302020204" pitchFamily="34" charset="0"/>
              </a:rPr>
              <a:t>có</a:t>
            </a:r>
            <a:r>
              <a:rPr lang="en-US" sz="3600" b="1" dirty="0">
                <a:latin typeface="HP001 4 hàng" panose="020B0603050302020204" pitchFamily="34" charset="0"/>
              </a:rPr>
              <a:t> </a:t>
            </a:r>
            <a:r>
              <a:rPr lang="en-US" sz="3600" b="1" dirty="0" err="1">
                <a:latin typeface="HP001 4 hàng" panose="020B0603050302020204" pitchFamily="34" charset="0"/>
              </a:rPr>
              <a:t>xinh</a:t>
            </a:r>
            <a:r>
              <a:rPr lang="en-US" sz="3600" b="1" dirty="0">
                <a:latin typeface="HP001 4 hàng" panose="020B0603050302020204" pitchFamily="34" charset="0"/>
              </a:rPr>
              <a:t> </a:t>
            </a:r>
            <a:r>
              <a:rPr lang="en-US" sz="3600" b="1" dirty="0" err="1">
                <a:latin typeface="HP001 4 hàng" panose="020B0603050302020204" pitchFamily="34" charset="0"/>
              </a:rPr>
              <a:t>không</a:t>
            </a:r>
            <a:r>
              <a:rPr lang="en-US" sz="3600" b="1" dirty="0">
                <a:latin typeface="HP001 4 hàng" panose="020B0603050302020204" pitchFamily="34" charset="0"/>
              </a:rPr>
              <a:t>?</a:t>
            </a:r>
          </a:p>
        </p:txBody>
      </p:sp>
    </p:spTree>
    <p:extLst>
      <p:ext uri="{BB962C8B-B14F-4D97-AF65-F5344CB8AC3E}">
        <p14:creationId xmlns:p14="http://schemas.microsoft.com/office/powerpoint/2010/main" val="24418437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65173" y="256092"/>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5173" y="112398"/>
            <a:ext cx="11820939" cy="7109639"/>
          </a:xfrm>
          <a:prstGeom prst="rect">
            <a:avLst/>
          </a:prstGeom>
          <a:noFill/>
        </p:spPr>
        <p:txBody>
          <a:bodyPr wrap="square" rtlCol="0">
            <a:spAutoFit/>
          </a:bodyPr>
          <a:lstStyle/>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137998375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F9C745-7746-4F8A-B941-C765AE1AC39B}"/>
              </a:ext>
            </a:extLst>
          </p:cNvPr>
          <p:cNvSpPr txBox="1"/>
          <p:nvPr/>
        </p:nvSpPr>
        <p:spPr>
          <a:xfrm>
            <a:off x="4240698" y="498199"/>
            <a:ext cx="6838122" cy="769441"/>
          </a:xfrm>
          <a:prstGeom prst="rect">
            <a:avLst/>
          </a:prstGeom>
          <a:noFill/>
        </p:spPr>
        <p:txBody>
          <a:bodyPr wrap="square" rtlCol="0">
            <a:spAutoFit/>
          </a:bodyPr>
          <a:lstStyle/>
          <a:p>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97EE31B-DD66-487D-977B-B66981E3E8BB}"/>
              </a:ext>
            </a:extLst>
          </p:cNvPr>
          <p:cNvSpPr txBox="1"/>
          <p:nvPr/>
        </p:nvSpPr>
        <p:spPr>
          <a:xfrm>
            <a:off x="3452193" y="1432435"/>
            <a:ext cx="8415131" cy="3785652"/>
          </a:xfrm>
          <a:prstGeom prst="rect">
            <a:avLst/>
          </a:prstGeom>
          <a:noFill/>
        </p:spPr>
        <p:txBody>
          <a:bodyPr wrap="square" rtlCol="0">
            <a:spAutoFit/>
          </a:bodyPr>
          <a:lstStyle/>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hươu</a:t>
            </a:r>
          </a:p>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lắc đầu</a:t>
            </a:r>
          </a:p>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khóm cỏ dại</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bộ râu giả</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42590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65173" y="256092"/>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5173" y="112398"/>
            <a:ext cx="11820939" cy="7109639"/>
          </a:xfrm>
          <a:prstGeom prst="rect">
            <a:avLst/>
          </a:prstGeom>
          <a:noFill/>
        </p:spPr>
        <p:txBody>
          <a:bodyPr wrap="square" rtlCol="0">
            <a:spAutoFit/>
          </a:bodyPr>
          <a:lstStyle/>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0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5-Point Star 1"/>
          <p:cNvSpPr/>
          <p:nvPr/>
        </p:nvSpPr>
        <p:spPr>
          <a:xfrm>
            <a:off x="8164287" y="1528353"/>
            <a:ext cx="3721826" cy="292608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Bài đọc chia làm mấy đoạn?</a:t>
            </a:r>
            <a:endParaRPr lang="en-US" dirty="0"/>
          </a:p>
        </p:txBody>
      </p:sp>
    </p:spTree>
    <p:extLst>
      <p:ext uri="{BB962C8B-B14F-4D97-AF65-F5344CB8AC3E}">
        <p14:creationId xmlns:p14="http://schemas.microsoft.com/office/powerpoint/2010/main" val="66651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 calcmode="lin" valueType="num">
                                      <p:cBhvr additive="base">
                                        <p:cTn id="4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 calcmode="lin" valueType="num">
                                      <p:cBhvr additive="base">
                                        <p:cTn id="5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 calcmode="lin" valueType="num">
                                      <p:cBhvr additive="base">
                                        <p:cTn id="5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 calcmode="lin" valueType="num">
                                      <p:cBhvr additive="base">
                                        <p:cTn id="59"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 calcmode="lin" valueType="num">
                                      <p:cBhvr additive="base">
                                        <p:cTn id="6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anim calcmode="lin" valueType="num">
                                      <p:cBhvr additive="base">
                                        <p:cTn id="67"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4B3CF07-5162-4713-BFCD-9A68220C3B2B}"/>
              </a:ext>
            </a:extLst>
          </p:cNvPr>
          <p:cNvSpPr txBox="1"/>
          <p:nvPr/>
        </p:nvSpPr>
        <p:spPr>
          <a:xfrm>
            <a:off x="192082" y="159285"/>
            <a:ext cx="11999917" cy="7183505"/>
          </a:xfrm>
          <a:prstGeom prst="rect">
            <a:avLst/>
          </a:prstGeom>
          <a:noFill/>
        </p:spPr>
        <p:txBody>
          <a:bodyPr wrap="square" rtlCol="0">
            <a:spAutoFit/>
          </a:bodyPr>
          <a:lstStyle/>
          <a:p>
            <a:pPr algn="ctr"/>
            <a:r>
              <a:rPr lang="vi-VN"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20000"/>
              </a:lnSpc>
            </a:pPr>
            <a:r>
              <a:rPr lang="en-US" sz="24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Gặp dê, voi hỏi: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Em có xinh không?</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anh nói:</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dirty="0">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dirty="0">
              <a:latin typeface="Arial-Rounded" panose="020B0500000000000000" pitchFamily="34" charset="0"/>
              <a:ea typeface="Arial-Rounded" panose="020B0500000000000000" pitchFamily="34" charset="0"/>
              <a:cs typeface="Arial-Rounded" panose="020B0500000000000000" pitchFamily="34" charset="0"/>
            </a:endParaRPr>
          </a:p>
          <a:p>
            <a:pPr lvl="1" algn="just">
              <a:lnSpc>
                <a:spcPct val="120000"/>
              </a:lnSpc>
            </a:pPr>
            <a:r>
              <a:rPr lang="en-US" sz="20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46875" y="34329"/>
            <a:ext cx="823789" cy="659031"/>
          </a:xfrm>
          <a:prstGeom prst="rect">
            <a:avLst/>
          </a:prstGeom>
        </p:spPr>
      </p:pic>
      <p:sp>
        <p:nvSpPr>
          <p:cNvPr id="2" name="Left Brace 1">
            <a:extLst>
              <a:ext uri="{FF2B5EF4-FFF2-40B4-BE49-F238E27FC236}">
                <a16:creationId xmlns:a16="http://schemas.microsoft.com/office/drawing/2014/main" id="{D2D34E67-46EA-4C31-B638-2B2B6EFDDDDC}"/>
              </a:ext>
            </a:extLst>
          </p:cNvPr>
          <p:cNvSpPr/>
          <p:nvPr/>
        </p:nvSpPr>
        <p:spPr>
          <a:xfrm>
            <a:off x="349847" y="730521"/>
            <a:ext cx="193786" cy="3532197"/>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8BAE917C-C9F0-4AC3-B081-209972A9C4B9}"/>
              </a:ext>
            </a:extLst>
          </p:cNvPr>
          <p:cNvSpPr/>
          <p:nvPr/>
        </p:nvSpPr>
        <p:spPr>
          <a:xfrm>
            <a:off x="543633" y="758855"/>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9" name="Left Brace 8">
            <a:extLst>
              <a:ext uri="{FF2B5EF4-FFF2-40B4-BE49-F238E27FC236}">
                <a16:creationId xmlns:a16="http://schemas.microsoft.com/office/drawing/2014/main" id="{A77991AC-A8C3-44E6-B0E8-5C465ADC4D1F}"/>
              </a:ext>
            </a:extLst>
          </p:cNvPr>
          <p:cNvSpPr/>
          <p:nvPr/>
        </p:nvSpPr>
        <p:spPr>
          <a:xfrm>
            <a:off x="391758" y="4550610"/>
            <a:ext cx="151876" cy="2307390"/>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2BA7638C-FCFA-4F4D-8D99-1056140F7595}"/>
              </a:ext>
            </a:extLst>
          </p:cNvPr>
          <p:cNvSpPr/>
          <p:nvPr/>
        </p:nvSpPr>
        <p:spPr>
          <a:xfrm>
            <a:off x="645203" y="436275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extLst>
      <p:ext uri="{BB962C8B-B14F-4D97-AF65-F5344CB8AC3E}">
        <p14:creationId xmlns:p14="http://schemas.microsoft.com/office/powerpoint/2010/main" val="622582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3" presetClass="emph" presetSubtype="2" fill="hold" nodeType="withEffect">
                                  <p:stCondLst>
                                    <p:cond delay="0"/>
                                  </p:stCondLst>
                                  <p:childTnLst>
                                    <p:animClr clrSpc="rgb" dir="cw">
                                      <p:cBhvr override="childStyle">
                                        <p:cTn id="12" dur="2000" fill="hold"/>
                                        <p:tgtEl>
                                          <p:spTgt spid="13">
                                            <p:txEl>
                                              <p:pRg st="1" end="1"/>
                                            </p:txEl>
                                          </p:spTgt>
                                        </p:tgtEl>
                                        <p:attrNameLst>
                                          <p:attrName>style.color</p:attrName>
                                        </p:attrNameLst>
                                      </p:cBhvr>
                                      <p:to>
                                        <a:srgbClr val="C00000"/>
                                      </p:to>
                                    </p:animClr>
                                  </p:childTnLst>
                                </p:cTn>
                              </p:par>
                              <p:par>
                                <p:cTn id="13" presetID="3" presetClass="emph" presetSubtype="2" fill="hold" nodeType="withEffect">
                                  <p:stCondLst>
                                    <p:cond delay="0"/>
                                  </p:stCondLst>
                                  <p:childTnLst>
                                    <p:animClr clrSpc="rgb" dir="cw">
                                      <p:cBhvr override="childStyle">
                                        <p:cTn id="14" dur="2000" fill="hold"/>
                                        <p:tgtEl>
                                          <p:spTgt spid="13">
                                            <p:txEl>
                                              <p:pRg st="2" end="2"/>
                                            </p:txEl>
                                          </p:spTgt>
                                        </p:tgtEl>
                                        <p:attrNameLst>
                                          <p:attrName>style.color</p:attrName>
                                        </p:attrNameLst>
                                      </p:cBhvr>
                                      <p:to>
                                        <a:srgbClr val="C00000"/>
                                      </p:to>
                                    </p:animClr>
                                  </p:childTnLst>
                                </p:cTn>
                              </p:par>
                              <p:par>
                                <p:cTn id="15" presetID="3" presetClass="emph" presetSubtype="2" fill="hold" nodeType="withEffect">
                                  <p:stCondLst>
                                    <p:cond delay="0"/>
                                  </p:stCondLst>
                                  <p:childTnLst>
                                    <p:animClr clrSpc="rgb" dir="cw">
                                      <p:cBhvr override="childStyle">
                                        <p:cTn id="16" dur="2000" fill="hold"/>
                                        <p:tgtEl>
                                          <p:spTgt spid="13">
                                            <p:txEl>
                                              <p:pRg st="3" end="3"/>
                                            </p:txEl>
                                          </p:spTgt>
                                        </p:tgtEl>
                                        <p:attrNameLst>
                                          <p:attrName>style.color</p:attrName>
                                        </p:attrNameLst>
                                      </p:cBhvr>
                                      <p:to>
                                        <a:srgbClr val="C00000"/>
                                      </p:to>
                                    </p:animClr>
                                  </p:childTnLst>
                                </p:cTn>
                              </p:par>
                              <p:par>
                                <p:cTn id="17" presetID="3" presetClass="emph" presetSubtype="2" fill="hold" nodeType="withEffect">
                                  <p:stCondLst>
                                    <p:cond delay="0"/>
                                  </p:stCondLst>
                                  <p:childTnLst>
                                    <p:animClr clrSpc="rgb" dir="cw">
                                      <p:cBhvr override="childStyle">
                                        <p:cTn id="18" dur="2000" fill="hold"/>
                                        <p:tgtEl>
                                          <p:spTgt spid="13">
                                            <p:txEl>
                                              <p:pRg st="4" end="4"/>
                                            </p:txEl>
                                          </p:spTgt>
                                        </p:tgtEl>
                                        <p:attrNameLst>
                                          <p:attrName>style.color</p:attrName>
                                        </p:attrNameLst>
                                      </p:cBhvr>
                                      <p:to>
                                        <a:srgbClr val="C00000"/>
                                      </p:to>
                                    </p:animClr>
                                  </p:childTnLst>
                                </p:cTn>
                              </p:par>
                              <p:par>
                                <p:cTn id="19" presetID="3" presetClass="emph" presetSubtype="2" fill="hold" nodeType="withEffect">
                                  <p:stCondLst>
                                    <p:cond delay="0"/>
                                  </p:stCondLst>
                                  <p:childTnLst>
                                    <p:animClr clrSpc="rgb" dir="cw">
                                      <p:cBhvr override="childStyle">
                                        <p:cTn id="20" dur="2000" fill="hold"/>
                                        <p:tgtEl>
                                          <p:spTgt spid="13">
                                            <p:txEl>
                                              <p:pRg st="5" end="5"/>
                                            </p:txEl>
                                          </p:spTgt>
                                        </p:tgtEl>
                                        <p:attrNameLst>
                                          <p:attrName>style.color</p:attrName>
                                        </p:attrNameLst>
                                      </p:cBhvr>
                                      <p:to>
                                        <a:srgbClr val="C00000"/>
                                      </p:to>
                                    </p:animClr>
                                  </p:childTnLst>
                                </p:cTn>
                              </p:par>
                              <p:par>
                                <p:cTn id="21" presetID="3" presetClass="emph" presetSubtype="2" fill="hold" nodeType="withEffect">
                                  <p:stCondLst>
                                    <p:cond delay="0"/>
                                  </p:stCondLst>
                                  <p:childTnLst>
                                    <p:animClr clrSpc="rgb" dir="cw">
                                      <p:cBhvr override="childStyle">
                                        <p:cTn id="22" dur="2000" fill="hold"/>
                                        <p:tgtEl>
                                          <p:spTgt spid="13">
                                            <p:txEl>
                                              <p:pRg st="6" end="6"/>
                                            </p:txEl>
                                          </p:spTgt>
                                        </p:tgtEl>
                                        <p:attrNameLst>
                                          <p:attrName>style.color</p:attrName>
                                        </p:attrNameLst>
                                      </p:cBhvr>
                                      <p:to>
                                        <a:srgbClr val="C00000"/>
                                      </p:to>
                                    </p:animClr>
                                  </p:childTnLst>
                                </p:cTn>
                              </p:par>
                              <p:par>
                                <p:cTn id="23" presetID="3" presetClass="emph" presetSubtype="2" fill="hold" nodeType="withEffect">
                                  <p:stCondLst>
                                    <p:cond delay="0"/>
                                  </p:stCondLst>
                                  <p:childTnLst>
                                    <p:animClr clrSpc="rgb" dir="cw">
                                      <p:cBhvr override="childStyle">
                                        <p:cTn id="24" dur="2000" fill="hold"/>
                                        <p:tgtEl>
                                          <p:spTgt spid="13">
                                            <p:txEl>
                                              <p:pRg st="7" end="7"/>
                                            </p:txEl>
                                          </p:spTgt>
                                        </p:tgtEl>
                                        <p:attrNameLst>
                                          <p:attrName>style.color</p:attrName>
                                        </p:attrNameLst>
                                      </p:cBhvr>
                                      <p:to>
                                        <a:srgbClr val="C00000"/>
                                      </p:to>
                                    </p:animClr>
                                  </p:childTnLst>
                                </p:cTn>
                              </p:par>
                              <p:par>
                                <p:cTn id="25" presetID="3" presetClass="emph" presetSubtype="2" fill="hold" nodeType="withEffect">
                                  <p:stCondLst>
                                    <p:cond delay="0"/>
                                  </p:stCondLst>
                                  <p:childTnLst>
                                    <p:animClr clrSpc="rgb" dir="cw">
                                      <p:cBhvr override="childStyle">
                                        <p:cTn id="26" dur="2000" fill="hold"/>
                                        <p:tgtEl>
                                          <p:spTgt spid="13">
                                            <p:txEl>
                                              <p:pRg st="8" end="8"/>
                                            </p:txEl>
                                          </p:spTgt>
                                        </p:tgtEl>
                                        <p:attrNameLst>
                                          <p:attrName>style.color</p:attrName>
                                        </p:attrNameLst>
                                      </p:cBhvr>
                                      <p:to>
                                        <a:srgbClr val="C00000"/>
                                      </p:to>
                                    </p:animClr>
                                  </p:childTnLst>
                                </p:cTn>
                              </p:par>
                              <p:par>
                                <p:cTn id="27" presetID="3" presetClass="emph" presetSubtype="2" fill="hold" nodeType="withEffect">
                                  <p:stCondLst>
                                    <p:cond delay="0"/>
                                  </p:stCondLst>
                                  <p:childTnLst>
                                    <p:animClr clrSpc="rgb" dir="cw">
                                      <p:cBhvr override="childStyle">
                                        <p:cTn id="28" dur="2000" fill="hold"/>
                                        <p:tgtEl>
                                          <p:spTgt spid="13">
                                            <p:txEl>
                                              <p:pRg st="9" end="9"/>
                                            </p:txEl>
                                          </p:spTgt>
                                        </p:tgtEl>
                                        <p:attrNameLst>
                                          <p:attrName>style.color</p:attrName>
                                        </p:attrNameLst>
                                      </p:cBhvr>
                                      <p:to>
                                        <a:srgbClr val="C00000"/>
                                      </p:to>
                                    </p:animClr>
                                  </p:childTnLst>
                                </p:cTn>
                              </p:par>
                              <p:par>
                                <p:cTn id="29" presetID="3" presetClass="emph" presetSubtype="2" fill="hold" nodeType="withEffect">
                                  <p:stCondLst>
                                    <p:cond delay="0"/>
                                  </p:stCondLst>
                                  <p:childTnLst>
                                    <p:animClr clrSpc="rgb" dir="cw">
                                      <p:cBhvr override="childStyle">
                                        <p:cTn id="30" dur="2000" fill="hold"/>
                                        <p:tgtEl>
                                          <p:spTgt spid="13">
                                            <p:txEl>
                                              <p:pRg st="10" end="10"/>
                                            </p:txEl>
                                          </p:spTgt>
                                        </p:tgtEl>
                                        <p:attrNameLst>
                                          <p:attrName>style.color</p:attrName>
                                        </p:attrNameLst>
                                      </p:cBhvr>
                                      <p:to>
                                        <a:srgbClr val="C00000"/>
                                      </p:to>
                                    </p:animClr>
                                  </p:childTnLst>
                                </p:cTn>
                              </p:par>
                              <p:par>
                                <p:cTn id="31" presetID="3" presetClass="emph" presetSubtype="2" fill="hold" nodeType="withEffect">
                                  <p:stCondLst>
                                    <p:cond delay="0"/>
                                  </p:stCondLst>
                                  <p:childTnLst>
                                    <p:animClr clrSpc="rgb" dir="cw">
                                      <p:cBhvr override="childStyle">
                                        <p:cTn id="32" dur="2000" fill="hold"/>
                                        <p:tgtEl>
                                          <p:spTgt spid="13">
                                            <p:txEl>
                                              <p:pRg st="11" end="11"/>
                                            </p:txEl>
                                          </p:spTgt>
                                        </p:tgtEl>
                                        <p:attrNameLst>
                                          <p:attrName>style.color</p:attrName>
                                        </p:attrNameLst>
                                      </p:cBhvr>
                                      <p:to>
                                        <a:srgbClr val="C00000"/>
                                      </p:to>
                                    </p:animClr>
                                  </p:childTnLst>
                                </p:cTn>
                              </p:par>
                              <p:par>
                                <p:cTn id="33" presetID="3" presetClass="emph" presetSubtype="2" fill="hold" nodeType="withEffect">
                                  <p:stCondLst>
                                    <p:cond delay="0"/>
                                  </p:stCondLst>
                                  <p:childTnLst>
                                    <p:animClr clrSpc="rgb" dir="cw">
                                      <p:cBhvr override="childStyle">
                                        <p:cTn id="34" dur="2000" fill="hold"/>
                                        <p:tgtEl>
                                          <p:spTgt spid="13">
                                            <p:txEl>
                                              <p:pRg st="12" end="12"/>
                                            </p:txEl>
                                          </p:spTgt>
                                        </p:tgtEl>
                                        <p:attrNameLst>
                                          <p:attrName>style.color</p:attrName>
                                        </p:attrNameLst>
                                      </p:cBhvr>
                                      <p:to>
                                        <a:srgbClr val="C00000"/>
                                      </p:to>
                                    </p:animClr>
                                  </p:childTnLst>
                                </p:cTn>
                              </p:par>
                              <p:par>
                                <p:cTn id="35" presetID="3" presetClass="emph" presetSubtype="2" fill="hold" nodeType="withEffect">
                                  <p:stCondLst>
                                    <p:cond delay="0"/>
                                  </p:stCondLst>
                                  <p:childTnLst>
                                    <p:animClr clrSpc="rgb" dir="cw">
                                      <p:cBhvr override="childStyle">
                                        <p:cTn id="36" dur="2000" fill="hold"/>
                                        <p:tgtEl>
                                          <p:spTgt spid="13">
                                            <p:txEl>
                                              <p:pRg st="13" end="13"/>
                                            </p:txEl>
                                          </p:spTgt>
                                        </p:tgtEl>
                                        <p:attrNameLst>
                                          <p:attrName>style.color</p:attrName>
                                        </p:attrNameLst>
                                      </p:cBhvr>
                                      <p:to>
                                        <a:srgbClr val="C00000"/>
                                      </p:to>
                                    </p:animClr>
                                  </p:childTnLst>
                                </p:cTn>
                              </p:par>
                              <p:par>
                                <p:cTn id="37" presetID="3" presetClass="emph" presetSubtype="2" fill="hold" nodeType="withEffect">
                                  <p:stCondLst>
                                    <p:cond delay="0"/>
                                  </p:stCondLst>
                                  <p:childTnLst>
                                    <p:animClr clrSpc="rgb" dir="cw">
                                      <p:cBhvr override="childStyle">
                                        <p:cTn id="38" dur="2000" fill="hold"/>
                                        <p:tgtEl>
                                          <p:spTgt spid="13">
                                            <p:txEl>
                                              <p:pRg st="14" end="14"/>
                                            </p:txEl>
                                          </p:spTgt>
                                        </p:tgtEl>
                                        <p:attrNameLst>
                                          <p:attrName>style.color</p:attrName>
                                        </p:attrNameLst>
                                      </p:cBhvr>
                                      <p:to>
                                        <a:srgbClr val="C00000"/>
                                      </p:to>
                                    </p:animClr>
                                  </p:childTnLst>
                                </p:cTn>
                              </p:par>
                              <p:par>
                                <p:cTn id="39" presetID="3" presetClass="emph" presetSubtype="2" fill="hold" nodeType="withEffect">
                                  <p:stCondLst>
                                    <p:cond delay="0"/>
                                  </p:stCondLst>
                                  <p:childTnLst>
                                    <p:animClr clrSpc="rgb" dir="cw">
                                      <p:cBhvr override="childStyle">
                                        <p:cTn id="40" dur="2000" fill="hold"/>
                                        <p:tgtEl>
                                          <p:spTgt spid="13">
                                            <p:txEl>
                                              <p:pRg st="15" end="15"/>
                                            </p:txEl>
                                          </p:spTgt>
                                        </p:tgtEl>
                                        <p:attrNameLst>
                                          <p:attrName>style.color</p:attrName>
                                        </p:attrNameLst>
                                      </p:cBhvr>
                                      <p:to>
                                        <a:srgbClr val="C00000"/>
                                      </p:to>
                                    </p:animClr>
                                  </p:childTnLst>
                                </p:cTn>
                              </p:par>
                              <p:par>
                                <p:cTn id="41" presetID="3" presetClass="emph" presetSubtype="2" fill="hold" nodeType="withEffect">
                                  <p:stCondLst>
                                    <p:cond delay="0"/>
                                  </p:stCondLst>
                                  <p:childTnLst>
                                    <p:animClr clrSpc="rgb" dir="cw">
                                      <p:cBhvr override="childStyle">
                                        <p:cTn id="42" dur="2000" fill="hold"/>
                                        <p:tgtEl>
                                          <p:spTgt spid="13">
                                            <p:txEl>
                                              <p:pRg st="0" end="0"/>
                                            </p:txEl>
                                          </p:spTgt>
                                        </p:tgtEl>
                                        <p:attrNameLst>
                                          <p:attrName>style.color</p:attrName>
                                        </p:attrNameLst>
                                      </p:cBhvr>
                                      <p:to>
                                        <a:srgbClr val="C00000"/>
                                      </p:to>
                                    </p:animClr>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3" presetClass="emph" presetSubtype="2" fill="hold" nodeType="withEffect">
                                  <p:stCondLst>
                                    <p:cond delay="0"/>
                                  </p:stCondLst>
                                  <p:childTnLst>
                                    <p:animClr clrSpc="rgb" dir="cw">
                                      <p:cBhvr override="childStyle">
                                        <p:cTn id="52" dur="2000" fill="hold"/>
                                        <p:tgtEl>
                                          <p:spTgt spid="13">
                                            <p:txEl>
                                              <p:pRg st="16" end="16"/>
                                            </p:txEl>
                                          </p:spTgt>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6B5567-4C09-43D3-A6DE-230AB853338D}"/>
              </a:ext>
            </a:extLst>
          </p:cNvPr>
          <p:cNvSpPr/>
          <p:nvPr/>
        </p:nvSpPr>
        <p:spPr>
          <a:xfrm>
            <a:off x="474689" y="3271388"/>
            <a:ext cx="11242622" cy="14882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41090A6-BBCC-43E0-BBC7-FAB3B7CF0D57}"/>
              </a:ext>
            </a:extLst>
          </p:cNvPr>
          <p:cNvSpPr/>
          <p:nvPr/>
        </p:nvSpPr>
        <p:spPr>
          <a:xfrm>
            <a:off x="509666" y="1314205"/>
            <a:ext cx="11242622" cy="1488228"/>
          </a:xfrm>
          <a:prstGeom prst="rect">
            <a:avLst/>
          </a:prstGeom>
          <a:solidFill>
            <a:srgbClr val="F1F4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015D63-3603-4B0B-94EF-B700526ACC78}"/>
              </a:ext>
            </a:extLst>
          </p:cNvPr>
          <p:cNvSpPr/>
          <p:nvPr/>
        </p:nvSpPr>
        <p:spPr>
          <a:xfrm>
            <a:off x="665812" y="1408955"/>
            <a:ext cx="10930329" cy="751424"/>
          </a:xfrm>
          <a:prstGeom prst="rect">
            <a:avLst/>
          </a:prstGeom>
        </p:spPr>
        <p:txBody>
          <a:bodyPr wrap="square">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Nghe vậy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voi nhặt vài cành cây khô, gài lên đầu rồi đi tiếp</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endParaRPr lang="en-US" sz="3200" dirty="0"/>
          </a:p>
        </p:txBody>
      </p:sp>
      <p:sp>
        <p:nvSpPr>
          <p:cNvPr id="5" name="Rectangle 4">
            <a:extLst>
              <a:ext uri="{FF2B5EF4-FFF2-40B4-BE49-F238E27FC236}">
                <a16:creationId xmlns:a16="http://schemas.microsoft.com/office/drawing/2014/main" id="{A1076592-5921-46AD-ADCF-0DCB36A5DC2E}"/>
              </a:ext>
            </a:extLst>
          </p:cNvPr>
          <p:cNvSpPr/>
          <p:nvPr/>
        </p:nvSpPr>
        <p:spPr>
          <a:xfrm>
            <a:off x="821959" y="3271388"/>
            <a:ext cx="11065241" cy="1490088"/>
          </a:xfrm>
          <a:prstGeom prst="rect">
            <a:avLst/>
          </a:prstGeom>
        </p:spPr>
        <p:txBody>
          <a:bodyPr wrap="square">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Sau khi bỏ sừng và râu đi, voi em thấy mình xinh đẹp hẳn lên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endParaRPr lang="en-US" sz="3200" dirty="0"/>
          </a:p>
        </p:txBody>
      </p:sp>
      <p:cxnSp>
        <p:nvCxnSpPr>
          <p:cNvPr id="8" name="Straight Connector 7">
            <a:extLst>
              <a:ext uri="{FF2B5EF4-FFF2-40B4-BE49-F238E27FC236}">
                <a16:creationId xmlns:a16="http://schemas.microsoft.com/office/drawing/2014/main" id="{11269782-4ABF-4E0A-9084-1217239B3DE4}"/>
              </a:ext>
            </a:extLst>
          </p:cNvPr>
          <p:cNvCxnSpPr/>
          <p:nvPr/>
        </p:nvCxnSpPr>
        <p:spPr>
          <a:xfrm flipH="1">
            <a:off x="7187096" y="159580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300E730-6DC3-4316-B154-A95A8B3F33FC}"/>
              </a:ext>
            </a:extLst>
          </p:cNvPr>
          <p:cNvGrpSpPr/>
          <p:nvPr/>
        </p:nvGrpSpPr>
        <p:grpSpPr>
          <a:xfrm>
            <a:off x="11175765" y="1535042"/>
            <a:ext cx="213608" cy="494676"/>
            <a:chOff x="6295866" y="1660673"/>
            <a:chExt cx="213608" cy="494676"/>
          </a:xfrm>
        </p:grpSpPr>
        <p:cxnSp>
          <p:nvCxnSpPr>
            <p:cNvPr id="9" name="Straight Connector 8">
              <a:extLst>
                <a:ext uri="{FF2B5EF4-FFF2-40B4-BE49-F238E27FC236}">
                  <a16:creationId xmlns:a16="http://schemas.microsoft.com/office/drawing/2014/main" id="{437598FC-366E-4AF5-B1BF-B38371DF293F}"/>
                </a:ext>
              </a:extLst>
            </p:cNvPr>
            <p:cNvCxnSpPr/>
            <p:nvPr/>
          </p:nvCxnSpPr>
          <p:spPr>
            <a:xfrm flipH="1">
              <a:off x="629586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F9AD46-F4FA-4ADE-A354-6685C8A093EA}"/>
                </a:ext>
              </a:extLst>
            </p:cNvPr>
            <p:cNvCxnSpPr/>
            <p:nvPr/>
          </p:nvCxnSpPr>
          <p:spPr>
            <a:xfrm flipH="1">
              <a:off x="635457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65B519E5-FFB5-49B4-9813-20A8B3D453DA}"/>
              </a:ext>
            </a:extLst>
          </p:cNvPr>
          <p:cNvCxnSpPr/>
          <p:nvPr/>
        </p:nvCxnSpPr>
        <p:spPr>
          <a:xfrm flipH="1">
            <a:off x="5462502" y="3520826"/>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26D7154-E9E1-4828-81B1-61CBBF933570}"/>
              </a:ext>
            </a:extLst>
          </p:cNvPr>
          <p:cNvGrpSpPr/>
          <p:nvPr/>
        </p:nvGrpSpPr>
        <p:grpSpPr>
          <a:xfrm>
            <a:off x="1532864" y="4163622"/>
            <a:ext cx="213608" cy="494676"/>
            <a:chOff x="6295866" y="1660673"/>
            <a:chExt cx="213608" cy="494676"/>
          </a:xfrm>
        </p:grpSpPr>
        <p:cxnSp>
          <p:nvCxnSpPr>
            <p:cNvPr id="17" name="Straight Connector 16">
              <a:extLst>
                <a:ext uri="{FF2B5EF4-FFF2-40B4-BE49-F238E27FC236}">
                  <a16:creationId xmlns:a16="http://schemas.microsoft.com/office/drawing/2014/main" id="{281C323D-B5FE-421F-A898-E458B291AE93}"/>
                </a:ext>
              </a:extLst>
            </p:cNvPr>
            <p:cNvCxnSpPr/>
            <p:nvPr/>
          </p:nvCxnSpPr>
          <p:spPr>
            <a:xfrm flipH="1">
              <a:off x="629586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6444C9-3DC5-49DE-924F-1851BDA14748}"/>
                </a:ext>
              </a:extLst>
            </p:cNvPr>
            <p:cNvCxnSpPr/>
            <p:nvPr/>
          </p:nvCxnSpPr>
          <p:spPr>
            <a:xfrm flipH="1">
              <a:off x="6354576" y="166067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85BEA94-276D-4FD0-A579-D887362B5147}"/>
              </a:ext>
            </a:extLst>
          </p:cNvPr>
          <p:cNvSpPr txBox="1"/>
          <p:nvPr/>
        </p:nvSpPr>
        <p:spPr>
          <a:xfrm>
            <a:off x="4359914" y="423800"/>
            <a:ext cx="6838122" cy="646331"/>
          </a:xfrm>
          <a:prstGeom prst="rect">
            <a:avLst/>
          </a:prstGeom>
          <a:noFill/>
        </p:spPr>
        <p:txBody>
          <a:bodyPr wrap="square" rtlCol="0">
            <a:spAutoFit/>
          </a:bodyPr>
          <a:lstStyle/>
          <a:p>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endPar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0" name="Straight Connector 19">
            <a:extLst>
              <a:ext uri="{FF2B5EF4-FFF2-40B4-BE49-F238E27FC236}">
                <a16:creationId xmlns:a16="http://schemas.microsoft.com/office/drawing/2014/main" id="{FA6B1E72-7BF6-4210-852C-626A0DF80C59}"/>
              </a:ext>
            </a:extLst>
          </p:cNvPr>
          <p:cNvCxnSpPr/>
          <p:nvPr/>
        </p:nvCxnSpPr>
        <p:spPr>
          <a:xfrm flipH="1">
            <a:off x="2505826" y="1550783"/>
            <a:ext cx="154898" cy="494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42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4B3CF07-5162-4713-BFCD-9A68220C3B2B}"/>
              </a:ext>
            </a:extLst>
          </p:cNvPr>
          <p:cNvSpPr txBox="1"/>
          <p:nvPr/>
        </p:nvSpPr>
        <p:spPr>
          <a:xfrm>
            <a:off x="192082" y="159285"/>
            <a:ext cx="11999917" cy="7183505"/>
          </a:xfrm>
          <a:prstGeom prst="rect">
            <a:avLst/>
          </a:prstGeom>
          <a:noFill/>
        </p:spPr>
        <p:txBody>
          <a:bodyPr wrap="square" rtlCol="0">
            <a:spAutoFit/>
          </a:bodyPr>
          <a:lstStyle/>
          <a:p>
            <a:pPr algn="ctr"/>
            <a:r>
              <a:rPr lang="vi-VN" sz="2400" b="1" dirty="0">
                <a:solidFill>
                  <a:schemeClr val="accent2">
                    <a:lumMod val="75000"/>
                  </a:schemeClr>
                </a:solidFill>
                <a:latin typeface="+mj-lt"/>
                <a:ea typeface="Arial-Rounded" panose="020B0500000000000000" pitchFamily="34" charset="0"/>
                <a:cs typeface="Arial-Rounded" panose="020B0500000000000000" pitchFamily="34" charset="0"/>
              </a:rPr>
              <a:t>EM CÓ XINH KHÔNG?</a:t>
            </a:r>
            <a:endParaRPr lang="en-US" sz="2400" b="1" dirty="0">
              <a:solidFill>
                <a:schemeClr val="accent2">
                  <a:lumMod val="75000"/>
                </a:schemeClr>
              </a:solidFill>
              <a:latin typeface="+mj-lt"/>
              <a:ea typeface="Arial-Rounded" panose="020B0500000000000000" pitchFamily="34" charset="0"/>
              <a:cs typeface="Arial-Rounded" panose="020B0500000000000000" pitchFamily="34" charset="0"/>
            </a:endParaRPr>
          </a:p>
          <a:p>
            <a:pPr algn="just">
              <a:lnSpc>
                <a:spcPct val="120000"/>
              </a:lnSpc>
            </a:pPr>
            <a:r>
              <a:rPr lang="en-US" sz="2000" b="1" dirty="0">
                <a:latin typeface="+mj-lt"/>
                <a:ea typeface="Arial-Rounded" panose="020B0500000000000000" pitchFamily="34" charset="0"/>
                <a:cs typeface="Arial-Rounded" panose="020B0500000000000000" pitchFamily="34" charset="0"/>
              </a:rPr>
              <a:t>                     </a:t>
            </a:r>
            <a:r>
              <a:rPr lang="vi-VN" sz="2000" b="1" dirty="0">
                <a:latin typeface="+mj-lt"/>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algn="just">
              <a:lnSpc>
                <a:spcPct val="120000"/>
              </a:lnSpc>
            </a:pPr>
            <a:r>
              <a:rPr lang="vi-VN" sz="2000" b="1" dirty="0">
                <a:latin typeface="+mj-lt"/>
                <a:ea typeface="Arial-Rounded" panose="020B0500000000000000" pitchFamily="34" charset="0"/>
                <a:cs typeface="Arial-Rounded" panose="020B0500000000000000" pitchFamily="34" charset="0"/>
              </a:rPr>
              <a:t>	Một hôm, gặp hươu, voi em hỏi:</a:t>
            </a:r>
          </a:p>
          <a:p>
            <a:pPr algn="just">
              <a:lnSpc>
                <a:spcPct val="120000"/>
              </a:lnSpc>
            </a:pPr>
            <a:r>
              <a:rPr lang="vi-VN" sz="2000" b="1" dirty="0">
                <a:latin typeface="+mj-lt"/>
                <a:ea typeface="Arial-Rounded" panose="020B0500000000000000" pitchFamily="34" charset="0"/>
                <a:cs typeface="Arial-Rounded" panose="020B0500000000000000" pitchFamily="34" charset="0"/>
              </a:rPr>
              <a:t>	- Em có xinh không?</a:t>
            </a:r>
          </a:p>
          <a:p>
            <a:pPr algn="just">
              <a:lnSpc>
                <a:spcPct val="120000"/>
              </a:lnSpc>
            </a:pPr>
            <a:r>
              <a:rPr lang="vi-VN" sz="2000" b="1" dirty="0">
                <a:latin typeface="+mj-lt"/>
                <a:ea typeface="Arial-Rounded" panose="020B0500000000000000" pitchFamily="34" charset="0"/>
                <a:cs typeface="Arial-Rounded" panose="020B0500000000000000" pitchFamily="34" charset="0"/>
              </a:rPr>
              <a:t>	Hươu ngắm voi rồi lắc đầu:</a:t>
            </a:r>
          </a:p>
          <a:p>
            <a:pPr algn="just">
              <a:lnSpc>
                <a:spcPct val="120000"/>
              </a:lnSpc>
            </a:pPr>
            <a:r>
              <a:rPr lang="vi-VN" sz="2000" b="1" dirty="0">
                <a:latin typeface="+mj-lt"/>
                <a:ea typeface="Arial-Rounded" panose="020B0500000000000000" pitchFamily="34" charset="0"/>
                <a:cs typeface="Arial-Rounded" panose="020B0500000000000000" pitchFamily="34" charset="0"/>
              </a:rPr>
              <a:t>	- Chưa xinh lắm vì em không có đôi sừng giống anh.</a:t>
            </a:r>
          </a:p>
          <a:p>
            <a:pPr algn="just">
              <a:lnSpc>
                <a:spcPct val="120000"/>
              </a:lnSpc>
            </a:pPr>
            <a:r>
              <a:rPr lang="vi-VN" sz="2000" b="1" dirty="0">
                <a:latin typeface="+mj-lt"/>
                <a:ea typeface="Arial-Rounded" panose="020B0500000000000000" pitchFamily="34" charset="0"/>
                <a:cs typeface="Arial-Rounded" panose="020B0500000000000000" pitchFamily="34" charset="0"/>
              </a:rPr>
              <a:t>          Nghe vậy, voi nhặt vài cành cây khô, gài lên đầu rồi đi tiếp.</a:t>
            </a:r>
          </a:p>
          <a:p>
            <a:pPr algn="just">
              <a:lnSpc>
                <a:spcPct val="120000"/>
              </a:lnSpc>
            </a:pPr>
            <a:r>
              <a:rPr lang="vi-VN" sz="2000" b="1" dirty="0">
                <a:latin typeface="+mj-lt"/>
                <a:ea typeface="Arial-Rounded" panose="020B0500000000000000" pitchFamily="34" charset="0"/>
                <a:cs typeface="Arial-Rounded" panose="020B0500000000000000" pitchFamily="34" charset="0"/>
              </a:rPr>
              <a:t>	Gặp dê, voi hỏi:</a:t>
            </a:r>
          </a:p>
          <a:p>
            <a:pPr algn="just">
              <a:lnSpc>
                <a:spcPct val="120000"/>
              </a:lnSpc>
            </a:pPr>
            <a:r>
              <a:rPr lang="vi-VN" sz="2000" b="1" dirty="0">
                <a:latin typeface="+mj-lt"/>
                <a:ea typeface="Arial-Rounded" panose="020B0500000000000000" pitchFamily="34" charset="0"/>
                <a:cs typeface="Arial-Rounded" panose="020B0500000000000000" pitchFamily="34" charset="0"/>
              </a:rPr>
              <a:t>	- Em có xinh không?</a:t>
            </a:r>
          </a:p>
          <a:p>
            <a:pPr algn="just">
              <a:lnSpc>
                <a:spcPct val="120000"/>
              </a:lnSpc>
            </a:pPr>
            <a:r>
              <a:rPr lang="vi-VN" sz="2000" b="1" dirty="0">
                <a:latin typeface="+mj-lt"/>
                <a:ea typeface="Arial-Rounded" panose="020B0500000000000000" pitchFamily="34" charset="0"/>
                <a:cs typeface="Arial-Rounded" panose="020B0500000000000000" pitchFamily="34" charset="0"/>
              </a:rPr>
              <a:t>	- Không, vì cậu không có bộ râu giống tôi.</a:t>
            </a:r>
          </a:p>
          <a:p>
            <a:pPr algn="just">
              <a:lnSpc>
                <a:spcPct val="120000"/>
              </a:lnSpc>
            </a:pPr>
            <a:r>
              <a:rPr lang="vi-VN" sz="2000" b="1" dirty="0">
                <a:latin typeface="+mj-lt"/>
                <a:ea typeface="Arial-Rounded" panose="020B0500000000000000" pitchFamily="34" charset="0"/>
                <a:cs typeface="Arial-Rounded" panose="020B0500000000000000" pitchFamily="34" charset="0"/>
              </a:rPr>
              <a:t>	Voi liền nhổ một khóm cỏ dại bên đường, gắn vào cằm rồi về nhà.</a:t>
            </a:r>
          </a:p>
          <a:p>
            <a:pPr algn="just">
              <a:lnSpc>
                <a:spcPct val="120000"/>
              </a:lnSpc>
            </a:pPr>
            <a:r>
              <a:rPr lang="vi-VN" sz="2000" b="1" dirty="0">
                <a:latin typeface="+mj-lt"/>
                <a:ea typeface="Arial-Rounded" panose="020B0500000000000000" pitchFamily="34" charset="0"/>
                <a:cs typeface="Arial-Rounded" panose="020B0500000000000000" pitchFamily="34" charset="0"/>
              </a:rPr>
              <a:t>	Về nhà với đôi sừng và bộ râu giả, voi em hớn hở hỏi anh:</a:t>
            </a:r>
          </a:p>
          <a:p>
            <a:pPr algn="just">
              <a:lnSpc>
                <a:spcPct val="120000"/>
              </a:lnSpc>
            </a:pPr>
            <a:r>
              <a:rPr lang="vi-VN" sz="2000" b="1" dirty="0">
                <a:latin typeface="+mj-lt"/>
                <a:ea typeface="Arial-Rounded" panose="020B0500000000000000" pitchFamily="34" charset="0"/>
                <a:cs typeface="Arial-Rounded" panose="020B0500000000000000" pitchFamily="34" charset="0"/>
              </a:rPr>
              <a:t>	- Em có xinh không?</a:t>
            </a:r>
          </a:p>
          <a:p>
            <a:pPr algn="just">
              <a:lnSpc>
                <a:spcPct val="120000"/>
              </a:lnSpc>
            </a:pPr>
            <a:r>
              <a:rPr lang="vi-VN" sz="2000" b="1" dirty="0">
                <a:latin typeface="+mj-lt"/>
                <a:ea typeface="Arial-Rounded" panose="020B0500000000000000" pitchFamily="34" charset="0"/>
                <a:cs typeface="Arial-Rounded" panose="020B0500000000000000" pitchFamily="34" charset="0"/>
              </a:rPr>
              <a:t>	Voi anh nói:</a:t>
            </a:r>
          </a:p>
          <a:p>
            <a:pPr algn="just">
              <a:lnSpc>
                <a:spcPct val="120000"/>
              </a:lnSpc>
            </a:pPr>
            <a:r>
              <a:rPr lang="vi-VN" sz="2000" b="1" dirty="0">
                <a:latin typeface="+mj-lt"/>
                <a:ea typeface="Arial-Rounded" panose="020B0500000000000000" pitchFamily="34" charset="0"/>
                <a:cs typeface="Arial-Rounded" panose="020B0500000000000000" pitchFamily="34" charset="0"/>
              </a:rPr>
              <a:t>	- Trời ơi, sao em lại thêm sừng và râu thế này? Xấu lắm!</a:t>
            </a:r>
          </a:p>
          <a:p>
            <a:pPr algn="just">
              <a:lnSpc>
                <a:spcPct val="120000"/>
              </a:lnSpc>
            </a:pPr>
            <a:r>
              <a:rPr lang="vi-VN" sz="2000" b="1" dirty="0">
                <a:latin typeface="+mj-lt"/>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endParaRPr lang="en-US" sz="2000" b="1" dirty="0">
              <a:latin typeface="+mj-lt"/>
              <a:ea typeface="Arial-Rounded" panose="020B0500000000000000" pitchFamily="34" charset="0"/>
              <a:cs typeface="Arial-Rounded" panose="020B0500000000000000" pitchFamily="34" charset="0"/>
            </a:endParaRPr>
          </a:p>
          <a:p>
            <a:pPr lvl="1" algn="just">
              <a:lnSpc>
                <a:spcPct val="120000"/>
              </a:lnSpc>
            </a:pPr>
            <a:r>
              <a:rPr lang="en-US" sz="2000" b="1" dirty="0">
                <a:latin typeface="+mj-lt"/>
                <a:ea typeface="Arial-Rounded" panose="020B0500000000000000" pitchFamily="34" charset="0"/>
                <a:cs typeface="Arial-Rounded" panose="020B0500000000000000" pitchFamily="34" charset="0"/>
              </a:rPr>
              <a:t>   </a:t>
            </a:r>
          </a:p>
        </p:txBody>
      </p:sp>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46875" y="34329"/>
            <a:ext cx="823789" cy="659031"/>
          </a:xfrm>
          <a:prstGeom prst="rect">
            <a:avLst/>
          </a:prstGeom>
        </p:spPr>
      </p:pic>
      <p:sp>
        <p:nvSpPr>
          <p:cNvPr id="2" name="Left Brace 1">
            <a:extLst>
              <a:ext uri="{FF2B5EF4-FFF2-40B4-BE49-F238E27FC236}">
                <a16:creationId xmlns:a16="http://schemas.microsoft.com/office/drawing/2014/main" id="{D2D34E67-46EA-4C31-B638-2B2B6EFDDDDC}"/>
              </a:ext>
            </a:extLst>
          </p:cNvPr>
          <p:cNvSpPr/>
          <p:nvPr/>
        </p:nvSpPr>
        <p:spPr>
          <a:xfrm>
            <a:off x="349847" y="730521"/>
            <a:ext cx="193786" cy="3532197"/>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8BAE917C-C9F0-4AC3-B081-209972A9C4B9}"/>
              </a:ext>
            </a:extLst>
          </p:cNvPr>
          <p:cNvSpPr/>
          <p:nvPr/>
        </p:nvSpPr>
        <p:spPr>
          <a:xfrm>
            <a:off x="560438" y="570998"/>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9" name="Left Brace 8">
            <a:extLst>
              <a:ext uri="{FF2B5EF4-FFF2-40B4-BE49-F238E27FC236}">
                <a16:creationId xmlns:a16="http://schemas.microsoft.com/office/drawing/2014/main" id="{A77991AC-A8C3-44E6-B0E8-5C465ADC4D1F}"/>
              </a:ext>
            </a:extLst>
          </p:cNvPr>
          <p:cNvSpPr/>
          <p:nvPr/>
        </p:nvSpPr>
        <p:spPr>
          <a:xfrm>
            <a:off x="391758" y="4550610"/>
            <a:ext cx="151876" cy="2307390"/>
          </a:xfrm>
          <a:prstGeom prst="leftBrace">
            <a:avLst>
              <a:gd name="adj1" fmla="val 2825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2BA7638C-FCFA-4F4D-8D99-1056140F7595}"/>
              </a:ext>
            </a:extLst>
          </p:cNvPr>
          <p:cNvSpPr/>
          <p:nvPr/>
        </p:nvSpPr>
        <p:spPr>
          <a:xfrm>
            <a:off x="645203" y="4362753"/>
            <a:ext cx="387572" cy="375714"/>
          </a:xfrm>
          <a:prstGeom prst="ellipse">
            <a:avLst/>
          </a:prstGeom>
          <a:solidFill>
            <a:srgbClr val="F44A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extLst>
      <p:ext uri="{BB962C8B-B14F-4D97-AF65-F5344CB8AC3E}">
        <p14:creationId xmlns:p14="http://schemas.microsoft.com/office/powerpoint/2010/main" val="2243666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198</Words>
  <Application>Microsoft Office PowerPoint</Application>
  <PresentationFormat>Widescreen</PresentationFormat>
  <Paragraphs>109</Paragraphs>
  <Slides>12</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宋体</vt:lpstr>
      <vt:lpstr>Arial</vt:lpstr>
      <vt:lpstr>Arial-Rounded</vt:lpstr>
      <vt:lpstr>Calibri</vt:lpstr>
      <vt:lpstr>Calibri Light</vt:lpstr>
      <vt:lpstr>等线</vt:lpstr>
      <vt:lpstr>HP001 4 hàng</vt:lpstr>
      <vt:lpstr>Times New Roman</vt:lpstr>
      <vt:lpstr>3_Office Theme</vt:lpstr>
      <vt:lpstr>NỀN 5</vt:lpstr>
      <vt:lpstr>nền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MAIHUNG</cp:lastModifiedBy>
  <cp:revision>94</cp:revision>
  <dcterms:created xsi:type="dcterms:W3CDTF">2021-06-24T12:42:07Z</dcterms:created>
  <dcterms:modified xsi:type="dcterms:W3CDTF">2025-04-06T20:54:20Z</dcterms:modified>
</cp:coreProperties>
</file>