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6" r:id="rId2"/>
    <p:sldId id="547" r:id="rId3"/>
    <p:sldId id="548" r:id="rId4"/>
    <p:sldId id="549" r:id="rId5"/>
    <p:sldId id="55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22" autoAdjust="0"/>
  </p:normalViewPr>
  <p:slideViewPr>
    <p:cSldViewPr>
      <p:cViewPr varScale="1">
        <p:scale>
          <a:sx n="62" d="100"/>
          <a:sy n="62" d="100"/>
        </p:scale>
        <p:origin x="72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60891" y="1235786"/>
            <a:ext cx="3291090" cy="1200330"/>
            <a:chOff x="337445" y="617893"/>
            <a:chExt cx="1645545" cy="6001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319906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54503" y="1112676"/>
            <a:ext cx="921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4574535" y="2781638"/>
            <a:ext cx="8811854" cy="6636542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5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355" y="6395281"/>
            <a:ext cx="3114446" cy="31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2827" y="798045"/>
            <a:ext cx="921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CHỮ HOA </a:t>
            </a:r>
            <a:r>
              <a:rPr lang="en-US" sz="10800" dirty="0">
                <a:solidFill>
                  <a:schemeClr val="accent1">
                    <a:lumMod val="75000"/>
                  </a:schemeClr>
                </a:solidFill>
                <a:latin typeface="HP001 5 hàng" panose="020B0603050302020204" pitchFamily="34" charset="0"/>
              </a:rPr>
              <a:t>D</a:t>
            </a:r>
            <a:r>
              <a:rPr lang="en-US" sz="8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78" y="609600"/>
            <a:ext cx="2789692" cy="2733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4035171" y="2573526"/>
            <a:ext cx="10731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64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D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3995839" y="3698076"/>
            <a:ext cx="5231734" cy="535989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20595" y="5007083"/>
            <a:ext cx="4050890" cy="4050890"/>
            <a:chOff x="3669814" y="2503541"/>
            <a:chExt cx="2025445" cy="2025445"/>
          </a:xfrm>
        </p:grpSpPr>
        <p:pic>
          <p:nvPicPr>
            <p:cNvPr id="1026" name="Picture 2" descr="Bản mềm bộ mẫu chữ cao 2,5 ô ly dành cho học sinh tiểu học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4" t="23653" r="13603" b="23954"/>
            <a:stretch/>
          </p:blipFill>
          <p:spPr bwMode="auto">
            <a:xfrm>
              <a:off x="3669814" y="2503541"/>
              <a:ext cx="2025445" cy="202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031456" y="3671889"/>
              <a:ext cx="333374" cy="230980"/>
            </a:xfrm>
            <a:custGeom>
              <a:avLst/>
              <a:gdLst>
                <a:gd name="connsiteX0" fmla="*/ 0 w 283368"/>
                <a:gd name="connsiteY0" fmla="*/ 0 h 216693"/>
                <a:gd name="connsiteX1" fmla="*/ 283368 w 283368"/>
                <a:gd name="connsiteY1" fmla="*/ 0 h 216693"/>
                <a:gd name="connsiteX2" fmla="*/ 283368 w 283368"/>
                <a:gd name="connsiteY2" fmla="*/ 216693 h 216693"/>
                <a:gd name="connsiteX3" fmla="*/ 0 w 283368"/>
                <a:gd name="connsiteY3" fmla="*/ 216693 h 216693"/>
                <a:gd name="connsiteX4" fmla="*/ 0 w 283368"/>
                <a:gd name="connsiteY4" fmla="*/ 0 h 216693"/>
                <a:gd name="connsiteX0" fmla="*/ 0 w 290512"/>
                <a:gd name="connsiteY0" fmla="*/ 0 h 221455"/>
                <a:gd name="connsiteX1" fmla="*/ 283368 w 290512"/>
                <a:gd name="connsiteY1" fmla="*/ 0 h 221455"/>
                <a:gd name="connsiteX2" fmla="*/ 290512 w 290512"/>
                <a:gd name="connsiteY2" fmla="*/ 221455 h 221455"/>
                <a:gd name="connsiteX3" fmla="*/ 0 w 290512"/>
                <a:gd name="connsiteY3" fmla="*/ 216693 h 221455"/>
                <a:gd name="connsiteX4" fmla="*/ 0 w 290512"/>
                <a:gd name="connsiteY4" fmla="*/ 0 h 22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" h="221455">
                  <a:moveTo>
                    <a:pt x="0" y="0"/>
                  </a:moveTo>
                  <a:lnTo>
                    <a:pt x="283368" y="0"/>
                  </a:lnTo>
                  <a:lnTo>
                    <a:pt x="290512" y="221455"/>
                  </a:lnTo>
                  <a:lnTo>
                    <a:pt x="0" y="216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17220" y="3731419"/>
              <a:ext cx="283368" cy="2166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831431" y="3840957"/>
              <a:ext cx="912019" cy="0"/>
            </a:xfrm>
            <a:prstGeom prst="line">
              <a:avLst/>
            </a:prstGeom>
            <a:ln w="12700">
              <a:solidFill>
                <a:srgbClr val="1E5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5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3720539" y="725062"/>
            <a:ext cx="1073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D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Hướng dẫn viết chữ D hoa - Instructions for capital letter D - 大写字母D的说明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8092" y="2433222"/>
            <a:ext cx="994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3948457" y="565904"/>
            <a:ext cx="1073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D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57C9D7D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7499" t="2581" r="7418" b="13065"/>
          <a:stretch/>
        </p:blipFill>
        <p:spPr>
          <a:xfrm>
            <a:off x="5271444" y="2589545"/>
            <a:ext cx="7928360" cy="694774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31858" y="2412564"/>
            <a:ext cx="5840360" cy="1854636"/>
            <a:chOff x="2241755" y="1206282"/>
            <a:chExt cx="2920180" cy="927318"/>
          </a:xfrm>
        </p:grpSpPr>
        <p:sp>
          <p:nvSpPr>
            <p:cNvPr id="4" name="Rectangle 3"/>
            <p:cNvSpPr/>
            <p:nvPr/>
          </p:nvSpPr>
          <p:spPr>
            <a:xfrm>
              <a:off x="2241755" y="1206282"/>
              <a:ext cx="2153264" cy="2193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2168" y="1560244"/>
              <a:ext cx="599767" cy="5733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41242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3928793" y="487253"/>
            <a:ext cx="10731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40414" y="1852949"/>
            <a:ext cx="9108408" cy="3431310"/>
            <a:chOff x="1669615" y="1014959"/>
            <a:chExt cx="4554204" cy="17156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53"/>
            <a:stretch/>
          </p:blipFill>
          <p:spPr>
            <a:xfrm>
              <a:off x="1669615" y="1014959"/>
              <a:ext cx="4554204" cy="171565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187634" y="1250535"/>
              <a:ext cx="3703074" cy="1048554"/>
              <a:chOff x="2187634" y="1250535"/>
              <a:chExt cx="3703074" cy="104855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87634" y="1250535"/>
                <a:ext cx="370307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solidFill>
                      <a:srgbClr val="C00000"/>
                    </a:solidFill>
                    <a:latin typeface="HP001 4 hàng" panose="020B0603050302020204"/>
                  </a:rPr>
                  <a:t>Dung </a:t>
                </a:r>
                <a:r>
                  <a:rPr lang="en-US" sz="5600" dirty="0" err="1">
                    <a:solidFill>
                      <a:srgbClr val="C00000"/>
                    </a:solidFill>
                    <a:latin typeface="HP001 4 hàng" panose="020B0603050302020204"/>
                  </a:rPr>
                  <a:t>dăng</a:t>
                </a:r>
                <a:r>
                  <a:rPr lang="en-US" sz="5600" dirty="0">
                    <a:solidFill>
                      <a:srgbClr val="C00000"/>
                    </a:solidFill>
                    <a:latin typeface="HP001 4 hàng" panose="020B0603050302020204"/>
                  </a:rPr>
                  <a:t> dung </a:t>
                </a:r>
                <a:r>
                  <a:rPr lang="en-US" sz="5600" dirty="0" err="1">
                    <a:solidFill>
                      <a:srgbClr val="C00000"/>
                    </a:solidFill>
                    <a:latin typeface="HP001 4 hàng" panose="020B0603050302020204"/>
                  </a:rPr>
                  <a:t>dẻ</a:t>
                </a:r>
                <a:endParaRPr lang="en-US" sz="5600" dirty="0">
                  <a:solidFill>
                    <a:srgbClr val="C00000"/>
                  </a:solidFill>
                  <a:latin typeface="HP001 4 hàng" panose="020B0603050302020204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187634" y="1822035"/>
                <a:ext cx="370307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 err="1">
                    <a:solidFill>
                      <a:srgbClr val="C00000"/>
                    </a:solidFill>
                    <a:latin typeface="HP001 4 hàng" panose="020B0603050302020204"/>
                  </a:rPr>
                  <a:t>Dắt</a:t>
                </a:r>
                <a:r>
                  <a:rPr lang="en-US" sz="5600" dirty="0">
                    <a:solidFill>
                      <a:srgbClr val="C00000"/>
                    </a:solidFill>
                    <a:latin typeface="HP001 4 hàng" panose="020B0603050302020204"/>
                  </a:rPr>
                  <a:t> </a:t>
                </a:r>
                <a:r>
                  <a:rPr lang="en-US" sz="5600" dirty="0" err="1" smtClean="0">
                    <a:solidFill>
                      <a:srgbClr val="C00000"/>
                    </a:solidFill>
                    <a:latin typeface="HP001 4 hàng" panose="020B0603050302020204"/>
                  </a:rPr>
                  <a:t>trẻ</a:t>
                </a:r>
                <a:r>
                  <a:rPr lang="en-US" sz="5600" dirty="0">
                    <a:solidFill>
                      <a:srgbClr val="C00000"/>
                    </a:solidFill>
                    <a:latin typeface="HP001 4 hàng" panose="020B0603050302020204"/>
                  </a:rPr>
                  <a:t> </a:t>
                </a:r>
                <a:r>
                  <a:rPr lang="en-US" sz="5600" dirty="0" err="1" smtClean="0">
                    <a:solidFill>
                      <a:srgbClr val="C00000"/>
                    </a:solidFill>
                    <a:latin typeface="HP001 4 hàng" panose="020B0603050302020204"/>
                  </a:rPr>
                  <a:t>đi</a:t>
                </a:r>
                <a:r>
                  <a:rPr lang="en-US" sz="5600" dirty="0" smtClean="0">
                    <a:solidFill>
                      <a:srgbClr val="C00000"/>
                    </a:solidFill>
                    <a:latin typeface="HP001 4 hàng" panose="020B0603050302020204"/>
                  </a:rPr>
                  <a:t> </a:t>
                </a:r>
                <a:r>
                  <a:rPr lang="en-US" sz="5600" dirty="0" err="1" smtClean="0">
                    <a:solidFill>
                      <a:srgbClr val="C00000"/>
                    </a:solidFill>
                    <a:latin typeface="HP001 4 hàng" panose="020B0603050302020204"/>
                  </a:rPr>
                  <a:t>ch</a:t>
                </a:r>
                <a:r>
                  <a:rPr lang="vi-VN" sz="5600" dirty="0" smtClean="0">
                    <a:solidFill>
                      <a:srgbClr val="C00000"/>
                    </a:solidFill>
                    <a:latin typeface="HP001 4 hàng" panose="020B0603050302020204"/>
                  </a:rPr>
                  <a:t>ơ</a:t>
                </a:r>
                <a:r>
                  <a:rPr lang="en-US" sz="5600" dirty="0" err="1" smtClean="0">
                    <a:solidFill>
                      <a:srgbClr val="C00000"/>
                    </a:solidFill>
                    <a:latin typeface="HP001 4 hàng" panose="020B0603050302020204"/>
                  </a:rPr>
                  <a:t>i</a:t>
                </a:r>
                <a:r>
                  <a:rPr lang="en-US" sz="5600" dirty="0" smtClean="0">
                    <a:solidFill>
                      <a:srgbClr val="C00000"/>
                    </a:solidFill>
                    <a:latin typeface="HP001 4 hàng" panose="020B0603050302020204"/>
                  </a:rPr>
                  <a:t>. </a:t>
                </a:r>
                <a:endParaRPr lang="en-US" sz="5600" dirty="0">
                  <a:solidFill>
                    <a:srgbClr val="C00000"/>
                  </a:solidFill>
                  <a:latin typeface="HP001 4 hàng" panose="020B0603050302020204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3928792" y="5455925"/>
            <a:ext cx="122396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>
                <a:latin typeface="UTM Avo" panose="02040603050506020204" pitchFamily="18" charset="0"/>
              </a:rPr>
              <a:t>a. </a:t>
            </a:r>
            <a:r>
              <a:rPr lang="en-US" sz="3000" dirty="0" err="1">
                <a:latin typeface="UTM Avo" panose="02040603050506020204" pitchFamily="18" charset="0"/>
              </a:rPr>
              <a:t>Chữ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cái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nào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được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viết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hoa</a:t>
            </a:r>
            <a:r>
              <a:rPr lang="en-US" sz="30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30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D</a:t>
            </a:r>
            <a:endParaRPr lang="vi-VN" sz="32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dirty="0">
                <a:latin typeface="UTM Avo" panose="02040603050506020204" pitchFamily="18" charset="0"/>
              </a:rPr>
              <a:t>b. </a:t>
            </a:r>
            <a:r>
              <a:rPr lang="en-US" sz="3000" dirty="0" err="1">
                <a:latin typeface="UTM Avo" panose="02040603050506020204" pitchFamily="18" charset="0"/>
              </a:rPr>
              <a:t>Khoảng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cách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giữa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các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chữ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ghi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tiếng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như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thế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nào</a:t>
            </a:r>
            <a:r>
              <a:rPr lang="en-US" sz="3000" dirty="0">
                <a:latin typeface="UTM Avo" panose="02040603050506020204" pitchFamily="18" charset="0"/>
              </a:rPr>
              <a:t>?</a:t>
            </a:r>
            <a:endParaRPr lang="vi-VN" sz="3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0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Khoảng</a:t>
            </a: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giữa</a:t>
            </a: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ghi</a:t>
            </a: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tiếng</a:t>
            </a: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1 con </a:t>
            </a:r>
            <a:r>
              <a:rPr lang="en-US" sz="30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o.</a:t>
            </a:r>
            <a:endParaRPr lang="vi-VN" sz="3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>
                <a:latin typeface="UTM Avo" panose="02040603050506020204" pitchFamily="18" charset="0"/>
              </a:rPr>
              <a:t>c. </a:t>
            </a:r>
            <a:r>
              <a:rPr lang="en-US" sz="3000" dirty="0" err="1">
                <a:latin typeface="UTM Avo" panose="02040603050506020204" pitchFamily="18" charset="0"/>
              </a:rPr>
              <a:t>Những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chữ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cái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nào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cao</a:t>
            </a:r>
            <a:r>
              <a:rPr lang="en-US" sz="30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0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D, g, h</a:t>
            </a:r>
            <a:endParaRPr lang="vi-VN" sz="36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104</Words>
  <Application>Microsoft Office PowerPoint</Application>
  <PresentationFormat>Custom</PresentationFormat>
  <Paragraphs>18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HP001 5 hàng</vt:lpstr>
      <vt:lpstr>Arial</vt:lpstr>
      <vt:lpstr>UTM Avo</vt:lpstr>
      <vt:lpstr>Calibri</vt:lpstr>
      <vt:lpstr>Wingdings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</dc:title>
  <dc:creator>Admin</dc:creator>
  <cp:lastModifiedBy>MAIHUNG</cp:lastModifiedBy>
  <cp:revision>15</cp:revision>
  <dcterms:created xsi:type="dcterms:W3CDTF">2006-08-16T00:00:00Z</dcterms:created>
  <dcterms:modified xsi:type="dcterms:W3CDTF">2025-04-06T22:26:40Z</dcterms:modified>
  <dc:identifier>DAEssQd6a8A</dc:identifier>
</cp:coreProperties>
</file>