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9"/>
  </p:notesMasterIdLst>
  <p:sldIdLst>
    <p:sldId id="321" r:id="rId2"/>
    <p:sldId id="256" r:id="rId3"/>
    <p:sldId id="267" r:id="rId4"/>
    <p:sldId id="259" r:id="rId5"/>
    <p:sldId id="269" r:id="rId6"/>
    <p:sldId id="261" r:id="rId7"/>
    <p:sldId id="268" r:id="rId8"/>
    <p:sldId id="310" r:id="rId9"/>
    <p:sldId id="270" r:id="rId10"/>
    <p:sldId id="271" r:id="rId11"/>
    <p:sldId id="311" r:id="rId12"/>
    <p:sldId id="272" r:id="rId13"/>
    <p:sldId id="312" r:id="rId14"/>
    <p:sldId id="313" r:id="rId15"/>
    <p:sldId id="314" r:id="rId16"/>
    <p:sldId id="315" r:id="rId17"/>
    <p:sldId id="262" r:id="rId18"/>
    <p:sldId id="274" r:id="rId19"/>
    <p:sldId id="282" r:id="rId20"/>
    <p:sldId id="275" r:id="rId21"/>
    <p:sldId id="283" r:id="rId22"/>
    <p:sldId id="291" r:id="rId23"/>
    <p:sldId id="284" r:id="rId24"/>
    <p:sldId id="316" r:id="rId25"/>
    <p:sldId id="287" r:id="rId26"/>
    <p:sldId id="317" r:id="rId27"/>
    <p:sldId id="318" r:id="rId28"/>
  </p:sldIdLst>
  <p:sldSz cx="12192000" cy="6858000"/>
  <p:notesSz cx="6858000" cy="9144000"/>
  <p:embeddedFontLst>
    <p:embeddedFont>
      <p:font typeface="Nunito Black" panose="00000A00000000000000"/>
      <p:bold r:id="rId30"/>
      <p:boldItalic r:id="rId31"/>
    </p:embeddedFont>
    <p:embeddedFont>
      <p:font typeface="Baloo 2 SemiBold" panose="020B0604020202020204" charset="0"/>
      <p:bold r:id="rId32"/>
    </p:embeddedFont>
    <p:embeddedFont>
      <p:font typeface="Sigmar One" panose="020B0604020202020204" charset="0"/>
      <p:regular r:id="rId33"/>
    </p:embeddedFont>
    <p:embeddedFont>
      <p:font typeface="Calibri Light" panose="020F0302020204030204" pitchFamily="34" charset="0"/>
      <p:regular r:id="rId34"/>
      <p:italic r:id="rId35"/>
    </p:embeddedFont>
    <p:embeddedFont>
      <p:font typeface="#9Slide03 AmpleSoft Bold" panose="020B0604020202020204" charset="0"/>
      <p:regular r:id="rId36"/>
    </p:embeddedFont>
    <p:embeddedFont>
      <p:font typeface="Nunito"/>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Open Sans" panose="020B0604020202020204" charset="0"/>
      <p:regular r:id="rId45"/>
      <p:bold r:id="rId46"/>
      <p:italic r:id="rId47"/>
      <p:boldItalic r:id="rId48"/>
    </p:embeddedFont>
    <p:embeddedFont>
      <p:font typeface="Sriracha" panose="020B0604020202020204" charset="-34"/>
      <p:regular r:id="rId49"/>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6F18"/>
    <a:srgbClr val="DAFEE0"/>
    <a:srgbClr val="F5F6BC"/>
    <a:srgbClr val="73C532"/>
    <a:srgbClr val="57C7D4"/>
    <a:srgbClr val="EAEAC8"/>
    <a:srgbClr val="66FFCC"/>
    <a:srgbClr val="EAF9FF"/>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9" d="100"/>
          <a:sy n="79" d="100"/>
        </p:scale>
        <p:origin x="101" y="13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D67C-1AFD-4D5D-B5A0-021795BA2F77}"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7CBF-D386-4FC0-9CD1-13948D59AF9A}" type="slidenum">
              <a:rPr lang="en-US" smtClean="0"/>
              <a:t>‹#›</a:t>
            </a:fld>
            <a:endParaRPr lang="en-US"/>
          </a:p>
        </p:txBody>
      </p:sp>
    </p:spTree>
    <p:extLst>
      <p:ext uri="{BB962C8B-B14F-4D97-AF65-F5344CB8AC3E}">
        <p14:creationId xmlns:p14="http://schemas.microsoft.com/office/powerpoint/2010/main" val="419430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A9633-8222-41B5-B0BD-8A40C7ED34D5}" type="slidenum">
              <a:rPr lang="en-US" smtClean="0"/>
              <a:t>1</a:t>
            </a:fld>
            <a:endParaRPr lang="en-US"/>
          </a:p>
        </p:txBody>
      </p:sp>
    </p:spTree>
    <p:extLst>
      <p:ext uri="{BB962C8B-B14F-4D97-AF65-F5344CB8AC3E}">
        <p14:creationId xmlns:p14="http://schemas.microsoft.com/office/powerpoint/2010/main" val="10792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7697CBF-D386-4FC0-9CD1-13948D59AF9A}" type="slidenum">
              <a:rPr lang="en-US" smtClean="0"/>
              <a:t>2</a:t>
            </a:fld>
            <a:endParaRPr lang="en-US"/>
          </a:p>
        </p:txBody>
      </p:sp>
    </p:spTree>
    <p:extLst>
      <p:ext uri="{BB962C8B-B14F-4D97-AF65-F5344CB8AC3E}">
        <p14:creationId xmlns:p14="http://schemas.microsoft.com/office/powerpoint/2010/main" val="59944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1689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6647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86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40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16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41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544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0993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232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867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18351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3.jp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598" y="1448301"/>
            <a:ext cx="12253036" cy="1405641"/>
          </a:xfrm>
          <a:prstGeom prst="rect">
            <a:avLst/>
          </a:prstGeom>
          <a:noFill/>
        </p:spPr>
        <p:txBody>
          <a:bodyPr wrap="square">
            <a:spAutoFit/>
          </a:bodyPr>
          <a:lstStyle/>
          <a:p>
            <a:pPr algn="ctr" defTabSz="685766">
              <a:defRPr/>
            </a:pPr>
            <a:r>
              <a:rPr lang="en-US" sz="4267" b="1" dirty="0">
                <a:solidFill>
                  <a:srgbClr val="FF0000"/>
                </a:solidFill>
                <a:latin typeface="Times New Roman" panose="02020603050405020304" pitchFamily="18" charset="0"/>
                <a:cs typeface="Times New Roman" panose="02020603050405020304" pitchFamily="18" charset="0"/>
              </a:rPr>
              <a:t>CHÀO MỪNG </a:t>
            </a:r>
          </a:p>
          <a:p>
            <a:pPr algn="ctr" defTabSz="685766">
              <a:defRPr/>
            </a:pPr>
            <a:r>
              <a:rPr lang="en-US" sz="4267" b="1" dirty="0">
                <a:solidFill>
                  <a:srgbClr val="FF0000"/>
                </a:solidFill>
                <a:latin typeface="Times New Roman" panose="02020603050405020304" pitchFamily="18" charset="0"/>
                <a:cs typeface="Times New Roman" panose="02020603050405020304" pitchFamily="18" charset="0"/>
              </a:rPr>
              <a:t>QUÝ THẦY, CÔ GIÁO VỀ DỰ GIỜ THĂM LỚP</a:t>
            </a:r>
            <a:endParaRPr lang="en-US" sz="4267" b="1" dirty="0">
              <a:solidFill>
                <a:srgbClr val="FF0000"/>
              </a:solidFill>
              <a:latin typeface="+mj-lt"/>
              <a:cs typeface="Times New Roman" panose="02020603050405020304" pitchFamily="18" charset="0"/>
            </a:endParaRPr>
          </a:p>
        </p:txBody>
      </p:sp>
      <p:sp>
        <p:nvSpPr>
          <p:cNvPr id="6" name="TextBox 5"/>
          <p:cNvSpPr txBox="1"/>
          <p:nvPr/>
        </p:nvSpPr>
        <p:spPr>
          <a:xfrm>
            <a:off x="3670661" y="378826"/>
            <a:ext cx="7070955" cy="523220"/>
          </a:xfrm>
          <a:prstGeom prst="rect">
            <a:avLst/>
          </a:prstGeom>
          <a:noFill/>
        </p:spPr>
        <p:txBody>
          <a:bodyPr wrap="square">
            <a:spAutoFit/>
          </a:bodyPr>
          <a:lstStyle/>
          <a:p>
            <a:pPr defTabSz="685766">
              <a:defRPr/>
            </a:pPr>
            <a:r>
              <a:rPr lang="en-US" sz="2800" b="1" u="sng" dirty="0">
                <a:solidFill>
                  <a:srgbClr val="002060"/>
                </a:solidFill>
                <a:latin typeface="Times New Roman" panose="02020603050405020304" pitchFamily="18" charset="0"/>
                <a:cs typeface="Times New Roman" panose="02020603050405020304" pitchFamily="18" charset="0"/>
              </a:rPr>
              <a:t>TRƯỜNG TIỂU HỌC HÒA NGHĨA</a:t>
            </a:r>
          </a:p>
        </p:txBody>
      </p:sp>
      <p:sp>
        <p:nvSpPr>
          <p:cNvPr id="8" name="TextBox 7"/>
          <p:cNvSpPr txBox="1"/>
          <p:nvPr/>
        </p:nvSpPr>
        <p:spPr>
          <a:xfrm>
            <a:off x="1625602" y="3137099"/>
            <a:ext cx="8506519" cy="584775"/>
          </a:xfrm>
          <a:prstGeom prst="rect">
            <a:avLst/>
          </a:prstGeom>
          <a:noFill/>
        </p:spPr>
        <p:txBody>
          <a:bodyPr wrap="square">
            <a:spAutoFit/>
          </a:bodyPr>
          <a:lstStyle/>
          <a:p>
            <a:pPr algn="ctr" defTabSz="685766">
              <a:defRPr/>
            </a:pPr>
            <a:r>
              <a:rPr lang="en-US" sz="3200" b="1" dirty="0" err="1">
                <a:solidFill>
                  <a:srgbClr val="FF0000"/>
                </a:solidFill>
                <a:latin typeface="Times New Roman" panose="02020603050405020304" pitchFamily="18" charset="0"/>
                <a:cs typeface="Times New Roman" panose="02020603050405020304" pitchFamily="18" charset="0"/>
              </a:rPr>
              <a:t>Môn</a:t>
            </a:r>
            <a:r>
              <a:rPr lang="en-US" sz="3200" b="1">
                <a:solidFill>
                  <a:srgbClr val="FF0000"/>
                </a:solidFill>
                <a:latin typeface="Times New Roman" panose="02020603050405020304" pitchFamily="18" charset="0"/>
                <a:cs typeface="Times New Roman" panose="02020603050405020304" pitchFamily="18" charset="0"/>
              </a:rPr>
              <a:t>: Tiếng Việt - </a:t>
            </a:r>
            <a:r>
              <a:rPr lang="en-US" sz="3200" b="1" err="1">
                <a:solidFill>
                  <a:srgbClr val="FF0000"/>
                </a:solidFill>
                <a:latin typeface="Times New Roman" panose="02020603050405020304" pitchFamily="18" charset="0"/>
                <a:cs typeface="Times New Roman" panose="02020603050405020304" pitchFamily="18" charset="0"/>
              </a:rPr>
              <a:t>Lớp</a:t>
            </a:r>
            <a:r>
              <a:rPr lang="en-US" sz="3200" b="1">
                <a:solidFill>
                  <a:srgbClr val="FF0000"/>
                </a:solidFill>
                <a:latin typeface="Times New Roman" panose="02020603050405020304" pitchFamily="18" charset="0"/>
                <a:cs typeface="Times New Roman" panose="02020603050405020304" pitchFamily="18" charset="0"/>
              </a:rPr>
              <a:t> 3</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688047"/>
            <a:ext cx="12196868" cy="1356903"/>
          </a:xfrm>
          <a:prstGeom prst="rect">
            <a:avLst/>
          </a:prstGeom>
        </p:spPr>
      </p:pic>
      <p:pic>
        <p:nvPicPr>
          <p:cNvPr id="1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08" y="5443866"/>
            <a:ext cx="4328771" cy="1356903"/>
          </a:xfrm>
          <a:prstGeom prst="rect">
            <a:avLst/>
          </a:prstGeom>
        </p:spPr>
      </p:pic>
      <p:pic>
        <p:nvPicPr>
          <p:cNvPr id="11"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0507" y="3175994"/>
            <a:ext cx="2472596" cy="3624775"/>
          </a:xfrm>
          <a:prstGeom prst="rect">
            <a:avLst/>
          </a:prstGeom>
        </p:spPr>
      </p:pic>
      <p:sp>
        <p:nvSpPr>
          <p:cNvPr id="12" name="TextBox 11"/>
          <p:cNvSpPr txBox="1"/>
          <p:nvPr/>
        </p:nvSpPr>
        <p:spPr>
          <a:xfrm>
            <a:off x="1771659" y="4328506"/>
            <a:ext cx="8506519" cy="584775"/>
          </a:xfrm>
          <a:prstGeom prst="rect">
            <a:avLst/>
          </a:prstGeom>
          <a:noFill/>
        </p:spPr>
        <p:txBody>
          <a:bodyPr wrap="square">
            <a:spAutoFit/>
          </a:bodyPr>
          <a:lstStyle/>
          <a:p>
            <a:pPr algn="ctr" defTabSz="685766">
              <a:defRPr/>
            </a:pPr>
            <a:r>
              <a:rPr lang="en-US" sz="3200" b="1" dirty="0" err="1">
                <a:solidFill>
                  <a:srgbClr val="FF0000"/>
                </a:solidFill>
                <a:latin typeface="Times New Roman" panose="02020603050405020304" pitchFamily="18" charset="0"/>
                <a:cs typeface="Times New Roman" panose="02020603050405020304" pitchFamily="18" charset="0"/>
              </a:rPr>
              <a:t>Giáo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viên</a:t>
            </a:r>
            <a:r>
              <a:rPr lang="en-US" sz="3200" b="1">
                <a:solidFill>
                  <a:srgbClr val="FF0000"/>
                </a:solidFill>
                <a:latin typeface="Times New Roman" panose="02020603050405020304" pitchFamily="18" charset="0"/>
                <a:cs typeface="Times New Roman" panose="02020603050405020304" pitchFamily="18" charset="0"/>
              </a:rPr>
              <a:t>: Phạm Thị Mai Hưng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436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0" name="Group 19"/>
          <p:cNvGrpSpPr/>
          <p:nvPr/>
        </p:nvGrpSpPr>
        <p:grpSpPr>
          <a:xfrm>
            <a:off x="0" y="2289184"/>
            <a:ext cx="2819400" cy="4579026"/>
            <a:chOff x="0" y="2289184"/>
            <a:chExt cx="2819400" cy="4579026"/>
          </a:xfrm>
        </p:grpSpPr>
        <p:pic>
          <p:nvPicPr>
            <p:cNvPr id="5" name="Picture 4"/>
            <p:cNvPicPr>
              <a:picLocks noChangeAspect="1"/>
            </p:cNvPicPr>
            <p:nvPr/>
          </p:nvPicPr>
          <p:blipFill>
            <a:blip r:embed="rId2"/>
            <a:stretch>
              <a:fillRect/>
            </a:stretch>
          </p:blipFill>
          <p:spPr>
            <a:xfrm>
              <a:off x="0" y="2289184"/>
              <a:ext cx="2819400" cy="4579026"/>
            </a:xfrm>
            <a:prstGeom prst="rect">
              <a:avLst/>
            </a:prstGeom>
          </p:spPr>
        </p:pic>
        <p:sp>
          <p:nvSpPr>
            <p:cNvPr id="6" name="Rectangle 5"/>
            <p:cNvSpPr/>
            <p:nvPr/>
          </p:nvSpPr>
          <p:spPr>
            <a:xfrm>
              <a:off x="914400" y="4114800"/>
              <a:ext cx="1219200" cy="1384995"/>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câu</a:t>
              </a:r>
              <a:endParaRPr lang="en-US" sz="2800" dirty="0">
                <a:solidFill>
                  <a:srgbClr val="F79646">
                    <a:lumMod val="50000"/>
                  </a:srgbClr>
                </a:solidFill>
                <a:latin typeface="Nunito Black" pitchFamily="2" charset="0"/>
                <a:cs typeface="Baloo 2 SemiBold" pitchFamily="2" charset="0"/>
              </a:endParaRPr>
            </a:p>
          </p:txBody>
        </p:sp>
      </p:grpSp>
      <p:pic>
        <p:nvPicPr>
          <p:cNvPr id="3" name="Picture 2"/>
          <p:cNvPicPr>
            <a:picLocks noChangeAspect="1"/>
          </p:cNvPicPr>
          <p:nvPr/>
        </p:nvPicPr>
        <p:blipFill>
          <a:blip r:embed="rId3"/>
          <a:stretch>
            <a:fillRect/>
          </a:stretch>
        </p:blipFill>
        <p:spPr>
          <a:xfrm>
            <a:off x="3429000" y="3202624"/>
            <a:ext cx="8534400" cy="3809310"/>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2D9E22BA-1147-6B37-2480-A90B3680939E}"/>
              </a:ext>
            </a:extLst>
          </p:cNvPr>
          <p:cNvSpPr txBox="1"/>
          <p:nvPr/>
        </p:nvSpPr>
        <p:spPr>
          <a:xfrm>
            <a:off x="2590800" y="715926"/>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Thỉnh thoảng, mẹ bận, định bảo tôi giúp việc này việc kia, nhưng thấy tôi đang học, mẹ lại thôi.</a:t>
            </a:r>
          </a:p>
        </p:txBody>
      </p:sp>
      <p:sp>
        <p:nvSpPr>
          <p:cNvPr id="2" name="Rectangle 1"/>
          <p:cNvSpPr/>
          <p:nvPr/>
        </p:nvSpPr>
        <p:spPr>
          <a:xfrm>
            <a:off x="2590800" y="2031187"/>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Nhưng rồi tôi vui vẻ nhận lời, vì đó là việc làm mà tôi đã nói trong bài tập làm văn.</a:t>
            </a:r>
          </a:p>
        </p:txBody>
      </p:sp>
      <p:cxnSp>
        <p:nvCxnSpPr>
          <p:cNvPr id="9" name="Straight Connector 8"/>
          <p:cNvCxnSpPr/>
          <p:nvPr/>
        </p:nvCxnSpPr>
        <p:spPr>
          <a:xfrm flipH="1">
            <a:off x="4800600" y="777306"/>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6172200" y="750450"/>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H="1">
            <a:off x="3848100" y="1142219"/>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7608216" y="1105678"/>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H="1">
            <a:off x="7162800" y="2085280"/>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9829800" y="2076395"/>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295400" y="192070"/>
            <a:ext cx="23622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endParaRPr lang="en-US" sz="2800" dirty="0">
              <a:solidFill>
                <a:schemeClr val="accent6">
                  <a:lumMod val="50000"/>
                </a:schemeClr>
              </a:solidFill>
              <a:latin typeface="Baloo 2 SemiBold" pitchFamily="2" charset="0"/>
              <a:cs typeface="Baloo 2 SemiBold" pitchFamily="2" charset="0"/>
            </a:endParaRPr>
          </a:p>
        </p:txBody>
      </p:sp>
      <p:sp>
        <p:nvSpPr>
          <p:cNvPr id="7" name="TextBox 29">
            <a:extLst>
              <a:ext uri="{FF2B5EF4-FFF2-40B4-BE49-F238E27FC236}">
                <a16:creationId xmlns:a16="http://schemas.microsoft.com/office/drawing/2014/main" id="{93717FB4-F4D2-8B3D-8523-8E63C4138DB2}"/>
              </a:ext>
            </a:extLst>
          </p:cNvPr>
          <p:cNvSpPr txBox="1"/>
          <p:nvPr/>
        </p:nvSpPr>
        <p:spPr>
          <a:xfrm>
            <a:off x="3914126" y="381091"/>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591450" y="1508930"/>
            <a:ext cx="11064953" cy="2145268"/>
          </a:xfrm>
          <a:prstGeom prst="roundRect">
            <a:avLst/>
          </a:prstGeom>
          <a:solidFill>
            <a:srgbClr val="EAF9FF"/>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Có </a:t>
            </a:r>
            <a:r>
              <a:rPr lang="vi-VN" sz="2400" b="1" dirty="0">
                <a:solidFill>
                  <a:srgbClr val="4F81BD">
                    <a:lumMod val="75000"/>
                  </a:srgbClr>
                </a:solidFill>
                <a:latin typeface="Nunito Black" pitchFamily="2" charset="0"/>
              </a:rPr>
              <a:t>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3" name="Group 2"/>
          <p:cNvGrpSpPr/>
          <p:nvPr/>
        </p:nvGrpSpPr>
        <p:grpSpPr>
          <a:xfrm>
            <a:off x="296730" y="1365448"/>
            <a:ext cx="851094" cy="584333"/>
            <a:chOff x="-28110" y="914314"/>
            <a:chExt cx="851094" cy="584333"/>
          </a:xfrm>
        </p:grpSpPr>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a16="http://schemas.microsoft.com/office/drawing/2014/main" id="{D7B8EFAF-B64F-A28B-C067-90F211A874A3}"/>
              </a:ext>
            </a:extLst>
          </p:cNvPr>
          <p:cNvSpPr txBox="1"/>
          <p:nvPr/>
        </p:nvSpPr>
        <p:spPr>
          <a:xfrm>
            <a:off x="591450" y="3961299"/>
            <a:ext cx="11064953" cy="2145268"/>
          </a:xfrm>
          <a:prstGeom prst="roundRect">
            <a:avLst/>
          </a:prstGeom>
          <a:solidFill>
            <a:schemeClr val="accent6">
              <a:lumMod val="20000"/>
              <a:lumOff val="8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Đến </a:t>
            </a:r>
            <a:r>
              <a:rPr lang="vi-VN" sz="2400" b="1" dirty="0">
                <a:solidFill>
                  <a:srgbClr val="4F81BD">
                    <a:lumMod val="75000"/>
                  </a:srgbClr>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2" name="Group 1"/>
          <p:cNvGrpSpPr/>
          <p:nvPr/>
        </p:nvGrpSpPr>
        <p:grpSpPr>
          <a:xfrm>
            <a:off x="328473" y="3787541"/>
            <a:ext cx="851094" cy="584333"/>
            <a:chOff x="5151" y="2592841"/>
            <a:chExt cx="851094" cy="584333"/>
          </a:xfrm>
        </p:grpSpPr>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 y="2592841"/>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a16="http://schemas.microsoft.com/office/drawing/2014/main" id="{C0755511-67E4-33FC-055D-EE6DCEC743C0}"/>
              </a:ext>
            </a:extLst>
          </p:cNvPr>
          <p:cNvSpPr/>
          <p:nvPr/>
        </p:nvSpPr>
        <p:spPr>
          <a:xfrm>
            <a:off x="1066305" y="131206"/>
            <a:ext cx="2757086" cy="139605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a:solidFill>
                  <a:srgbClr val="C00000"/>
                </a:solidFill>
                <a:latin typeface="#9Slide03 AmpleSoft Bold" panose="02000000000000000000" pitchFamily="2" charset="0"/>
              </a:rPr>
              <a:t>nối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tiếp</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48364113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22" presetClass="exit" presetSubtype="4" fill="hold" grpId="1" nodeType="withEffect">
                                  <p:stCondLst>
                                    <p:cond delay="0"/>
                                  </p:stCondLst>
                                  <p:childTnLst>
                                    <p:animEffect transition="out" filter="wipe(down)">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4267200" y="438048"/>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18" name="TextBox 17">
            <a:extLst>
              <a:ext uri="{FF2B5EF4-FFF2-40B4-BE49-F238E27FC236}">
                <a16:creationId xmlns:a16="http://schemas.microsoft.com/office/drawing/2014/main" id="{12654F4A-DE93-4D5B-BC1C-6360B6238757}"/>
              </a:ext>
            </a:extLst>
          </p:cNvPr>
          <p:cNvSpPr txBox="1"/>
          <p:nvPr/>
        </p:nvSpPr>
        <p:spPr>
          <a:xfrm>
            <a:off x="979957" y="1685660"/>
            <a:ext cx="10238727" cy="2145268"/>
          </a:xfrm>
          <a:prstGeom prst="roundRect">
            <a:avLst/>
          </a:prstGeom>
          <a:solidFill>
            <a:srgbClr val="F5F6BC"/>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Nhưng </a:t>
            </a:r>
            <a:r>
              <a:rPr lang="vi-VN" sz="2400" b="1" dirty="0">
                <a:solidFill>
                  <a:srgbClr val="4F81BD">
                    <a:lumMod val="75000"/>
                  </a:srgb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400" b="1" dirty="0">
              <a:solidFill>
                <a:srgbClr val="4F81BD">
                  <a:lumMod val="75000"/>
                </a:srgbClr>
              </a:solidFill>
              <a:latin typeface="Nunito Black" pitchFamily="2" charset="0"/>
            </a:endParaRPr>
          </a:p>
        </p:txBody>
      </p:sp>
      <p:grpSp>
        <p:nvGrpSpPr>
          <p:cNvPr id="2" name="Group 1"/>
          <p:cNvGrpSpPr/>
          <p:nvPr/>
        </p:nvGrpSpPr>
        <p:grpSpPr>
          <a:xfrm>
            <a:off x="625288" y="1556788"/>
            <a:ext cx="851094" cy="584333"/>
            <a:chOff x="17282" y="4884387"/>
            <a:chExt cx="851094" cy="584333"/>
          </a:xfrm>
        </p:grpSpPr>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2" y="4884387"/>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a16="http://schemas.microsoft.com/office/drawing/2014/main" id="{9D029BD6-555E-62DC-5A01-C87A977BDCD1}"/>
              </a:ext>
            </a:extLst>
          </p:cNvPr>
          <p:cNvSpPr txBox="1"/>
          <p:nvPr/>
        </p:nvSpPr>
        <p:spPr>
          <a:xfrm>
            <a:off x="1004626" y="4285123"/>
            <a:ext cx="10238727" cy="1736646"/>
          </a:xfrm>
          <a:prstGeom prst="roundRect">
            <a:avLst/>
          </a:prstGeom>
          <a:solidFill>
            <a:schemeClr val="accent3">
              <a:lumMod val="60000"/>
              <a:lumOff val="4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Mấy </a:t>
            </a:r>
            <a:r>
              <a:rPr lang="vi-VN" sz="2400" b="1" dirty="0">
                <a:solidFill>
                  <a:srgbClr val="4F81BD">
                    <a:lumMod val="75000"/>
                  </a:srgbClr>
                </a:solidFill>
                <a:latin typeface="Nunito Black" pitchFamily="2" charset="0"/>
              </a:rPr>
              <a:t>hôm sau, sáng Chủ nhật, mẹ bảo tôi:</a:t>
            </a: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Cô-li-a này! Hôm nay con giặt áo sơ mi và quần áo lót đi nhé!</a:t>
            </a: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tròn xoe mắt. Nhưng rồi tôi vui vẻ nhận lời, vì đó là việc làm mà tôi đã nói trong bài tập làm văn.</a:t>
            </a:r>
          </a:p>
        </p:txBody>
      </p:sp>
      <p:grpSp>
        <p:nvGrpSpPr>
          <p:cNvPr id="3" name="Group 2"/>
          <p:cNvGrpSpPr/>
          <p:nvPr/>
        </p:nvGrpSpPr>
        <p:grpSpPr>
          <a:xfrm>
            <a:off x="600619" y="4191000"/>
            <a:ext cx="851094" cy="584333"/>
            <a:chOff x="4038600" y="3505200"/>
            <a:chExt cx="851094" cy="584333"/>
          </a:xfrm>
        </p:grpSpPr>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8" name="Cloud 27">
            <a:extLst>
              <a:ext uri="{FF2B5EF4-FFF2-40B4-BE49-F238E27FC236}">
                <a16:creationId xmlns:a16="http://schemas.microsoft.com/office/drawing/2014/main" id="{C0755511-67E4-33FC-055D-EE6DCEC743C0}"/>
              </a:ext>
            </a:extLst>
          </p:cNvPr>
          <p:cNvSpPr/>
          <p:nvPr/>
        </p:nvSpPr>
        <p:spPr>
          <a:xfrm>
            <a:off x="1004626" y="168516"/>
            <a:ext cx="2757086"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Luyện đọc </a:t>
            </a:r>
          </a:p>
          <a:p>
            <a:pPr algn="ctr"/>
            <a:r>
              <a:rPr lang="en-US" sz="2800">
                <a:solidFill>
                  <a:srgbClr val="C00000"/>
                </a:solidFill>
                <a:latin typeface="#9Slide03 AmpleSoft Bold" panose="02000000000000000000" pitchFamily="2" charset="0"/>
              </a:rPr>
              <a:t>nối tiếp</a:t>
            </a: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4004032" y="366937"/>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591450" y="1508930"/>
            <a:ext cx="11064953" cy="2145268"/>
          </a:xfrm>
          <a:prstGeom prst="roundRect">
            <a:avLst/>
          </a:prstGeom>
          <a:solidFill>
            <a:srgbClr val="EAF9FF"/>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Có </a:t>
            </a:r>
            <a:r>
              <a:rPr lang="vi-VN" sz="2400" b="1" dirty="0">
                <a:solidFill>
                  <a:srgbClr val="4F81BD">
                    <a:lumMod val="75000"/>
                  </a:srgbClr>
                </a:solidFill>
                <a:latin typeface="Nunito Black" pitchFamily="2" charset="0"/>
              </a:rPr>
              <a:t>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3" name="Group 2"/>
          <p:cNvGrpSpPr/>
          <p:nvPr/>
        </p:nvGrpSpPr>
        <p:grpSpPr>
          <a:xfrm>
            <a:off x="296730" y="1365448"/>
            <a:ext cx="851094" cy="584333"/>
            <a:chOff x="-28110" y="914314"/>
            <a:chExt cx="851094" cy="584333"/>
          </a:xfrm>
        </p:grpSpPr>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a16="http://schemas.microsoft.com/office/drawing/2014/main" id="{D7B8EFAF-B64F-A28B-C067-90F211A874A3}"/>
              </a:ext>
            </a:extLst>
          </p:cNvPr>
          <p:cNvSpPr txBox="1"/>
          <p:nvPr/>
        </p:nvSpPr>
        <p:spPr>
          <a:xfrm>
            <a:off x="591450" y="3961299"/>
            <a:ext cx="11064953" cy="2145268"/>
          </a:xfrm>
          <a:prstGeom prst="roundRect">
            <a:avLst/>
          </a:prstGeom>
          <a:solidFill>
            <a:schemeClr val="accent6">
              <a:lumMod val="20000"/>
              <a:lumOff val="8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Đến </a:t>
            </a:r>
            <a:r>
              <a:rPr lang="vi-VN" sz="2400" b="1" dirty="0">
                <a:solidFill>
                  <a:srgbClr val="4F81BD">
                    <a:lumMod val="75000"/>
                  </a:srgbClr>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2" name="Group 1"/>
          <p:cNvGrpSpPr/>
          <p:nvPr/>
        </p:nvGrpSpPr>
        <p:grpSpPr>
          <a:xfrm>
            <a:off x="328473" y="3787541"/>
            <a:ext cx="851094" cy="584333"/>
            <a:chOff x="5151" y="2592841"/>
            <a:chExt cx="851094" cy="584333"/>
          </a:xfrm>
        </p:grpSpPr>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 y="2592841"/>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a16="http://schemas.microsoft.com/office/drawing/2014/main" id="{C0755511-67E4-33FC-055D-EE6DCEC743C0}"/>
              </a:ext>
            </a:extLst>
          </p:cNvPr>
          <p:cNvSpPr/>
          <p:nvPr/>
        </p:nvSpPr>
        <p:spPr>
          <a:xfrm>
            <a:off x="1017345" y="145949"/>
            <a:ext cx="2995639" cy="139605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smtClean="0">
                <a:solidFill>
                  <a:srgbClr val="C00000"/>
                </a:solidFill>
                <a:latin typeface="#9Slide03 AmpleSoft Bold" panose="02000000000000000000" pitchFamily="2" charset="0"/>
              </a:rPr>
              <a:t>theo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nhóm</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094733982"/>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4305162" y="366937"/>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18" name="TextBox 17">
            <a:extLst>
              <a:ext uri="{FF2B5EF4-FFF2-40B4-BE49-F238E27FC236}">
                <a16:creationId xmlns:a16="http://schemas.microsoft.com/office/drawing/2014/main" id="{12654F4A-DE93-4D5B-BC1C-6360B6238757}"/>
              </a:ext>
            </a:extLst>
          </p:cNvPr>
          <p:cNvSpPr txBox="1"/>
          <p:nvPr/>
        </p:nvSpPr>
        <p:spPr>
          <a:xfrm>
            <a:off x="979957" y="1685660"/>
            <a:ext cx="10238727" cy="2145268"/>
          </a:xfrm>
          <a:prstGeom prst="roundRect">
            <a:avLst/>
          </a:prstGeom>
          <a:solidFill>
            <a:srgbClr val="F5F6BC"/>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Nhưng </a:t>
            </a:r>
            <a:r>
              <a:rPr lang="vi-VN" sz="2400" b="1" dirty="0">
                <a:solidFill>
                  <a:srgbClr val="4F81BD">
                    <a:lumMod val="75000"/>
                  </a:srgb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400" b="1" dirty="0">
              <a:solidFill>
                <a:srgbClr val="4F81BD">
                  <a:lumMod val="75000"/>
                </a:srgbClr>
              </a:solidFill>
              <a:latin typeface="Nunito Black" pitchFamily="2" charset="0"/>
            </a:endParaRPr>
          </a:p>
        </p:txBody>
      </p:sp>
      <p:grpSp>
        <p:nvGrpSpPr>
          <p:cNvPr id="2" name="Group 1"/>
          <p:cNvGrpSpPr/>
          <p:nvPr/>
        </p:nvGrpSpPr>
        <p:grpSpPr>
          <a:xfrm>
            <a:off x="625288" y="1556788"/>
            <a:ext cx="851094" cy="584333"/>
            <a:chOff x="17282" y="4884387"/>
            <a:chExt cx="851094" cy="584333"/>
          </a:xfrm>
        </p:grpSpPr>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2" y="4884387"/>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a16="http://schemas.microsoft.com/office/drawing/2014/main" id="{9D029BD6-555E-62DC-5A01-C87A977BDCD1}"/>
              </a:ext>
            </a:extLst>
          </p:cNvPr>
          <p:cNvSpPr txBox="1"/>
          <p:nvPr/>
        </p:nvSpPr>
        <p:spPr>
          <a:xfrm>
            <a:off x="1004626" y="4285123"/>
            <a:ext cx="10238727" cy="1736646"/>
          </a:xfrm>
          <a:prstGeom prst="roundRect">
            <a:avLst/>
          </a:prstGeom>
          <a:solidFill>
            <a:schemeClr val="accent3">
              <a:lumMod val="60000"/>
              <a:lumOff val="4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Mấy </a:t>
            </a:r>
            <a:r>
              <a:rPr lang="vi-VN" sz="2400" b="1" dirty="0">
                <a:solidFill>
                  <a:srgbClr val="4F81BD">
                    <a:lumMod val="75000"/>
                  </a:srgbClr>
                </a:solidFill>
                <a:latin typeface="Nunito Black" pitchFamily="2" charset="0"/>
              </a:rPr>
              <a:t>hôm sau, sáng Chủ nhật, mẹ bảo tôi:</a:t>
            </a: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Cô-li-a này! Hôm nay con giặt áo sơ mi và quần áo lót đi nhé!</a:t>
            </a: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tròn xoe mắt. Nhưng rồi tôi vui vẻ nhận lời, vì đó là việc làm mà tôi đã nói trong bài tập làm văn.</a:t>
            </a:r>
          </a:p>
        </p:txBody>
      </p:sp>
      <p:grpSp>
        <p:nvGrpSpPr>
          <p:cNvPr id="3" name="Group 2"/>
          <p:cNvGrpSpPr/>
          <p:nvPr/>
        </p:nvGrpSpPr>
        <p:grpSpPr>
          <a:xfrm>
            <a:off x="600619" y="4191000"/>
            <a:ext cx="851094" cy="584333"/>
            <a:chOff x="4038600" y="3505200"/>
            <a:chExt cx="851094" cy="584333"/>
          </a:xfrm>
        </p:grpSpPr>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8" name="Cloud 27">
            <a:extLst>
              <a:ext uri="{FF2B5EF4-FFF2-40B4-BE49-F238E27FC236}">
                <a16:creationId xmlns:a16="http://schemas.microsoft.com/office/drawing/2014/main" id="{C0755511-67E4-33FC-055D-EE6DCEC743C0}"/>
              </a:ext>
            </a:extLst>
          </p:cNvPr>
          <p:cNvSpPr/>
          <p:nvPr/>
        </p:nvSpPr>
        <p:spPr>
          <a:xfrm>
            <a:off x="1004626" y="168516"/>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smtClean="0">
                <a:solidFill>
                  <a:srgbClr val="C00000"/>
                </a:solidFill>
                <a:latin typeface="#9Slide03 AmpleSoft Bold" panose="02000000000000000000" pitchFamily="2" charset="0"/>
              </a:rPr>
              <a:t>theo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nhóm</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82327506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descr="https://i.pinimg.com/564x/29/0b/bd/290bbdd5b4be74c3ef1e8702b23aba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95" y="1989841"/>
            <a:ext cx="3768890" cy="486329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3544815" y="76200"/>
            <a:ext cx="2204974" cy="2343428"/>
            <a:chOff x="3544815" y="94972"/>
            <a:chExt cx="2204974" cy="2343428"/>
          </a:xfrm>
        </p:grpSpPr>
        <p:pic>
          <p:nvPicPr>
            <p:cNvPr id="24" name="Picture 23"/>
            <p:cNvPicPr>
              <a:picLocks noChangeAspect="1"/>
            </p:cNvPicPr>
            <p:nvPr/>
          </p:nvPicPr>
          <p:blipFill>
            <a:blip r:embed="rId3"/>
            <a:stretch>
              <a:fillRect/>
            </a:stretch>
          </p:blipFill>
          <p:spPr>
            <a:xfrm>
              <a:off x="3544815" y="94972"/>
              <a:ext cx="2204974" cy="2343428"/>
            </a:xfrm>
            <a:prstGeom prst="rect">
              <a:avLst/>
            </a:prstGeom>
          </p:spPr>
        </p:pic>
        <p:sp>
          <p:nvSpPr>
            <p:cNvPr id="4" name="Rectangle 3"/>
            <p:cNvSpPr/>
            <p:nvPr/>
          </p:nvSpPr>
          <p:spPr>
            <a:xfrm>
              <a:off x="3962400" y="1497398"/>
              <a:ext cx="158829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latin typeface="Nunito Black" pitchFamily="2" charset="0"/>
                </a:rPr>
                <a:t>Mùi</a:t>
              </a:r>
              <a:r>
                <a:rPr lang="vi-VN" sz="2600" dirty="0">
                  <a:latin typeface="Nunito Black" pitchFamily="2" charset="0"/>
                </a:rPr>
                <a:t> </a:t>
              </a:r>
              <a:r>
                <a:rPr lang="vi-VN" sz="2800" dirty="0" smtClean="0">
                  <a:latin typeface="Nunito Black" pitchFamily="2" charset="0"/>
                </a:rPr>
                <a:t>soa</a:t>
              </a:r>
              <a:endParaRPr lang="en-US" sz="2800" dirty="0">
                <a:solidFill>
                  <a:schemeClr val="accent6">
                    <a:lumMod val="75000"/>
                  </a:schemeClr>
                </a:solidFill>
                <a:latin typeface="Nunito Black" pitchFamily="2" charset="0"/>
              </a:endParaRPr>
            </a:p>
          </p:txBody>
        </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grpSp>
        <p:nvGrpSpPr>
          <p:cNvPr id="27" name="Group 26"/>
          <p:cNvGrpSpPr/>
          <p:nvPr/>
        </p:nvGrpSpPr>
        <p:grpSpPr>
          <a:xfrm>
            <a:off x="9825902" y="4267200"/>
            <a:ext cx="2384952" cy="2795349"/>
            <a:chOff x="9791337" y="4267200"/>
            <a:chExt cx="2384952" cy="2795349"/>
          </a:xfrm>
        </p:grpSpPr>
        <p:pic>
          <p:nvPicPr>
            <p:cNvPr id="25" name="Picture 24"/>
            <p:cNvPicPr>
              <a:picLocks noChangeAspect="1"/>
            </p:cNvPicPr>
            <p:nvPr/>
          </p:nvPicPr>
          <p:blipFill>
            <a:blip r:embed="rId5"/>
            <a:stretch>
              <a:fillRect/>
            </a:stretch>
          </p:blipFill>
          <p:spPr>
            <a:xfrm>
              <a:off x="9791337" y="4267200"/>
              <a:ext cx="2384952" cy="2795349"/>
            </a:xfrm>
            <a:prstGeom prst="rect">
              <a:avLst/>
            </a:prstGeom>
          </p:spPr>
        </p:pic>
        <p:sp>
          <p:nvSpPr>
            <p:cNvPr id="5" name="Rectangle 4"/>
            <p:cNvSpPr/>
            <p:nvPr/>
          </p:nvSpPr>
          <p:spPr>
            <a:xfrm>
              <a:off x="9978301" y="4732039"/>
              <a:ext cx="1447800"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dirty="0" err="1">
                  <a:latin typeface="Nunito Black" pitchFamily="2" charset="0"/>
                </a:rPr>
                <a:t>Lia</a:t>
              </a:r>
              <a:r>
                <a:rPr lang="en-US" sz="3200" dirty="0">
                  <a:latin typeface="Nunito Black" pitchFamily="2" charset="0"/>
                </a:rPr>
                <a:t> </a:t>
              </a:r>
              <a:r>
                <a:rPr lang="en-US" sz="3200" dirty="0" err="1" smtClean="0">
                  <a:latin typeface="Nunito Black" pitchFamily="2" charset="0"/>
                </a:rPr>
                <a:t>lịa</a:t>
              </a:r>
              <a:endParaRPr lang="en-US" sz="3200" dirty="0">
                <a:solidFill>
                  <a:srgbClr val="0070C0"/>
                </a:solidFill>
                <a:latin typeface="Nunito Black" pitchFamily="2" charset="0"/>
              </a:endParaRPr>
            </a:p>
          </p:txBody>
        </p:sp>
      </p:grpSp>
      <p:sp>
        <p:nvSpPr>
          <p:cNvPr id="9" name="Rectangle 8"/>
          <p:cNvSpPr/>
          <p:nvPr/>
        </p:nvSpPr>
        <p:spPr>
          <a:xfrm rot="21231434">
            <a:off x="401165" y="3069780"/>
            <a:ext cx="2855270" cy="523220"/>
          </a:xfrm>
          <a:prstGeom prst="rect">
            <a:avLst/>
          </a:prstGeom>
        </p:spPr>
        <p:txBody>
          <a:bodyPr wrap="none">
            <a:spAutoFit/>
          </a:bodyPr>
          <a:lstStyle/>
          <a:p>
            <a:pPr lvl="0" algn="ctr"/>
            <a:r>
              <a:rPr lang="en-US" sz="2800" dirty="0">
                <a:solidFill>
                  <a:srgbClr val="0070C0"/>
                </a:solidFill>
                <a:latin typeface="Nunito Black" pitchFamily="2" charset="0"/>
                <a:cs typeface="Baloo 2 SemiBold" pitchFamily="2" charset="0"/>
              </a:rPr>
              <a:t>GIẢI</a:t>
            </a:r>
            <a:r>
              <a:rPr lang="en-US" sz="2800" dirty="0">
                <a:solidFill>
                  <a:srgbClr val="0070C0"/>
                </a:solidFill>
                <a:latin typeface="Nunito" pitchFamily="2" charset="0"/>
                <a:cs typeface="Baloo 2 SemiBold" pitchFamily="2" charset="0"/>
              </a:rPr>
              <a:t> </a:t>
            </a:r>
            <a:r>
              <a:rPr lang="en-US" sz="2800" dirty="0">
                <a:solidFill>
                  <a:srgbClr val="0070C0"/>
                </a:solidFill>
                <a:latin typeface="Nunito Black" pitchFamily="2" charset="0"/>
                <a:cs typeface="Baloo 2 SemiBold" pitchFamily="2" charset="0"/>
              </a:rPr>
              <a:t>NGHĨA TỪ</a:t>
            </a:r>
          </a:p>
        </p:txBody>
      </p:sp>
      <p:grpSp>
        <p:nvGrpSpPr>
          <p:cNvPr id="29" name="Group 28"/>
          <p:cNvGrpSpPr/>
          <p:nvPr/>
        </p:nvGrpSpPr>
        <p:grpSpPr>
          <a:xfrm>
            <a:off x="5791200" y="0"/>
            <a:ext cx="6400800" cy="3346009"/>
            <a:chOff x="5791200" y="0"/>
            <a:chExt cx="6400800" cy="3346009"/>
          </a:xfrm>
        </p:grpSpPr>
        <p:pic>
          <p:nvPicPr>
            <p:cNvPr id="11" name="Picture 10"/>
            <p:cNvPicPr>
              <a:picLocks noChangeAspect="1"/>
            </p:cNvPicPr>
            <p:nvPr/>
          </p:nvPicPr>
          <p:blipFill>
            <a:blip r:embed="rId6"/>
            <a:stretch>
              <a:fillRect/>
            </a:stretch>
          </p:blipFill>
          <p:spPr>
            <a:xfrm>
              <a:off x="5791200" y="0"/>
              <a:ext cx="6400800" cy="3346009"/>
            </a:xfrm>
            <a:prstGeom prst="rect">
              <a:avLst/>
            </a:prstGeom>
          </p:spPr>
        </p:pic>
        <p:sp>
          <p:nvSpPr>
            <p:cNvPr id="16" name="Rectangle 15"/>
            <p:cNvSpPr/>
            <p:nvPr/>
          </p:nvSpPr>
          <p:spPr>
            <a:xfrm>
              <a:off x="6309582" y="1322423"/>
              <a:ext cx="5641911" cy="892552"/>
            </a:xfrm>
            <a:prstGeom prst="rect">
              <a:avLst/>
            </a:prstGeom>
          </p:spPr>
          <p:txBody>
            <a:bodyPr wrap="square">
              <a:spAutoFit/>
            </a:bodyPr>
            <a:lstStyle/>
            <a:p>
              <a:pPr lvl="0"/>
              <a:r>
                <a:rPr lang="vi-VN" sz="2600" dirty="0">
                  <a:solidFill>
                    <a:srgbClr val="F79646">
                      <a:lumMod val="75000"/>
                    </a:srgbClr>
                  </a:solidFill>
                  <a:latin typeface="Nunito Black" pitchFamily="2" charset="0"/>
                </a:rPr>
                <a:t>khăn nhỏ và mỏng, thường bỏ túi, dùng để lau mặt, lau tay</a:t>
              </a:r>
              <a:r>
                <a:rPr lang="en-US" sz="2600" dirty="0">
                  <a:solidFill>
                    <a:srgbClr val="F79646">
                      <a:lumMod val="75000"/>
                    </a:srgbClr>
                  </a:solidFill>
                  <a:latin typeface="Nunito Black" pitchFamily="2" charset="0"/>
                </a:rPr>
                <a:t>.</a:t>
              </a:r>
            </a:p>
          </p:txBody>
        </p:sp>
      </p:grpSp>
      <p:grpSp>
        <p:nvGrpSpPr>
          <p:cNvPr id="30" name="Group 29"/>
          <p:cNvGrpSpPr/>
          <p:nvPr/>
        </p:nvGrpSpPr>
        <p:grpSpPr>
          <a:xfrm>
            <a:off x="3544815" y="3326304"/>
            <a:ext cx="6159404" cy="3513107"/>
            <a:chOff x="3544815" y="3326304"/>
            <a:chExt cx="6159404" cy="3513107"/>
          </a:xfrm>
        </p:grpSpPr>
        <p:pic>
          <p:nvPicPr>
            <p:cNvPr id="14" name="Picture 13"/>
            <p:cNvPicPr>
              <a:picLocks noChangeAspect="1"/>
            </p:cNvPicPr>
            <p:nvPr/>
          </p:nvPicPr>
          <p:blipFill>
            <a:blip r:embed="rId7"/>
            <a:stretch>
              <a:fillRect/>
            </a:stretch>
          </p:blipFill>
          <p:spPr>
            <a:xfrm>
              <a:off x="3544815" y="3326304"/>
              <a:ext cx="6159404" cy="3513107"/>
            </a:xfrm>
            <a:prstGeom prst="rect">
              <a:avLst/>
            </a:prstGeom>
          </p:spPr>
        </p:pic>
        <p:sp>
          <p:nvSpPr>
            <p:cNvPr id="17" name="Rectangle 16"/>
            <p:cNvSpPr/>
            <p:nvPr/>
          </p:nvSpPr>
          <p:spPr>
            <a:xfrm>
              <a:off x="3908083" y="4879693"/>
              <a:ext cx="5432868" cy="892552"/>
            </a:xfrm>
            <a:prstGeom prst="rect">
              <a:avLst/>
            </a:prstGeom>
          </p:spPr>
          <p:txBody>
            <a:bodyPr wrap="square">
              <a:spAutoFit/>
            </a:bodyPr>
            <a:lstStyle/>
            <a:p>
              <a:pPr lvl="0" algn="just"/>
              <a:r>
                <a:rPr lang="en-US" sz="2600" dirty="0" err="1">
                  <a:solidFill>
                    <a:srgbClr val="0070C0"/>
                  </a:solidFill>
                  <a:latin typeface="Nunito Black" pitchFamily="2" charset="0"/>
                </a:rPr>
                <a:t>nhanh</a:t>
              </a:r>
              <a:r>
                <a:rPr lang="en-US" sz="2600" dirty="0">
                  <a:solidFill>
                    <a:srgbClr val="0070C0"/>
                  </a:solidFill>
                  <a:latin typeface="Nunito Black" pitchFamily="2" charset="0"/>
                </a:rPr>
                <a:t> </a:t>
              </a:r>
              <a:r>
                <a:rPr lang="en-US" sz="2600" dirty="0" err="1">
                  <a:solidFill>
                    <a:srgbClr val="0070C0"/>
                  </a:solidFill>
                  <a:latin typeface="Nunito Black" pitchFamily="2" charset="0"/>
                </a:rPr>
                <a:t>và</a:t>
              </a:r>
              <a:r>
                <a:rPr lang="en-US" sz="2600" dirty="0">
                  <a:solidFill>
                    <a:srgbClr val="0070C0"/>
                  </a:solidFill>
                  <a:latin typeface="Nunito Black" pitchFamily="2" charset="0"/>
                </a:rPr>
                <a:t> </a:t>
              </a:r>
              <a:r>
                <a:rPr lang="en-US" sz="2600" dirty="0" err="1">
                  <a:solidFill>
                    <a:srgbClr val="0070C0"/>
                  </a:solidFill>
                  <a:latin typeface="Nunito Black" pitchFamily="2" charset="0"/>
                </a:rPr>
                <a:t>liên</a:t>
              </a:r>
              <a:r>
                <a:rPr lang="en-US" sz="2600" dirty="0">
                  <a:solidFill>
                    <a:srgbClr val="0070C0"/>
                  </a:solidFill>
                  <a:latin typeface="Nunito Black" pitchFamily="2" charset="0"/>
                </a:rPr>
                <a:t> </a:t>
              </a:r>
              <a:r>
                <a:rPr lang="en-US" sz="2600" dirty="0" err="1">
                  <a:solidFill>
                    <a:srgbClr val="0070C0"/>
                  </a:solidFill>
                  <a:latin typeface="Nunito Black" pitchFamily="2" charset="0"/>
                </a:rPr>
                <a:t>tiếp</a:t>
              </a:r>
              <a:r>
                <a:rPr lang="en-US" sz="2600" dirty="0">
                  <a:solidFill>
                    <a:srgbClr val="0070C0"/>
                  </a:solidFill>
                  <a:latin typeface="Nunito Black" pitchFamily="2" charset="0"/>
                </a:rPr>
                <a:t>, </a:t>
              </a:r>
              <a:r>
                <a:rPr lang="en-US" sz="2600" dirty="0" err="1">
                  <a:solidFill>
                    <a:srgbClr val="0070C0"/>
                  </a:solidFill>
                  <a:latin typeface="Nunito Black" pitchFamily="2" charset="0"/>
                </a:rPr>
                <a:t>không</a:t>
              </a:r>
              <a:r>
                <a:rPr lang="en-US" sz="2600" dirty="0">
                  <a:solidFill>
                    <a:srgbClr val="0070C0"/>
                  </a:solidFill>
                  <a:latin typeface="Nunito Black" pitchFamily="2" charset="0"/>
                </a:rPr>
                <a:t> </a:t>
              </a:r>
              <a:r>
                <a:rPr lang="en-US" sz="2600" dirty="0" err="1">
                  <a:solidFill>
                    <a:srgbClr val="0070C0"/>
                  </a:solidFill>
                  <a:latin typeface="Nunito Black" pitchFamily="2" charset="0"/>
                </a:rPr>
                <a:t>ngừng</a:t>
              </a:r>
              <a:r>
                <a:rPr lang="en-US" sz="2600" dirty="0">
                  <a:solidFill>
                    <a:srgbClr val="0070C0"/>
                  </a:solidFill>
                  <a:latin typeface="Nunito Black" pitchFamily="2" charset="0"/>
                </a:rPr>
                <a:t> </a:t>
              </a:r>
              <a:r>
                <a:rPr lang="en-US" sz="2600" dirty="0" err="1">
                  <a:solidFill>
                    <a:srgbClr val="0070C0"/>
                  </a:solidFill>
                  <a:latin typeface="Nunito Black" pitchFamily="2" charset="0"/>
                </a:rPr>
                <a:t>trong</a:t>
              </a:r>
              <a:r>
                <a:rPr lang="en-US" sz="2600" dirty="0">
                  <a:solidFill>
                    <a:srgbClr val="0070C0"/>
                  </a:solidFill>
                  <a:latin typeface="Nunito Black" pitchFamily="2" charset="0"/>
                </a:rPr>
                <a:t> </a:t>
              </a:r>
              <a:r>
                <a:rPr lang="en-US" sz="2600" dirty="0" err="1">
                  <a:solidFill>
                    <a:srgbClr val="0070C0"/>
                  </a:solidFill>
                  <a:latin typeface="Nunito Black" pitchFamily="2" charset="0"/>
                </a:rPr>
                <a:t>một</a:t>
              </a:r>
              <a:r>
                <a:rPr lang="en-US" sz="2600" dirty="0">
                  <a:solidFill>
                    <a:srgbClr val="0070C0"/>
                  </a:solidFill>
                  <a:latin typeface="Nunito Black" pitchFamily="2" charset="0"/>
                </a:rPr>
                <a:t> </a:t>
              </a:r>
              <a:r>
                <a:rPr lang="en-US" sz="2600" dirty="0" err="1">
                  <a:solidFill>
                    <a:srgbClr val="0070C0"/>
                  </a:solidFill>
                  <a:latin typeface="Nunito Black" pitchFamily="2" charset="0"/>
                </a:rPr>
                <a:t>thời</a:t>
              </a:r>
              <a:r>
                <a:rPr lang="en-US" sz="2600" dirty="0">
                  <a:solidFill>
                    <a:srgbClr val="0070C0"/>
                  </a:solidFill>
                  <a:latin typeface="Nunito Black" pitchFamily="2" charset="0"/>
                </a:rPr>
                <a:t> </a:t>
              </a:r>
              <a:r>
                <a:rPr lang="en-US" sz="2600" dirty="0" err="1">
                  <a:solidFill>
                    <a:srgbClr val="0070C0"/>
                  </a:solidFill>
                  <a:latin typeface="Nunito Black" pitchFamily="2" charset="0"/>
                </a:rPr>
                <a:t>gian</a:t>
              </a:r>
              <a:r>
                <a:rPr lang="en-US" sz="2600" dirty="0">
                  <a:solidFill>
                    <a:srgbClr val="0070C0"/>
                  </a:solidFill>
                  <a:latin typeface="Nunito Black" pitchFamily="2" charset="0"/>
                </a:rPr>
                <a:t> </a:t>
              </a:r>
              <a:r>
                <a:rPr lang="en-US" sz="2600" dirty="0" err="1">
                  <a:solidFill>
                    <a:srgbClr val="0070C0"/>
                  </a:solidFill>
                  <a:latin typeface="Nunito Black" pitchFamily="2" charset="0"/>
                </a:rPr>
                <a:t>ngắn</a:t>
              </a:r>
              <a:r>
                <a:rPr lang="en-US" sz="2600" dirty="0">
                  <a:solidFill>
                    <a:srgbClr val="0070C0"/>
                  </a:solidFill>
                  <a:latin typeface="Nunito Black" pitchFamily="2" charset="0"/>
                </a:rPr>
                <a:t>.</a:t>
              </a:r>
            </a:p>
          </p:txBody>
        </p:sp>
      </p:grpSp>
    </p:spTree>
    <p:extLst>
      <p:ext uri="{BB962C8B-B14F-4D97-AF65-F5344CB8AC3E}">
        <p14:creationId xmlns:p14="http://schemas.microsoft.com/office/powerpoint/2010/main" val="219860701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28960"/>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304800" y="1010245"/>
            <a:ext cx="11658601" cy="5847755"/>
          </a:xfrm>
          <a:prstGeom prst="rect">
            <a:avLst/>
          </a:prstGeom>
        </p:spPr>
        <p:txBody>
          <a:bodyPr wrap="square">
            <a:spAutoFit/>
          </a:bodyPr>
          <a:lstStyle/>
          <a:p>
            <a:pPr algn="just"/>
            <a:r>
              <a:rPr lang="en-US" sz="2200" b="1" dirty="0" smtClean="0">
                <a:latin typeface="Nunito Black" pitchFamily="2" charset="0"/>
              </a:rPr>
              <a:t>      </a:t>
            </a:r>
            <a:r>
              <a:rPr lang="vi-VN" sz="2200" b="1" dirty="0" smtClean="0">
                <a:latin typeface="Nunito Black" pitchFamily="2" charset="0"/>
              </a:rPr>
              <a:t>Có </a:t>
            </a:r>
            <a:r>
              <a:rPr lang="vi-VN" sz="2200" b="1" dirty="0">
                <a:latin typeface="Nunito Black" pitchFamily="2" charset="0"/>
              </a:rPr>
              <a:t>lần, cô giáo ra cho chúng tôi một đề văn ở lớp: “Em đã làm gì để giúp đỡ mẹ</a:t>
            </a:r>
            <a:r>
              <a:rPr lang="vi-VN" sz="2200" b="1" dirty="0" smtClean="0">
                <a:latin typeface="Nunito Black" pitchFamily="2" charset="0"/>
              </a:rPr>
              <a:t>?”</a:t>
            </a:r>
            <a:r>
              <a:rPr lang="en-US" sz="2200" b="1" dirty="0" smtClean="0">
                <a:latin typeface="Nunito Black" pitchFamily="2" charset="0"/>
              </a:rPr>
              <a:t>.</a:t>
            </a:r>
            <a:endParaRPr lang="vi-VN" sz="2200" b="1" dirty="0">
              <a:latin typeface="Nunito Black" pitchFamily="2" charset="0"/>
            </a:endParaRPr>
          </a:p>
          <a:p>
            <a:pPr algn="just"/>
            <a:r>
              <a:rPr lang="en-US" sz="2200" b="1" dirty="0" smtClean="0">
                <a:latin typeface="Nunito Black" pitchFamily="2" charset="0"/>
              </a:rPr>
              <a:t>      </a:t>
            </a:r>
            <a:r>
              <a:rPr lang="vi-VN" sz="2200" b="1" dirty="0" smtClean="0">
                <a:latin typeface="Nunito Black" pitchFamily="2" charset="0"/>
              </a:rPr>
              <a:t>Tôi </a:t>
            </a:r>
            <a:r>
              <a:rPr lang="vi-VN" sz="2200" b="1" dirty="0">
                <a:latin typeface="Nunito Black" pitchFamily="2" charset="0"/>
              </a:rPr>
              <a:t>loay hoay mất một lúc, rồi cầm bút và bắt đầu viết: “Em đã nhiều lần giúp đỡ mẹ. Em quét nhà và rửa bát đĩa. Đôi khi, em giặt khăn mùi soa</a:t>
            </a:r>
            <a:r>
              <a:rPr lang="vi-VN" sz="2200" b="1" dirty="0" smtClean="0">
                <a:latin typeface="Nunito Black" pitchFamily="2" charset="0"/>
              </a:rPr>
              <a:t>”</a:t>
            </a:r>
            <a:r>
              <a:rPr lang="en-US" sz="2200" b="1" dirty="0" smtClean="0">
                <a:latin typeface="Nunito Black" pitchFamily="2" charset="0"/>
              </a:rPr>
              <a:t>.</a:t>
            </a:r>
            <a:endParaRPr lang="vi-VN" sz="2200" b="1" dirty="0">
              <a:latin typeface="Nunito Black" pitchFamily="2" charset="0"/>
            </a:endParaRPr>
          </a:p>
          <a:p>
            <a:pPr algn="just"/>
            <a:r>
              <a:rPr lang="en-US" sz="2200" b="1" dirty="0" smtClean="0">
                <a:latin typeface="Nunito Black" pitchFamily="2" charset="0"/>
              </a:rPr>
              <a:t>      </a:t>
            </a:r>
            <a:r>
              <a:rPr lang="vi-VN" sz="2200" b="1" dirty="0" smtClean="0">
                <a:latin typeface="Nunito Black" pitchFamily="2" charset="0"/>
              </a:rPr>
              <a:t>Đến </a:t>
            </a:r>
            <a:r>
              <a:rPr lang="vi-VN" sz="2200" b="1" dirty="0">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lvl="0" algn="just"/>
            <a:r>
              <a:rPr lang="en-US" sz="2200" b="1" dirty="0" smtClean="0">
                <a:latin typeface="Nunito Black" pitchFamily="2" charset="0"/>
              </a:rPr>
              <a:t>     </a:t>
            </a:r>
            <a:r>
              <a:rPr lang="vi-VN" sz="2200" b="1" dirty="0" smtClean="0">
                <a:latin typeface="Nunito Black" pitchFamily="2" charset="0"/>
              </a:rPr>
              <a:t>Tôi </a:t>
            </a:r>
            <a:r>
              <a:rPr lang="vi-VN" sz="2200" b="1" dirty="0">
                <a:latin typeface="Nunito Black" pitchFamily="2" charset="0"/>
              </a:rPr>
              <a:t>nhìn sang Liu-xi-a, thấy bạn ấy đang viết lia lịa. Thế là tôi bỗng nhớ có lần tôi giặt bít tất của mình, bèn viết thêm: “Em còn giặt bít tất</a:t>
            </a:r>
            <a:r>
              <a:rPr lang="vi-VN" sz="2200" b="1" dirty="0" smtClean="0">
                <a:latin typeface="Nunito Black" pitchFamily="2" charset="0"/>
              </a:rPr>
              <a:t>”</a:t>
            </a:r>
            <a:r>
              <a:rPr lang="en-US" sz="2200" b="1" dirty="0" smtClean="0">
                <a:latin typeface="Nunito Black" pitchFamily="2" charset="0"/>
              </a:rPr>
              <a:t>. </a:t>
            </a:r>
            <a:r>
              <a:rPr lang="vi-VN" sz="2200" b="1" dirty="0">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200" b="1" dirty="0">
                <a:latin typeface="Nunito Black" pitchFamily="2" charset="0"/>
              </a:rPr>
              <a:t>.</a:t>
            </a:r>
          </a:p>
          <a:p>
            <a:pPr algn="just"/>
            <a:r>
              <a:rPr lang="en-US" sz="2200" b="1" dirty="0">
                <a:latin typeface="Nunito Black" pitchFamily="2" charset="0"/>
              </a:rPr>
              <a:t>     </a:t>
            </a:r>
            <a:r>
              <a:rPr lang="vi-VN" sz="2200" b="1" dirty="0">
                <a:latin typeface="Nunito Black" pitchFamily="2" charset="0"/>
              </a:rPr>
              <a:t>Mấy hôm sau, sáng Chủ nhật, mẹ bảo tôi:</a:t>
            </a:r>
          </a:p>
          <a:p>
            <a:pPr algn="just"/>
            <a:r>
              <a:rPr lang="en-US" sz="2200" b="1" dirty="0">
                <a:latin typeface="Nunito Black" pitchFamily="2" charset="0"/>
              </a:rPr>
              <a:t>     </a:t>
            </a:r>
            <a:r>
              <a:rPr lang="vi-VN" sz="2200" b="1" dirty="0">
                <a:latin typeface="Nunito Black" pitchFamily="2" charset="0"/>
              </a:rPr>
              <a:t>- Cô-li-a này! Hôm nay con giặt áo sơ mi và quần áo lót đi nhé!</a:t>
            </a:r>
          </a:p>
          <a:p>
            <a:pPr algn="just"/>
            <a:r>
              <a:rPr lang="en-US" sz="2200" b="1" dirty="0">
                <a:latin typeface="Nunito Black" pitchFamily="2" charset="0"/>
              </a:rPr>
              <a:t>     </a:t>
            </a:r>
            <a:r>
              <a:rPr lang="vi-VN" sz="2200" b="1" dirty="0">
                <a:latin typeface="Nunito Black" pitchFamily="2" charset="0"/>
              </a:rPr>
              <a:t>Tôi tròn xoe mắt. Nhưng rồi tôi vui vẻ nhận lời, vì đó là việc làm mà tôi đã nói trong bài tập làm văn.</a:t>
            </a:r>
          </a:p>
          <a:p>
            <a:pPr algn="r"/>
            <a:r>
              <a:rPr lang="vi-VN" sz="2200" b="1" dirty="0">
                <a:latin typeface="Nunito Black" pitchFamily="2" charset="0"/>
              </a:rPr>
              <a:t>(Theo Pi-vô-va-rô-ra</a:t>
            </a:r>
            <a:r>
              <a:rPr lang="vi-VN" sz="2200" b="1" dirty="0" smtClean="0">
                <a:latin typeface="Nunito Black" pitchFamily="2" charset="0"/>
              </a:rPr>
              <a:t>)</a:t>
            </a:r>
            <a:endParaRPr lang="en-US" sz="2200" b="1" dirty="0">
              <a:latin typeface="Nunito Black" pitchFamily="2" charset="0"/>
            </a:endParaRPr>
          </a:p>
        </p:txBody>
      </p:sp>
      <p:sp>
        <p:nvSpPr>
          <p:cNvPr id="6" name="Cloud 5">
            <a:extLst>
              <a:ext uri="{FF2B5EF4-FFF2-40B4-BE49-F238E27FC236}">
                <a16:creationId xmlns:a16="http://schemas.microsoft.com/office/drawing/2014/main" id="{C0755511-67E4-33FC-055D-EE6DCEC743C0}"/>
              </a:ext>
            </a:extLst>
          </p:cNvPr>
          <p:cNvSpPr/>
          <p:nvPr/>
        </p:nvSpPr>
        <p:spPr>
          <a:xfrm>
            <a:off x="869350" y="0"/>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Luyện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đọc</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toàn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bài</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507083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B010EE4-2D5C-B5CF-5E1D-6B867978BE57}"/>
              </a:ext>
            </a:extLst>
          </p:cNvPr>
          <p:cNvSpPr txBox="1"/>
          <p:nvPr/>
        </p:nvSpPr>
        <p:spPr>
          <a:xfrm>
            <a:off x="845948" y="1300451"/>
            <a:ext cx="9948004" cy="2145268"/>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Có </a:t>
            </a:r>
            <a:r>
              <a:rPr lang="vi-VN" sz="2400" b="1" dirty="0">
                <a:solidFill>
                  <a:srgbClr val="4F81BD">
                    <a:lumMod val="75000"/>
                  </a:srgbClr>
                </a:solidFill>
                <a:latin typeface="Nunito Black" pitchFamily="2" charset="0"/>
              </a:rPr>
              <a:t>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sp>
        <p:nvSpPr>
          <p:cNvPr id="2" name="TextBox 1">
            <a:extLst>
              <a:ext uri="{FF2B5EF4-FFF2-40B4-BE49-F238E27FC236}">
                <a16:creationId xmlns:a16="http://schemas.microsoft.com/office/drawing/2014/main" id="{8DB2DD22-29B2-C4C4-DD77-80D26F326D35}"/>
              </a:ext>
            </a:extLst>
          </p:cNvPr>
          <p:cNvSpPr txBox="1"/>
          <p:nvPr/>
        </p:nvSpPr>
        <p:spPr>
          <a:xfrm>
            <a:off x="1295400" y="459117"/>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1</a:t>
            </a:r>
            <a:r>
              <a:rPr lang="en-US"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smtClean="0">
                <a:latin typeface="Nunito Black" pitchFamily="2" charset="0"/>
              </a:rPr>
              <a:t>Nhắc</a:t>
            </a:r>
            <a:r>
              <a:rPr lang="en-US" sz="2800" dirty="0" smtClean="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smtClean="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grpSp>
        <p:nvGrpSpPr>
          <p:cNvPr id="5" name="Group 4"/>
          <p:cNvGrpSpPr/>
          <p:nvPr/>
        </p:nvGrpSpPr>
        <p:grpSpPr>
          <a:xfrm>
            <a:off x="6629400" y="3180367"/>
            <a:ext cx="5562600" cy="3661556"/>
            <a:chOff x="5968621" y="3180367"/>
            <a:chExt cx="6223379" cy="3661556"/>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3" name="TextBox 2">
              <a:extLst>
                <a:ext uri="{FF2B5EF4-FFF2-40B4-BE49-F238E27FC236}">
                  <a16:creationId xmlns:a16="http://schemas.microsoft.com/office/drawing/2014/main" id="{6F83456C-C951-CDE7-BAE3-6278941DCDEE}"/>
                </a:ext>
              </a:extLst>
            </p:cNvPr>
            <p:cNvSpPr txBox="1"/>
            <p:nvPr/>
          </p:nvSpPr>
          <p:spPr>
            <a:xfrm>
              <a:off x="5968621" y="3180367"/>
              <a:ext cx="5105400" cy="1055608"/>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vi-VN" sz="2800" dirty="0">
                  <a:latin typeface="Open Sans" panose="020B0606030504020204" pitchFamily="34" charset="0"/>
                  <a:ea typeface="Open Sans" panose="020B0606030504020204" pitchFamily="34" charset="0"/>
                  <a:cs typeface="Open Sans" panose="020B0606030504020204" pitchFamily="34" charset="0"/>
                </a:rPr>
                <a:t>Em đọc kĩ </a:t>
              </a:r>
              <a:r>
                <a:rPr lang="en-US" sz="2800" dirty="0" err="1" smtClean="0">
                  <a:latin typeface="Open Sans" panose="020B0606030504020204" pitchFamily="34" charset="0"/>
                  <a:ea typeface="Open Sans" panose="020B0606030504020204" pitchFamily="34" charset="0"/>
                  <a:cs typeface="Open Sans" panose="020B0606030504020204" pitchFamily="34" charset="0"/>
                </a:rPr>
                <a:t>đoạn</a:t>
              </a:r>
              <a:r>
                <a:rPr lang="en-US" sz="2800" dirty="0" smtClean="0">
                  <a:latin typeface="Open Sans" panose="020B0606030504020204" pitchFamily="34" charset="0"/>
                  <a:ea typeface="Open Sans" panose="020B0606030504020204" pitchFamily="34" charset="0"/>
                  <a:cs typeface="Open Sans" panose="020B0606030504020204" pitchFamily="34" charset="0"/>
                </a:rPr>
                <a:t> 1 </a:t>
              </a:r>
              <a:r>
                <a:rPr lang="vi-VN" sz="2800" dirty="0" smtClean="0">
                  <a:latin typeface="Open Sans" panose="020B0606030504020204" pitchFamily="34" charset="0"/>
                  <a:ea typeface="Open Sans" panose="020B0606030504020204" pitchFamily="34" charset="0"/>
                  <a:cs typeface="Open Sans" panose="020B0606030504020204" pitchFamily="34" charset="0"/>
                </a:rPr>
                <a:t>để </a:t>
              </a:r>
              <a:r>
                <a:rPr lang="vi-VN" sz="2800" dirty="0">
                  <a:latin typeface="Open Sans" panose="020B0606030504020204" pitchFamily="34" charset="0"/>
                  <a:ea typeface="Open Sans" panose="020B0606030504020204" pitchFamily="34" charset="0"/>
                  <a:cs typeface="Open Sans" panose="020B0606030504020204" pitchFamily="34" charset="0"/>
                </a:rPr>
                <a:t>trả lời câu hỏi.</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1" name="TextBox 10">
            <a:extLst>
              <a:ext uri="{FF2B5EF4-FFF2-40B4-BE49-F238E27FC236}">
                <a16:creationId xmlns:a16="http://schemas.microsoft.com/office/drawing/2014/main" id="{72394C7F-54D6-6ADA-CA74-0E777B76041C}"/>
              </a:ext>
            </a:extLst>
          </p:cNvPr>
          <p:cNvSpPr txBox="1"/>
          <p:nvPr/>
        </p:nvSpPr>
        <p:spPr>
          <a:xfrm>
            <a:off x="1905000" y="4769759"/>
            <a:ext cx="6235506" cy="95410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solidFill>
                  <a:schemeClr val="tx2"/>
                </a:solidFill>
                <a:latin typeface="Nunito Black" pitchFamily="2" charset="0"/>
              </a:rPr>
              <a:t>Đề</a:t>
            </a:r>
            <a:r>
              <a:rPr lang="en-US" sz="2800" dirty="0">
                <a:solidFill>
                  <a:schemeClr val="tx2"/>
                </a:solidFill>
                <a:latin typeface="Nunito Black" pitchFamily="2" charset="0"/>
              </a:rPr>
              <a:t> </a:t>
            </a:r>
            <a:r>
              <a:rPr lang="en-US" sz="2800" dirty="0" err="1">
                <a:solidFill>
                  <a:schemeClr val="tx2"/>
                </a:solidFill>
                <a:latin typeface="Nunito Black" pitchFamily="2" charset="0"/>
              </a:rPr>
              <a:t>văn</a:t>
            </a:r>
            <a:r>
              <a:rPr lang="en-US" sz="2800" dirty="0">
                <a:solidFill>
                  <a:schemeClr val="tx2"/>
                </a:solidFill>
                <a:latin typeface="Nunito Black" pitchFamily="2" charset="0"/>
              </a:rPr>
              <a:t> </a:t>
            </a:r>
            <a:r>
              <a:rPr lang="en-US" sz="2800" dirty="0" err="1">
                <a:solidFill>
                  <a:schemeClr val="tx2"/>
                </a:solidFill>
                <a:latin typeface="Nunito Black" pitchFamily="2" charset="0"/>
              </a:rPr>
              <a:t>mà</a:t>
            </a:r>
            <a:r>
              <a:rPr lang="en-US" sz="2800" dirty="0">
                <a:solidFill>
                  <a:schemeClr val="tx2"/>
                </a:solidFill>
                <a:latin typeface="Nunito Black" pitchFamily="2" charset="0"/>
              </a:rPr>
              <a:t> </a:t>
            </a:r>
            <a:r>
              <a:rPr lang="en-US" sz="2800" dirty="0" err="1">
                <a:solidFill>
                  <a:schemeClr val="tx2"/>
                </a:solidFill>
                <a:latin typeface="Nunito Black" pitchFamily="2" charset="0"/>
              </a:rPr>
              <a:t>cô</a:t>
            </a:r>
            <a:r>
              <a:rPr lang="en-US" sz="2800" dirty="0">
                <a:solidFill>
                  <a:schemeClr val="tx2"/>
                </a:solidFill>
                <a:latin typeface="Nunito Black" pitchFamily="2" charset="0"/>
              </a:rPr>
              <a:t> </a:t>
            </a:r>
            <a:r>
              <a:rPr lang="en-US" sz="2800" dirty="0" err="1">
                <a:solidFill>
                  <a:schemeClr val="tx2"/>
                </a:solidFill>
                <a:latin typeface="Nunito Black" pitchFamily="2" charset="0"/>
              </a:rPr>
              <a:t>giáo</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giao</a:t>
            </a:r>
            <a:r>
              <a:rPr lang="en-US" sz="2800" dirty="0">
                <a:solidFill>
                  <a:schemeClr val="tx2"/>
                </a:solidFill>
                <a:latin typeface="Nunito Black" pitchFamily="2" charset="0"/>
              </a:rPr>
              <a:t> </a:t>
            </a:r>
            <a:r>
              <a:rPr lang="en-US" sz="2800" dirty="0" err="1">
                <a:solidFill>
                  <a:schemeClr val="tx2"/>
                </a:solidFill>
                <a:latin typeface="Nunito Black" pitchFamily="2" charset="0"/>
              </a:rPr>
              <a:t>cho</a:t>
            </a:r>
            <a:r>
              <a:rPr lang="en-US" sz="2800" dirty="0">
                <a:solidFill>
                  <a:schemeClr val="tx2"/>
                </a:solidFill>
                <a:latin typeface="Nunito Black" pitchFamily="2" charset="0"/>
              </a:rPr>
              <a:t> </a:t>
            </a:r>
            <a:r>
              <a:rPr lang="en-US" sz="2800" dirty="0" err="1">
                <a:solidFill>
                  <a:schemeClr val="tx2"/>
                </a:solidFill>
                <a:latin typeface="Nunito Black" pitchFamily="2" charset="0"/>
              </a:rPr>
              <a:t>lớp</a:t>
            </a:r>
            <a:r>
              <a:rPr lang="en-US" sz="2800" dirty="0">
                <a:solidFill>
                  <a:schemeClr val="tx2"/>
                </a:solidFill>
                <a:latin typeface="Nunito Black" pitchFamily="2" charset="0"/>
              </a:rPr>
              <a:t> </a:t>
            </a:r>
            <a:r>
              <a:rPr lang="en-US" sz="2800" dirty="0" err="1">
                <a:solidFill>
                  <a:schemeClr val="tx2"/>
                </a:solidFill>
                <a:latin typeface="Nunito Black" pitchFamily="2" charset="0"/>
              </a:rPr>
              <a:t>là</a:t>
            </a:r>
            <a:r>
              <a:rPr lang="en-US" sz="2800" dirty="0">
                <a:solidFill>
                  <a:schemeClr val="tx2"/>
                </a:solidFill>
                <a:latin typeface="Nunito Black" pitchFamily="2" charset="0"/>
              </a:rPr>
              <a:t>: </a:t>
            </a:r>
            <a:r>
              <a:rPr lang="en-US" sz="2800" dirty="0" err="1">
                <a:solidFill>
                  <a:schemeClr val="tx2"/>
                </a:solidFill>
                <a:latin typeface="Nunito Black" pitchFamily="2" charset="0"/>
              </a:rPr>
              <a:t>Em</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làm</a:t>
            </a:r>
            <a:r>
              <a:rPr lang="en-US" sz="2800" dirty="0">
                <a:solidFill>
                  <a:schemeClr val="tx2"/>
                </a:solidFill>
                <a:latin typeface="Nunito Black" pitchFamily="2" charset="0"/>
              </a:rPr>
              <a:t> </a:t>
            </a:r>
            <a:r>
              <a:rPr lang="en-US" sz="2800" dirty="0" err="1">
                <a:solidFill>
                  <a:schemeClr val="tx2"/>
                </a:solidFill>
                <a:latin typeface="Nunito Black" pitchFamily="2" charset="0"/>
              </a:rPr>
              <a:t>gì</a:t>
            </a:r>
            <a:r>
              <a:rPr lang="en-US" sz="2800" dirty="0">
                <a:solidFill>
                  <a:schemeClr val="tx2"/>
                </a:solidFill>
                <a:latin typeface="Nunito Black" pitchFamily="2" charset="0"/>
              </a:rPr>
              <a:t> </a:t>
            </a:r>
            <a:r>
              <a:rPr lang="en-US" sz="2800" dirty="0" err="1">
                <a:solidFill>
                  <a:schemeClr val="tx2"/>
                </a:solidFill>
                <a:latin typeface="Nunito Black" pitchFamily="2" charset="0"/>
              </a:rPr>
              <a:t>để</a:t>
            </a:r>
            <a:r>
              <a:rPr lang="en-US" sz="2800" dirty="0">
                <a:solidFill>
                  <a:schemeClr val="tx2"/>
                </a:solidFill>
                <a:latin typeface="Nunito Black" pitchFamily="2" charset="0"/>
              </a:rPr>
              <a:t> </a:t>
            </a:r>
            <a:r>
              <a:rPr lang="en-US" sz="2800" dirty="0" err="1">
                <a:solidFill>
                  <a:schemeClr val="tx2"/>
                </a:solidFill>
                <a:latin typeface="Nunito Black" pitchFamily="2" charset="0"/>
              </a:rPr>
              <a:t>giúp</a:t>
            </a:r>
            <a:r>
              <a:rPr lang="en-US" sz="2800" dirty="0">
                <a:solidFill>
                  <a:schemeClr val="tx2"/>
                </a:solidFill>
                <a:latin typeface="Nunito Black" pitchFamily="2" charset="0"/>
              </a:rPr>
              <a:t> </a:t>
            </a:r>
            <a:r>
              <a:rPr lang="en-US" sz="2800" dirty="0" err="1">
                <a:solidFill>
                  <a:schemeClr val="tx2"/>
                </a:solidFill>
                <a:latin typeface="Nunito Black" pitchFamily="2" charset="0"/>
              </a:rPr>
              <a:t>đỡ</a:t>
            </a:r>
            <a:r>
              <a:rPr lang="en-US" sz="2800" dirty="0">
                <a:solidFill>
                  <a:schemeClr val="tx2"/>
                </a:solidFill>
                <a:latin typeface="Nunito Black" pitchFamily="2" charset="0"/>
              </a:rPr>
              <a:t> </a:t>
            </a:r>
            <a:r>
              <a:rPr lang="en-US" sz="2800" dirty="0" err="1">
                <a:solidFill>
                  <a:schemeClr val="tx2"/>
                </a:solidFill>
                <a:latin typeface="Nunito Black" pitchFamily="2" charset="0"/>
              </a:rPr>
              <a:t>mẹ</a:t>
            </a:r>
            <a:r>
              <a:rPr lang="en-US" sz="2800" dirty="0" smtClean="0">
                <a:solidFill>
                  <a:schemeClr val="tx2"/>
                </a:solidFill>
                <a:latin typeface="Nunito Black" pitchFamily="2" charset="0"/>
              </a:rPr>
              <a:t>?</a:t>
            </a:r>
            <a:endParaRPr lang="en-US" sz="2800" b="1" dirty="0">
              <a:solidFill>
                <a:schemeClr val="tx2"/>
              </a:solidFill>
              <a:latin typeface="Nunito Black" pitchFamily="2" charset="0"/>
            </a:endParaRPr>
          </a:p>
        </p:txBody>
      </p:sp>
      <p:grpSp>
        <p:nvGrpSpPr>
          <p:cNvPr id="4" name="Group 3"/>
          <p:cNvGrpSpPr/>
          <p:nvPr/>
        </p:nvGrpSpPr>
        <p:grpSpPr>
          <a:xfrm>
            <a:off x="565879" y="1237948"/>
            <a:ext cx="851094" cy="584333"/>
            <a:chOff x="565879" y="1237948"/>
            <a:chExt cx="851094" cy="584333"/>
          </a:xfrm>
        </p:grpSpPr>
        <p:pic>
          <p:nvPicPr>
            <p:cNvPr id="15" name="Picture 14">
              <a:extLst>
                <a:ext uri="{FF2B5EF4-FFF2-40B4-BE49-F238E27FC236}">
                  <a16:creationId xmlns:a16="http://schemas.microsoft.com/office/drawing/2014/main" id="{6964AA75-9F9D-9525-253F-DA1E369FA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79" y="1237948"/>
              <a:ext cx="851094" cy="584333"/>
            </a:xfrm>
            <a:prstGeom prst="rect">
              <a:avLst/>
            </a:prstGeom>
          </p:spPr>
        </p:pic>
        <p:sp>
          <p:nvSpPr>
            <p:cNvPr id="16" name="TextBox 15">
              <a:extLst>
                <a:ext uri="{FF2B5EF4-FFF2-40B4-BE49-F238E27FC236}">
                  <a16:creationId xmlns:a16="http://schemas.microsoft.com/office/drawing/2014/main" id="{0BA987F7-AF8A-DB0E-7B55-144495CDB0FD}"/>
                </a:ext>
              </a:extLst>
            </p:cNvPr>
            <p:cNvSpPr txBox="1"/>
            <p:nvPr/>
          </p:nvSpPr>
          <p:spPr>
            <a:xfrm>
              <a:off x="826958" y="1268505"/>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7" name="Arrow: Right 16">
            <a:extLst>
              <a:ext uri="{FF2B5EF4-FFF2-40B4-BE49-F238E27FC236}">
                <a16:creationId xmlns:a16="http://schemas.microsoft.com/office/drawing/2014/main" id="{20A2D69E-61A8-ECFB-AD2D-86A364EF4EC5}"/>
              </a:ext>
            </a:extLst>
          </p:cNvPr>
          <p:cNvSpPr/>
          <p:nvPr/>
        </p:nvSpPr>
        <p:spPr>
          <a:xfrm>
            <a:off x="1416973" y="4942013"/>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cxnSp>
        <p:nvCxnSpPr>
          <p:cNvPr id="8" name="Straight Connector 7"/>
          <p:cNvCxnSpPr/>
          <p:nvPr/>
        </p:nvCxnSpPr>
        <p:spPr>
          <a:xfrm>
            <a:off x="8982075" y="1791725"/>
            <a:ext cx="160972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1007828" y="2133600"/>
            <a:ext cx="272597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1"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200" y="4041648"/>
            <a:ext cx="8229600" cy="1905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41357" y="494748"/>
            <a:ext cx="9245644"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2</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gặp</a:t>
            </a:r>
            <a:r>
              <a:rPr lang="en-US" sz="2800" dirty="0">
                <a:solidFill>
                  <a:srgbClr val="000000"/>
                </a:solidFill>
                <a:latin typeface="Nunito Black" pitchFamily="2" charset="0"/>
              </a:rPr>
              <a:t> </a:t>
            </a:r>
            <a:r>
              <a:rPr lang="en-US" sz="2800" dirty="0" err="1">
                <a:solidFill>
                  <a:srgbClr val="000000"/>
                </a:solidFill>
                <a:latin typeface="Nunito Black" pitchFamily="2" charset="0"/>
              </a:rPr>
              <a:t>khó</a:t>
            </a:r>
            <a:r>
              <a:rPr lang="en-US" sz="2800" dirty="0">
                <a:solidFill>
                  <a:srgbClr val="000000"/>
                </a:solidFill>
                <a:latin typeface="Nunito Black" pitchFamily="2" charset="0"/>
              </a:rPr>
              <a:t> </a:t>
            </a:r>
            <a:r>
              <a:rPr lang="en-US" sz="2800" dirty="0" err="1">
                <a:solidFill>
                  <a:srgbClr val="000000"/>
                </a:solidFill>
                <a:latin typeface="Nunito Black" pitchFamily="2" charset="0"/>
              </a:rPr>
              <a:t>khăn</a:t>
            </a:r>
            <a:r>
              <a:rPr lang="en-US" sz="2800" dirty="0">
                <a:solidFill>
                  <a:srgbClr val="000000"/>
                </a:solidFill>
                <a:latin typeface="Nunito Black" pitchFamily="2" charset="0"/>
              </a:rPr>
              <a:t> </a:t>
            </a:r>
            <a:r>
              <a:rPr lang="en-US" sz="2800" dirty="0" err="1">
                <a:solidFill>
                  <a:srgbClr val="000000"/>
                </a:solidFill>
                <a:latin typeface="Nunito Black" pitchFamily="2" charset="0"/>
              </a:rPr>
              <a:t>với</a:t>
            </a:r>
            <a:r>
              <a:rPr lang="en-US" sz="2800" dirty="0">
                <a:solidFill>
                  <a:srgbClr val="000000"/>
                </a:solidFill>
                <a:latin typeface="Nunito Black" pitchFamily="2" charset="0"/>
              </a:rPr>
              <a:t> </a:t>
            </a:r>
            <a:r>
              <a:rPr lang="en-US" sz="2800" dirty="0" err="1">
                <a:solidFill>
                  <a:srgbClr val="000000"/>
                </a:solidFill>
                <a:latin typeface="Nunito Black" pitchFamily="2" charset="0"/>
              </a:rPr>
              <a:t>đề</a:t>
            </a:r>
            <a:r>
              <a:rPr lang="en-US" sz="2800" dirty="0">
                <a:solidFill>
                  <a:srgbClr val="000000"/>
                </a:solidFill>
                <a:latin typeface="Nunito Black" pitchFamily="2" charset="0"/>
              </a:rPr>
              <a:t> </a:t>
            </a:r>
            <a:r>
              <a:rPr lang="en-US" sz="2800" dirty="0" err="1">
                <a:solidFill>
                  <a:srgbClr val="000000"/>
                </a:solidFill>
                <a:latin typeface="Nunito Black" pitchFamily="2" charset="0"/>
              </a:rPr>
              <a:t>văn</a:t>
            </a:r>
            <a:r>
              <a:rPr lang="en-US" sz="2800" dirty="0">
                <a:solidFill>
                  <a:srgbClr val="000000"/>
                </a:solidFill>
                <a:latin typeface="Nunito Black" pitchFamily="2" charset="0"/>
              </a:rPr>
              <a:t> </a:t>
            </a:r>
            <a:r>
              <a:rPr lang="en-US" sz="2800" dirty="0" err="1">
                <a:solidFill>
                  <a:srgbClr val="000000"/>
                </a:solidFill>
                <a:latin typeface="Nunito Black" pitchFamily="2" charset="0"/>
              </a:rPr>
              <a:t>này</a:t>
            </a:r>
            <a:r>
              <a:rPr lang="en-US" sz="2800" dirty="0" smtClean="0">
                <a:solidFill>
                  <a:srgbClr val="000000"/>
                </a:solidFill>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grpSp>
        <p:nvGrpSpPr>
          <p:cNvPr id="6" name="Group 5"/>
          <p:cNvGrpSpPr/>
          <p:nvPr/>
        </p:nvGrpSpPr>
        <p:grpSpPr>
          <a:xfrm>
            <a:off x="6143907" y="2303478"/>
            <a:ext cx="6048091" cy="4402122"/>
            <a:chOff x="6143907" y="2303478"/>
            <a:chExt cx="6048091" cy="4402122"/>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67799" y="4038600"/>
              <a:ext cx="3124199" cy="2667000"/>
            </a:xfrm>
            <a:prstGeom prst="rect">
              <a:avLst/>
            </a:prstGeom>
          </p:spPr>
        </p:pic>
        <p:sp>
          <p:nvSpPr>
            <p:cNvPr id="18" name="TextBox 17">
              <a:extLst>
                <a:ext uri="{FF2B5EF4-FFF2-40B4-BE49-F238E27FC236}">
                  <a16:creationId xmlns:a16="http://schemas.microsoft.com/office/drawing/2014/main" id="{8886D720-4181-92A7-A3B3-87DC4FB82BAE}"/>
                </a:ext>
              </a:extLst>
            </p:cNvPr>
            <p:cNvSpPr txBox="1"/>
            <p:nvPr/>
          </p:nvSpPr>
          <p:spPr>
            <a:xfrm>
              <a:off x="6143907" y="2303478"/>
              <a:ext cx="5847784" cy="1736646"/>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algn="just"/>
              <a:r>
                <a:rPr lang="vi-VN" sz="2400" b="1" i="0" dirty="0">
                  <a:solidFill>
                    <a:srgbClr val="000000"/>
                  </a:solidFill>
                  <a:effectLst/>
                  <a:latin typeface="Nunito" pitchFamily="2" charset="0"/>
                </a:rPr>
                <a:t>Gợi ý:</a:t>
              </a:r>
            </a:p>
            <a:p>
              <a:pPr algn="just"/>
              <a:r>
                <a:rPr lang="vi-VN" sz="2400" b="1" i="0" dirty="0">
                  <a:solidFill>
                    <a:srgbClr val="000000"/>
                  </a:solidFill>
                  <a:effectLst/>
                  <a:latin typeface="Nunito" pitchFamily="2" charset="0"/>
                </a:rPr>
                <a:t>- Những </a:t>
              </a:r>
              <a:r>
                <a:rPr lang="en-US" sz="2400" b="1" i="0" dirty="0" err="1" smtClean="0">
                  <a:solidFill>
                    <a:srgbClr val="000000"/>
                  </a:solidFill>
                  <a:effectLst/>
                  <a:latin typeface="Nunito" pitchFamily="2" charset="0"/>
                </a:rPr>
                <a:t>từ</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ngữ</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nào</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cho</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em</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biết</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Cô</a:t>
              </a:r>
              <a:r>
                <a:rPr lang="en-US" sz="2400" b="1" i="0" dirty="0" smtClean="0">
                  <a:solidFill>
                    <a:srgbClr val="000000"/>
                  </a:solidFill>
                  <a:effectLst/>
                  <a:latin typeface="Nunito" pitchFamily="2" charset="0"/>
                </a:rPr>
                <a:t>-li-a </a:t>
              </a:r>
              <a:r>
                <a:rPr lang="en-US" sz="2400" b="1" i="0" dirty="0" err="1" smtClean="0">
                  <a:solidFill>
                    <a:srgbClr val="000000"/>
                  </a:solidFill>
                  <a:effectLst/>
                  <a:latin typeface="Nunito" pitchFamily="2" charset="0"/>
                </a:rPr>
                <a:t>gặp</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khó</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khăn</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với</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đề</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văn</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này</a:t>
              </a:r>
              <a:r>
                <a:rPr lang="en-US" sz="2400" b="1" i="0" dirty="0" smtClean="0">
                  <a:solidFill>
                    <a:srgbClr val="000000"/>
                  </a:solidFill>
                  <a:effectLst/>
                  <a:latin typeface="Nunito" pitchFamily="2" charset="0"/>
                </a:rPr>
                <a:t>?</a:t>
              </a:r>
              <a:endParaRPr lang="vi-VN" sz="2400" b="1" i="0" dirty="0">
                <a:solidFill>
                  <a:srgbClr val="000000"/>
                </a:solidFill>
                <a:effectLst/>
                <a:latin typeface="Nunito" pitchFamily="2" charset="0"/>
              </a:endParaRPr>
            </a:p>
            <a:p>
              <a:pPr algn="just"/>
              <a:r>
                <a:rPr lang="vi-VN" sz="2400" b="1" i="0" dirty="0">
                  <a:solidFill>
                    <a:srgbClr val="000000"/>
                  </a:solidFill>
                  <a:effectLst/>
                  <a:latin typeface="Nunito" pitchFamily="2" charset="0"/>
                </a:rPr>
                <a:t>- </a:t>
              </a:r>
              <a:r>
                <a:rPr lang="en-US" sz="2400" b="1" i="0" dirty="0" err="1" smtClean="0">
                  <a:solidFill>
                    <a:srgbClr val="000000"/>
                  </a:solidFill>
                  <a:effectLst/>
                  <a:latin typeface="Nunito" pitchFamily="2" charset="0"/>
                </a:rPr>
                <a:t>Em</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đọc</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thầm</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đoạn</a:t>
              </a:r>
              <a:r>
                <a:rPr lang="en-US" sz="2400" b="1" i="0" dirty="0" smtClean="0">
                  <a:solidFill>
                    <a:srgbClr val="000000"/>
                  </a:solidFill>
                  <a:effectLst/>
                  <a:latin typeface="Nunito" pitchFamily="2" charset="0"/>
                </a:rPr>
                <a:t> 2 </a:t>
              </a:r>
              <a:r>
                <a:rPr lang="en-US" sz="2400" b="1" i="0" dirty="0" err="1" smtClean="0">
                  <a:solidFill>
                    <a:srgbClr val="000000"/>
                  </a:solidFill>
                  <a:effectLst/>
                  <a:latin typeface="Nunito" pitchFamily="2" charset="0"/>
                </a:rPr>
                <a:t>trong</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bài</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đọc</a:t>
              </a:r>
              <a:r>
                <a:rPr lang="en-US" sz="2400" b="1" i="0" dirty="0" smtClean="0">
                  <a:solidFill>
                    <a:srgbClr val="000000"/>
                  </a:solidFill>
                  <a:effectLst/>
                  <a:latin typeface="Nunito" pitchFamily="2" charset="0"/>
                </a:rPr>
                <a:t>.</a:t>
              </a:r>
              <a:endParaRPr lang="vi-VN" sz="2400" b="1" i="0" dirty="0">
                <a:solidFill>
                  <a:srgbClr val="000000"/>
                </a:solidFill>
                <a:effectLst/>
                <a:latin typeface="Nunito" pitchFamily="2" charset="0"/>
              </a:endParaRPr>
            </a:p>
          </p:txBody>
        </p:sp>
      </p:gr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0" name="TextBox 9">
            <a:extLst>
              <a:ext uri="{FF2B5EF4-FFF2-40B4-BE49-F238E27FC236}">
                <a16:creationId xmlns:a16="http://schemas.microsoft.com/office/drawing/2014/main" id="{D7B8EFAF-B64F-A28B-C067-90F211A874A3}"/>
              </a:ext>
            </a:extLst>
          </p:cNvPr>
          <p:cNvSpPr txBox="1"/>
          <p:nvPr/>
        </p:nvSpPr>
        <p:spPr>
          <a:xfrm>
            <a:off x="685801" y="1148165"/>
            <a:ext cx="10515600" cy="2553891"/>
          </a:xfrm>
          <a:prstGeom prst="roundRect">
            <a:avLst/>
          </a:prstGeom>
          <a:solidFill>
            <a:schemeClr val="accent6">
              <a:lumMod val="20000"/>
              <a:lumOff val="8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Đến </a:t>
            </a:r>
            <a:r>
              <a:rPr lang="vi-VN" sz="2400" b="1" dirty="0">
                <a:solidFill>
                  <a:srgbClr val="4F81BD">
                    <a:lumMod val="75000"/>
                  </a:srgbClr>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sp>
        <p:nvSpPr>
          <p:cNvPr id="4" name="Oval 3"/>
          <p:cNvSpPr/>
          <p:nvPr/>
        </p:nvSpPr>
        <p:spPr>
          <a:xfrm>
            <a:off x="1371600" y="5257800"/>
            <a:ext cx="533400" cy="5745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2" presetClass="exit" presetSubtype="4" fill="hold" nodeType="withEffect">
                                  <p:stCondLst>
                                    <p:cond delay="0"/>
                                  </p:stCondLst>
                                  <p:childTnLst>
                                    <p:animEffect transition="out" filter="wipe(down)">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TextBox 29"/>
          <p:cNvSpPr txBox="1"/>
          <p:nvPr/>
        </p:nvSpPr>
        <p:spPr>
          <a:xfrm>
            <a:off x="823701" y="1387448"/>
            <a:ext cx="10126037" cy="820738"/>
          </a:xfrm>
          <a:prstGeom prst="rect">
            <a:avLst/>
          </a:prstGeom>
        </p:spPr>
        <p:txBody>
          <a:bodyPr wrap="square" lIns="0" tIns="0" rIns="0" bIns="0" rtlCol="0" anchor="t">
            <a:spAutoFit/>
          </a:bodyPr>
          <a:lstStyle/>
          <a:p>
            <a:pPr algn="ctr">
              <a:lnSpc>
                <a:spcPts val="6400"/>
              </a:lnSpc>
              <a:spcBef>
                <a:spcPct val="0"/>
              </a:spcBef>
            </a:pPr>
            <a:r>
              <a:rPr lang="en-US" sz="4800" spc="-133" dirty="0" err="1" smtClean="0">
                <a:solidFill>
                  <a:srgbClr val="0070C0"/>
                </a:solidFill>
                <a:latin typeface="Sriracha"/>
              </a:rPr>
              <a:t>Tiếng</a:t>
            </a:r>
            <a:r>
              <a:rPr lang="en-US" sz="4800" spc="-133" dirty="0" smtClean="0">
                <a:solidFill>
                  <a:srgbClr val="0070C0"/>
                </a:solidFill>
                <a:latin typeface="Sriracha"/>
              </a:rPr>
              <a:t> </a:t>
            </a:r>
            <a:r>
              <a:rPr lang="en-US" sz="4800" spc="-133" dirty="0" err="1" smtClean="0">
                <a:solidFill>
                  <a:srgbClr val="0070C0"/>
                </a:solidFill>
                <a:latin typeface="Sriracha"/>
              </a:rPr>
              <a:t>Việt</a:t>
            </a:r>
            <a:endParaRPr lang="en-US" sz="4800" spc="-133" dirty="0">
              <a:solidFill>
                <a:srgbClr val="0070C0"/>
              </a:solidFill>
              <a:latin typeface="Sriracha"/>
            </a:endParaRPr>
          </a:p>
        </p:txBody>
      </p:sp>
      <p:sp>
        <p:nvSpPr>
          <p:cNvPr id="32" name="Rounded Rectangle 31"/>
          <p:cNvSpPr/>
          <p:nvPr/>
        </p:nvSpPr>
        <p:spPr>
          <a:xfrm>
            <a:off x="883085" y="2218842"/>
            <a:ext cx="10503749" cy="86247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46F18"/>
                </a:solidFill>
                <a:latin typeface="Sigmar One" panose="00000500000000000000" pitchFamily="2" charset="0"/>
              </a:rPr>
              <a:t>Bài</a:t>
            </a:r>
            <a:r>
              <a:rPr lang="en-US" sz="4000" dirty="0" smtClean="0">
                <a:solidFill>
                  <a:srgbClr val="F46F18"/>
                </a:solidFill>
                <a:latin typeface="Sigmar One" panose="00000500000000000000" pitchFamily="2" charset="0"/>
              </a:rPr>
              <a:t> 12:  BÀI TẬP </a:t>
            </a:r>
            <a:r>
              <a:rPr lang="en-US" sz="4000" smtClean="0">
                <a:solidFill>
                  <a:srgbClr val="F46F18"/>
                </a:solidFill>
                <a:latin typeface="Sigmar One" panose="00000500000000000000" pitchFamily="2" charset="0"/>
              </a:rPr>
              <a:t>LÀM </a:t>
            </a:r>
            <a:r>
              <a:rPr lang="en-US" sz="4000" smtClean="0">
                <a:solidFill>
                  <a:srgbClr val="F46F18"/>
                </a:solidFill>
                <a:latin typeface="Sigmar One" panose="00000500000000000000" pitchFamily="2" charset="0"/>
              </a:rPr>
              <a:t>VĂN</a:t>
            </a:r>
            <a:endParaRPr lang="en-US" sz="4000" dirty="0">
              <a:solidFill>
                <a:srgbClr val="F46F18"/>
              </a:solidFill>
              <a:latin typeface="Sigmar One" panose="00000500000000000000" pitchFamily="2" charset="0"/>
            </a:endParaRPr>
          </a:p>
        </p:txBody>
      </p:sp>
      <p:sp>
        <p:nvSpPr>
          <p:cNvPr id="34" name="TextBox 33">
            <a:extLst>
              <a:ext uri="{FF2B5EF4-FFF2-40B4-BE49-F238E27FC236}">
                <a16:creationId xmlns:a16="http://schemas.microsoft.com/office/drawing/2014/main" id="{133025F6-03E4-F7FE-A115-15A451327F80}"/>
              </a:ext>
            </a:extLst>
          </p:cNvPr>
          <p:cNvSpPr txBox="1"/>
          <p:nvPr/>
        </p:nvSpPr>
        <p:spPr>
          <a:xfrm>
            <a:off x="4419600" y="3505200"/>
            <a:ext cx="4953000" cy="1015663"/>
          </a:xfrm>
          <a:prstGeom prst="rect">
            <a:avLst/>
          </a:prstGeom>
          <a:noFill/>
        </p:spPr>
        <p:txBody>
          <a:bodyPr wrap="square" rtlCol="0">
            <a:spAutoFit/>
          </a:bodyPr>
          <a:lstStyle/>
          <a:p>
            <a:r>
              <a:rPr lang="en-US" sz="6000" b="1" err="1" smtClean="0">
                <a:solidFill>
                  <a:srgbClr val="FF0000"/>
                </a:solidFill>
                <a:latin typeface="Sigmar One" panose="00000500000000000000" pitchFamily="2" charset="0"/>
              </a:rPr>
              <a:t>Tiết</a:t>
            </a:r>
            <a:r>
              <a:rPr lang="en-US" sz="6000" b="1" smtClean="0">
                <a:solidFill>
                  <a:srgbClr val="FF0000"/>
                </a:solidFill>
                <a:latin typeface="Sigmar One" panose="00000500000000000000" pitchFamily="2" charset="0"/>
              </a:rPr>
              <a:t> </a:t>
            </a:r>
            <a:r>
              <a:rPr lang="en-US" sz="6000" b="1" smtClean="0">
                <a:solidFill>
                  <a:srgbClr val="FF0000"/>
                </a:solidFill>
                <a:latin typeface="Sigmar One" panose="00000500000000000000" pitchFamily="2" charset="0"/>
              </a:rPr>
              <a:t>1-2</a:t>
            </a:r>
            <a:endParaRPr lang="en-US" sz="6000" b="1" dirty="0">
              <a:solidFill>
                <a:srgbClr val="FF0000"/>
              </a:solidFill>
              <a:latin typeface="Sigmar One" panose="00000500000000000000" pitchFamily="2" charset="0"/>
            </a:endParaRP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066800" y="388203"/>
            <a:ext cx="10058400"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2888E1"/>
                </a:solidFill>
                <a:effectLst/>
                <a:latin typeface="Nunito Black" pitchFamily="2" charset="0"/>
              </a:rPr>
              <a:t>Câu 3</a:t>
            </a:r>
            <a:r>
              <a:rPr lang="en-US" sz="2800" dirty="0">
                <a:solidFill>
                  <a:srgbClr val="000000"/>
                </a:solidFill>
                <a:latin typeface="Nunito Black" pitchFamily="2" charset="0"/>
              </a:rPr>
              <a:t>: </a:t>
            </a:r>
            <a:r>
              <a:rPr lang="vi-VN" sz="2800" dirty="0">
                <a:solidFill>
                  <a:srgbClr val="000000"/>
                </a:solidFill>
                <a:latin typeface="Nunito Black" pitchFamily="2" charset="0"/>
              </a:rPr>
              <a:t>Để bài văn dài hơn, Cô-li-a đã làm gì</a:t>
            </a:r>
            <a:r>
              <a:rPr lang="vi-VN" sz="2800" dirty="0" smtClean="0">
                <a:solidFill>
                  <a:srgbClr val="000000"/>
                </a:solidFill>
                <a:latin typeface="Nunito Black" pitchFamily="2" charset="0"/>
              </a:rPr>
              <a:t>?</a:t>
            </a:r>
            <a:endParaRPr lang="vi-VN" sz="2800" b="0" i="0" dirty="0">
              <a:solidFill>
                <a:srgbClr val="000000"/>
              </a:solidFill>
              <a:effectLst/>
              <a:latin typeface="Nunito Black" pitchFamily="2" charset="0"/>
            </a:endParaRPr>
          </a:p>
        </p:txBody>
      </p:sp>
      <p:sp>
        <p:nvSpPr>
          <p:cNvPr id="5" name="TextBox 4">
            <a:extLst>
              <a:ext uri="{FF2B5EF4-FFF2-40B4-BE49-F238E27FC236}">
                <a16:creationId xmlns:a16="http://schemas.microsoft.com/office/drawing/2014/main" id="{D8471E8C-A71F-C6F5-349A-425217BBEAA1}"/>
              </a:ext>
            </a:extLst>
          </p:cNvPr>
          <p:cNvSpPr txBox="1"/>
          <p:nvPr/>
        </p:nvSpPr>
        <p:spPr>
          <a:xfrm>
            <a:off x="1066800" y="4033515"/>
            <a:ext cx="9448800" cy="954107"/>
          </a:xfrm>
          <a:prstGeom prst="rect">
            <a:avLst/>
          </a:prstGeom>
          <a:solidFill>
            <a:srgbClr val="F5F6BC"/>
          </a:solidFill>
        </p:spPr>
        <p:txBody>
          <a:bodyPr wrap="square">
            <a:spAutoFit/>
          </a:bodyPr>
          <a:lstStyle/>
          <a:p>
            <a:r>
              <a:rPr lang="vi-VN" sz="2800" dirty="0" smtClean="0">
                <a:solidFill>
                  <a:srgbClr val="C00000"/>
                </a:solidFill>
                <a:latin typeface="Nunito Black" pitchFamily="2" charset="0"/>
              </a:rPr>
              <a:t>Để </a:t>
            </a:r>
            <a:r>
              <a:rPr lang="vi-VN" sz="2800" dirty="0">
                <a:solidFill>
                  <a:srgbClr val="C00000"/>
                </a:solidFill>
                <a:latin typeface="Nunito Black" pitchFamily="2" charset="0"/>
              </a:rPr>
              <a:t>bài văn của mình trở nên dài hơn, Cô-li-a đã viết thêm cả những việc mà bạn ấy chưa làm</a:t>
            </a:r>
            <a:r>
              <a:rPr lang="vi-VN" sz="2800" dirty="0" smtClean="0">
                <a:solidFill>
                  <a:srgbClr val="C00000"/>
                </a:solidFill>
                <a:latin typeface="Nunito Black" pitchFamily="2" charset="0"/>
              </a:rPr>
              <a:t>.</a:t>
            </a:r>
            <a:endParaRPr lang="en-US" sz="2800" b="1" dirty="0">
              <a:solidFill>
                <a:srgbClr val="C00000"/>
              </a:solidFill>
              <a:latin typeface="Nunito Black" pitchFamily="2" charset="0"/>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2"/>
          <a:srcRect t="14694" b="21814"/>
          <a:stretch/>
        </p:blipFill>
        <p:spPr>
          <a:xfrm>
            <a:off x="4997" y="109176"/>
            <a:ext cx="1002831" cy="838201"/>
          </a:xfrm>
          <a:prstGeom prst="rect">
            <a:avLst/>
          </a:prstGeom>
        </p:spPr>
      </p:pic>
      <p:grpSp>
        <p:nvGrpSpPr>
          <p:cNvPr id="17" name="Group 16"/>
          <p:cNvGrpSpPr/>
          <p:nvPr/>
        </p:nvGrpSpPr>
        <p:grpSpPr>
          <a:xfrm>
            <a:off x="7162800" y="3180367"/>
            <a:ext cx="5029200" cy="3661556"/>
            <a:chOff x="5968621" y="3180367"/>
            <a:chExt cx="6223379" cy="3661556"/>
          </a:xfrm>
        </p:grpSpPr>
        <p:pic>
          <p:nvPicPr>
            <p:cNvPr id="18" name="Picture 17"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19" name="TextBox 18">
              <a:extLst>
                <a:ext uri="{FF2B5EF4-FFF2-40B4-BE49-F238E27FC236}">
                  <a16:creationId xmlns:a16="http://schemas.microsoft.com/office/drawing/2014/main" id="{6F83456C-C951-CDE7-BAE3-6278941DCDEE}"/>
                </a:ext>
              </a:extLst>
            </p:cNvPr>
            <p:cNvSpPr txBox="1"/>
            <p:nvPr/>
          </p:nvSpPr>
          <p:spPr>
            <a:xfrm>
              <a:off x="5968621" y="3180367"/>
              <a:ext cx="5105400" cy="1055608"/>
            </a:xfrm>
            <a:prstGeom prst="wedgeRoundRectCallout">
              <a:avLst>
                <a:gd name="adj1" fmla="val 36480"/>
                <a:gd name="adj2" fmla="val 84156"/>
                <a:gd name="adj3" fmla="val 16667"/>
              </a:avLst>
            </a:prstGeom>
            <a:solidFill>
              <a:srgbClr val="F5F6B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vi-VN" sz="2800" dirty="0">
                  <a:latin typeface="Open Sans" panose="020B0606030504020204" pitchFamily="34" charset="0"/>
                  <a:ea typeface="Open Sans" panose="020B0606030504020204" pitchFamily="34" charset="0"/>
                  <a:cs typeface="Open Sans" panose="020B0606030504020204" pitchFamily="34" charset="0"/>
                </a:rPr>
                <a:t>Em đọc kĩ </a:t>
              </a:r>
              <a:r>
                <a:rPr lang="en-US" sz="2800" dirty="0" err="1" smtClean="0">
                  <a:latin typeface="Open Sans" panose="020B0606030504020204" pitchFamily="34" charset="0"/>
                  <a:ea typeface="Open Sans" panose="020B0606030504020204" pitchFamily="34" charset="0"/>
                  <a:cs typeface="Open Sans" panose="020B0606030504020204" pitchFamily="34" charset="0"/>
                </a:rPr>
                <a:t>đoạn</a:t>
              </a:r>
              <a:r>
                <a:rPr lang="en-US" sz="2800" dirty="0" smtClean="0">
                  <a:latin typeface="Open Sans" panose="020B0606030504020204" pitchFamily="34" charset="0"/>
                  <a:ea typeface="Open Sans" panose="020B0606030504020204" pitchFamily="34" charset="0"/>
                  <a:cs typeface="Open Sans" panose="020B0606030504020204" pitchFamily="34" charset="0"/>
                </a:rPr>
                <a:t> 3 </a:t>
              </a:r>
              <a:r>
                <a:rPr lang="vi-VN" sz="2800" dirty="0" smtClean="0">
                  <a:latin typeface="Open Sans" panose="020B0606030504020204" pitchFamily="34" charset="0"/>
                  <a:ea typeface="Open Sans" panose="020B0606030504020204" pitchFamily="34" charset="0"/>
                  <a:cs typeface="Open Sans" panose="020B0606030504020204" pitchFamily="34" charset="0"/>
                </a:rPr>
                <a:t>để </a:t>
              </a:r>
              <a:r>
                <a:rPr lang="vi-VN" sz="2800" dirty="0">
                  <a:latin typeface="Open Sans" panose="020B0606030504020204" pitchFamily="34" charset="0"/>
                  <a:ea typeface="Open Sans" panose="020B0606030504020204" pitchFamily="34" charset="0"/>
                  <a:cs typeface="Open Sans" panose="020B0606030504020204" pitchFamily="34" charset="0"/>
                </a:rPr>
                <a:t>trả lời câu hỏi.</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12654F4A-DE93-4D5B-BC1C-6360B6238757}"/>
              </a:ext>
            </a:extLst>
          </p:cNvPr>
          <p:cNvSpPr txBox="1"/>
          <p:nvPr/>
        </p:nvSpPr>
        <p:spPr>
          <a:xfrm>
            <a:off x="1034578" y="1186536"/>
            <a:ext cx="10238727" cy="2145268"/>
          </a:xfrm>
          <a:prstGeom prst="roundRect">
            <a:avLst/>
          </a:prstGeom>
          <a:solidFill>
            <a:srgbClr val="F5F6BC"/>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Nhưng </a:t>
            </a:r>
            <a:r>
              <a:rPr lang="vi-VN" sz="2400" b="1" dirty="0">
                <a:solidFill>
                  <a:srgbClr val="4F81BD">
                    <a:lumMod val="75000"/>
                  </a:srgb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b="1" dirty="0" smtClean="0">
                <a:solidFill>
                  <a:srgbClr val="4F81BD">
                    <a:lumMod val="75000"/>
                  </a:srgbClr>
                </a:solidFill>
                <a:latin typeface="Nunito Black" pitchFamily="2" charset="0"/>
              </a:rPr>
              <a:t>”</a:t>
            </a:r>
            <a:r>
              <a:rPr lang="en-US" sz="2400" b="1" dirty="0" smtClean="0">
                <a:solidFill>
                  <a:srgbClr val="4F81BD">
                    <a:lumMod val="75000"/>
                  </a:srgbClr>
                </a:solidFill>
                <a:latin typeface="Nunito Black" pitchFamily="2" charset="0"/>
              </a:rPr>
              <a:t>.</a:t>
            </a:r>
            <a:endParaRPr lang="en-US" sz="2400" b="1" dirty="0">
              <a:solidFill>
                <a:srgbClr val="4F81BD">
                  <a:lumMod val="75000"/>
                </a:srgbClr>
              </a:solidFill>
              <a:latin typeface="Nunito Black" pitchFamily="2" charset="0"/>
            </a:endParaRPr>
          </a:p>
        </p:txBody>
      </p:sp>
      <p:sp>
        <p:nvSpPr>
          <p:cNvPr id="21" name="Arrow: Right 16">
            <a:extLst>
              <a:ext uri="{FF2B5EF4-FFF2-40B4-BE49-F238E27FC236}">
                <a16:creationId xmlns:a16="http://schemas.microsoft.com/office/drawing/2014/main" id="{20A2D69E-61A8-ECFB-AD2D-86A364EF4EC5}"/>
              </a:ext>
            </a:extLst>
          </p:cNvPr>
          <p:cNvSpPr/>
          <p:nvPr/>
        </p:nvSpPr>
        <p:spPr>
          <a:xfrm>
            <a:off x="506412" y="4235975"/>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0000" b="96163" l="10000" r="90000"/>
                    </a14:imgEffect>
                  </a14:imgLayer>
                </a14:imgProps>
              </a:ext>
            </a:extLst>
          </a:blip>
          <a:stretch>
            <a:fillRect/>
          </a:stretch>
        </p:blipFill>
        <p:spPr>
          <a:xfrm>
            <a:off x="8914046" y="3006661"/>
            <a:ext cx="3961922" cy="3961922"/>
          </a:xfrm>
          <a:prstGeom prst="rect">
            <a:avLst/>
          </a:prstGeom>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xit" presetSubtype="0" fill="hold"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029164" y="263977"/>
            <a:ext cx="10477036" cy="76951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2500" lnSpcReduction="10000"/>
          </a:bodyPr>
          <a:lstStyle/>
          <a:p>
            <a:pPr defTabSz="914400">
              <a:lnSpc>
                <a:spcPct val="90000"/>
              </a:lnSpc>
              <a:spcBef>
                <a:spcPct val="0"/>
              </a:spcBef>
              <a:spcAft>
                <a:spcPts val="600"/>
              </a:spcAft>
            </a:pPr>
            <a:r>
              <a:rPr lang="en-US" sz="2800" b="1" dirty="0" err="1">
                <a:solidFill>
                  <a:srgbClr val="C00000"/>
                </a:solidFill>
                <a:effectLst/>
                <a:latin typeface="Nunito Black" pitchFamily="2" charset="0"/>
                <a:ea typeface="Open Sans" panose="020B0606030504020204" pitchFamily="34" charset="0"/>
                <a:cs typeface="Open Sans" panose="020B0606030504020204" pitchFamily="34" charset="0"/>
              </a:rPr>
              <a:t>Câu</a:t>
            </a:r>
            <a:r>
              <a:rPr lang="en-US" sz="2800" b="1" dirty="0">
                <a:solidFill>
                  <a:srgbClr val="C00000"/>
                </a:solidFill>
                <a:effectLst/>
                <a:latin typeface="Nunito Black" pitchFamily="2" charset="0"/>
                <a:ea typeface="Open Sans" panose="020B0606030504020204" pitchFamily="34" charset="0"/>
                <a:cs typeface="Open Sans" panose="020B0606030504020204" pitchFamily="34" charset="0"/>
              </a:rPr>
              <a:t> </a:t>
            </a:r>
            <a:r>
              <a:rPr lang="en-US" sz="2800" b="1" dirty="0" smtClean="0">
                <a:solidFill>
                  <a:srgbClr val="C00000"/>
                </a:solidFill>
                <a:effectLst/>
                <a:latin typeface="Nunito Black" pitchFamily="2" charset="0"/>
                <a:ea typeface="Open Sans" panose="020B0606030504020204" pitchFamily="34" charset="0"/>
                <a:cs typeface="Open Sans" panose="020B0606030504020204" pitchFamily="34" charset="0"/>
              </a:rPr>
              <a:t>4</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 </a:t>
            </a:r>
            <a:r>
              <a:rPr lang="en-US" sz="2800" dirty="0" err="1">
                <a:solidFill>
                  <a:srgbClr val="000000"/>
                </a:solidFill>
                <a:latin typeface="Nunito Black" pitchFamily="2" charset="0"/>
              </a:rPr>
              <a:t>hãy</a:t>
            </a:r>
            <a:r>
              <a:rPr lang="en-US" sz="2800" dirty="0">
                <a:solidFill>
                  <a:srgbClr val="000000"/>
                </a:solidFill>
                <a:latin typeface="Nunito Black" pitchFamily="2" charset="0"/>
              </a:rPr>
              <a:t> </a:t>
            </a:r>
            <a:r>
              <a:rPr lang="en-US" sz="2800" dirty="0" err="1">
                <a:solidFill>
                  <a:srgbClr val="000000"/>
                </a:solidFill>
                <a:latin typeface="Nunito Black" pitchFamily="2" charset="0"/>
              </a:rPr>
              <a:t>giải</a:t>
            </a:r>
            <a:r>
              <a:rPr lang="en-US" sz="2800" dirty="0">
                <a:solidFill>
                  <a:srgbClr val="000000"/>
                </a:solidFill>
                <a:latin typeface="Nunito Black" pitchFamily="2" charset="0"/>
              </a:rPr>
              <a:t> </a:t>
            </a:r>
            <a:r>
              <a:rPr lang="en-US" sz="2800" dirty="0" err="1">
                <a:solidFill>
                  <a:srgbClr val="000000"/>
                </a:solidFill>
                <a:latin typeface="Nunito Black" pitchFamily="2" charset="0"/>
              </a:rPr>
              <a:t>thích</a:t>
            </a:r>
            <a:r>
              <a:rPr lang="en-US" sz="2800" dirty="0">
                <a:solidFill>
                  <a:srgbClr val="000000"/>
                </a:solidFill>
                <a:latin typeface="Nunito Black" pitchFamily="2"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vui</a:t>
            </a:r>
            <a:r>
              <a:rPr lang="en-US" sz="2800" dirty="0">
                <a:solidFill>
                  <a:srgbClr val="000000"/>
                </a:solidFill>
                <a:latin typeface="Nunito Black" pitchFamily="2" charset="0"/>
              </a:rPr>
              <a:t> </a:t>
            </a:r>
            <a:r>
              <a:rPr lang="en-US" sz="2800" dirty="0" err="1">
                <a:solidFill>
                  <a:srgbClr val="000000"/>
                </a:solidFill>
                <a:latin typeface="Nunito Black" pitchFamily="2" charset="0"/>
              </a:rPr>
              <a:t>vẻ</a:t>
            </a:r>
            <a:r>
              <a:rPr lang="en-US" sz="2800" dirty="0">
                <a:solidFill>
                  <a:srgbClr val="000000"/>
                </a:solidFill>
                <a:latin typeface="Nunito Black" pitchFamily="2" charset="0"/>
              </a:rPr>
              <a:t> </a:t>
            </a:r>
            <a:r>
              <a:rPr lang="en-US" sz="2800" dirty="0" err="1">
                <a:solidFill>
                  <a:srgbClr val="000000"/>
                </a:solidFill>
                <a:latin typeface="Nunito Black" pitchFamily="2" charset="0"/>
              </a:rPr>
              <a:t>nhận</a:t>
            </a:r>
            <a:r>
              <a:rPr lang="en-US" sz="2800" dirty="0">
                <a:solidFill>
                  <a:srgbClr val="000000"/>
                </a:solidFill>
                <a:latin typeface="Nunito Black" pitchFamily="2" charset="0"/>
              </a:rPr>
              <a:t> </a:t>
            </a:r>
            <a:r>
              <a:rPr lang="en-US" sz="2800" dirty="0" err="1">
                <a:solidFill>
                  <a:srgbClr val="000000"/>
                </a:solidFill>
                <a:latin typeface="Nunito Black" pitchFamily="2" charset="0"/>
              </a:rPr>
              <a:t>lời</a:t>
            </a:r>
            <a:r>
              <a:rPr lang="en-US" sz="2800" dirty="0">
                <a:solidFill>
                  <a:srgbClr val="000000"/>
                </a:solidFill>
                <a:latin typeface="Nunito Black" pitchFamily="2" charset="0"/>
              </a:rPr>
              <a:t> </a:t>
            </a:r>
            <a:r>
              <a:rPr lang="en-US" sz="2800" dirty="0" err="1">
                <a:solidFill>
                  <a:srgbClr val="000000"/>
                </a:solidFill>
                <a:latin typeface="Nunito Black" pitchFamily="2" charset="0"/>
              </a:rPr>
              <a:t>mẹ</a:t>
            </a:r>
            <a:r>
              <a:rPr lang="en-US" sz="2800" dirty="0">
                <a:solidFill>
                  <a:srgbClr val="000000"/>
                </a:solidFill>
                <a:latin typeface="Nunito Black" pitchFamily="2" charset="0"/>
              </a:rPr>
              <a:t> </a:t>
            </a:r>
            <a:r>
              <a:rPr lang="en-US" sz="2800" dirty="0" err="1">
                <a:solidFill>
                  <a:srgbClr val="000000"/>
                </a:solidFill>
                <a:latin typeface="Nunito Black" pitchFamily="2" charset="0"/>
              </a:rPr>
              <a:t>làm</a:t>
            </a:r>
            <a:r>
              <a:rPr lang="en-US" sz="2800" dirty="0">
                <a:solidFill>
                  <a:srgbClr val="000000"/>
                </a:solidFill>
                <a:latin typeface="Nunito Black" pitchFamily="2" charset="0"/>
              </a:rPr>
              <a:t> </a:t>
            </a:r>
            <a:r>
              <a:rPr lang="en-US" sz="2800" dirty="0" err="1">
                <a:solidFill>
                  <a:srgbClr val="000000"/>
                </a:solidFill>
                <a:latin typeface="Nunito Black" pitchFamily="2" charset="0"/>
              </a:rPr>
              <a:t>việc</a:t>
            </a:r>
            <a:r>
              <a:rPr lang="en-US" sz="2800" dirty="0">
                <a:solidFill>
                  <a:srgbClr val="000000"/>
                </a:solidFill>
                <a:latin typeface="Nunito Black" pitchFamily="2" charset="0"/>
              </a:rPr>
              <a:t> </a:t>
            </a:r>
            <a:r>
              <a:rPr lang="en-US" sz="2800" dirty="0" err="1" smtClean="0">
                <a:solidFill>
                  <a:srgbClr val="000000"/>
                </a:solidFill>
                <a:latin typeface="Nunito Black" pitchFamily="2" charset="0"/>
              </a:rPr>
              <a:t>nhà</a:t>
            </a:r>
            <a:r>
              <a:rPr lang="en-US" sz="2800" dirty="0">
                <a:solidFill>
                  <a:srgbClr val="000000"/>
                </a:solidFill>
                <a:latin typeface="Nunito Black" pitchFamily="2" charset="0"/>
              </a:rPr>
              <a:t>?</a:t>
            </a:r>
            <a:endParaRPr lang="en-US" sz="2800" b="1" dirty="0">
              <a:effectLst/>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02906BC4-38EF-F9B6-A2AC-4E44B36A7779}"/>
              </a:ext>
            </a:extLst>
          </p:cNvPr>
          <p:cNvSpPr txBox="1"/>
          <p:nvPr/>
        </p:nvSpPr>
        <p:spPr>
          <a:xfrm>
            <a:off x="1236428" y="1652458"/>
            <a:ext cx="10269772" cy="913997"/>
          </a:xfrm>
          <a:prstGeom prst="rect">
            <a:avLst/>
          </a:prstGeom>
        </p:spPr>
        <p:txBody>
          <a:bodyPr vert="horz" lIns="91440" tIns="45720" rIns="91440" bIns="45720" rtlCol="0">
            <a:normAutofit/>
          </a:bodyPr>
          <a:lstStyle/>
          <a:p>
            <a:pPr algn="just" defTabSz="914400">
              <a:lnSpc>
                <a:spcPct val="90000"/>
              </a:lnSpc>
              <a:spcAft>
                <a:spcPts val="600"/>
              </a:spcAft>
            </a:pPr>
            <a:r>
              <a:rPr lang="en-US" sz="2800" b="1" dirty="0" smtClean="0">
                <a:solidFill>
                  <a:srgbClr val="C00000"/>
                </a:solidFill>
                <a:latin typeface="Nunito Black" pitchFamily="2" charset="0"/>
              </a:rPr>
              <a:t>Theo </a:t>
            </a:r>
            <a:r>
              <a:rPr lang="en-US" sz="2800" b="1" dirty="0" err="1" smtClean="0">
                <a:solidFill>
                  <a:srgbClr val="C00000"/>
                </a:solidFill>
                <a:latin typeface="Nunito Black" pitchFamily="2" charset="0"/>
              </a:rPr>
              <a:t>em</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vì</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bạn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ấy</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phải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thực</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hiện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đúng</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với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những</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gì</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bạn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ấy</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đã</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viết</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trong</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bài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tập</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làm</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văn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nói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phải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đôi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với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hành</a:t>
            </a:r>
            <a:r>
              <a:rPr lang="en-US" sz="2800" b="1" dirty="0" smtClean="0">
                <a:solidFill>
                  <a:srgbClr val="C00000"/>
                </a:solidFill>
                <a:latin typeface="Nunito Black" pitchFamily="2" charset="0"/>
              </a:rPr>
              <a:t>”.</a:t>
            </a:r>
            <a:endParaRPr lang="en-US" sz="2800" b="1" dirty="0">
              <a:solidFill>
                <a:srgbClr val="C00000"/>
              </a:solidFill>
              <a:latin typeface="Nunito Black" pitchFamily="2" charset="0"/>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88403" y="4183930"/>
            <a:ext cx="2751197" cy="2667000"/>
          </a:xfrm>
          <a:prstGeom prst="rect">
            <a:avLst/>
          </a:prstGeom>
        </p:spPr>
      </p:pic>
      <p:sp>
        <p:nvSpPr>
          <p:cNvPr id="11" name="TextBox 10">
            <a:extLst>
              <a:ext uri="{FF2B5EF4-FFF2-40B4-BE49-F238E27FC236}">
                <a16:creationId xmlns:a16="http://schemas.microsoft.com/office/drawing/2014/main" id="{6F83456C-C951-CDE7-BAE3-6278941DCDEE}"/>
              </a:ext>
            </a:extLst>
          </p:cNvPr>
          <p:cNvSpPr txBox="1"/>
          <p:nvPr/>
        </p:nvSpPr>
        <p:spPr>
          <a:xfrm>
            <a:off x="6705600" y="3189374"/>
            <a:ext cx="3982720" cy="1532334"/>
          </a:xfrm>
          <a:prstGeom prst="wedgeRoundRectCallout">
            <a:avLst>
              <a:gd name="adj1" fmla="val 36480"/>
              <a:gd name="adj2" fmla="val 84156"/>
              <a:gd name="adj3" fmla="val 16667"/>
            </a:avLst>
          </a:prstGeom>
          <a:solidFill>
            <a:srgbClr val="F5F6B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smtClean="0">
                <a:latin typeface="Open Sans" panose="020B0606030504020204" pitchFamily="34" charset="0"/>
                <a:ea typeface="Open Sans" panose="020B0606030504020204" pitchFamily="34" charset="0"/>
                <a:cs typeface="Open Sans" panose="020B0606030504020204" pitchFamily="34" charset="0"/>
              </a:rPr>
              <a:t>Em</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thấy</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những</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việc</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mẹ</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bảo</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Cô</a:t>
            </a:r>
            <a:r>
              <a:rPr lang="en-US" sz="2800" dirty="0" smtClean="0">
                <a:latin typeface="Open Sans" panose="020B0606030504020204" pitchFamily="34" charset="0"/>
                <a:ea typeface="Open Sans" panose="020B0606030504020204" pitchFamily="34" charset="0"/>
                <a:cs typeface="Open Sans" panose="020B0606030504020204" pitchFamily="34" charset="0"/>
              </a:rPr>
              <a:t>-li-a </a:t>
            </a:r>
            <a:r>
              <a:rPr lang="en-US" sz="2800" dirty="0" err="1" smtClean="0">
                <a:latin typeface="Open Sans" panose="020B0606030504020204" pitchFamily="34" charset="0"/>
                <a:ea typeface="Open Sans" panose="020B0606030504020204" pitchFamily="34" charset="0"/>
                <a:cs typeface="Open Sans" panose="020B0606030504020204" pitchFamily="34" charset="0"/>
              </a:rPr>
              <a:t>làm</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có</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gì</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đặc</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biệt</a:t>
            </a:r>
            <a:r>
              <a:rPr lang="en-US" sz="2800" dirty="0" smtClean="0">
                <a:latin typeface="Open Sans" panose="020B0606030504020204" pitchFamily="34" charset="0"/>
                <a:ea typeface="Open Sans" panose="020B0606030504020204" pitchFamily="34" charset="0"/>
                <a:cs typeface="Open Sans" panose="020B0606030504020204" pitchFamily="34" charset="0"/>
              </a:rPr>
              <a:t>?</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Cloud 11">
            <a:extLst>
              <a:ext uri="{FF2B5EF4-FFF2-40B4-BE49-F238E27FC236}">
                <a16:creationId xmlns:a16="http://schemas.microsoft.com/office/drawing/2014/main" id="{C0755511-67E4-33FC-055D-EE6DCEC743C0}"/>
              </a:ext>
            </a:extLst>
          </p:cNvPr>
          <p:cNvSpPr/>
          <p:nvPr/>
        </p:nvSpPr>
        <p:spPr>
          <a:xfrm>
            <a:off x="6327140" y="2587707"/>
            <a:ext cx="4739640" cy="2727084"/>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Những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việc</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mẹ</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bảo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bạn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ấy</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làm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giống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với</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những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gì</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bạn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ấy</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viết</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trong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bài</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tập</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làm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văn</a:t>
            </a:r>
            <a:r>
              <a:rPr lang="en-US" sz="2800" dirty="0" smtClean="0">
                <a:solidFill>
                  <a:srgbClr val="C00000"/>
                </a:solidFill>
                <a:latin typeface="#9Slide03 AmpleSoft Bold" panose="02000000000000000000" pitchFamily="2" charset="0"/>
              </a:rPr>
              <a:t>.</a:t>
            </a:r>
            <a:endParaRPr lang="en-US" sz="2800" dirty="0">
              <a:solidFill>
                <a:srgbClr val="C00000"/>
              </a:solidFill>
              <a:latin typeface="#9Slide03 AmpleSoft Bold" panose="02000000000000000000" pitchFamily="2" charset="0"/>
            </a:endParaRPr>
          </a:p>
        </p:txBody>
      </p:sp>
      <p:sp>
        <p:nvSpPr>
          <p:cNvPr id="13" name="Cloud 12">
            <a:extLst>
              <a:ext uri="{FF2B5EF4-FFF2-40B4-BE49-F238E27FC236}">
                <a16:creationId xmlns:a16="http://schemas.microsoft.com/office/drawing/2014/main" id="{C0755511-67E4-33FC-055D-EE6DCEC743C0}"/>
              </a:ext>
            </a:extLst>
          </p:cNvPr>
          <p:cNvSpPr/>
          <p:nvPr/>
        </p:nvSpPr>
        <p:spPr>
          <a:xfrm>
            <a:off x="7578364" y="3522129"/>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Thảo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luận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nhóm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sp>
        <p:nvSpPr>
          <p:cNvPr id="14" name="Arrow: Right 16">
            <a:extLst>
              <a:ext uri="{FF2B5EF4-FFF2-40B4-BE49-F238E27FC236}">
                <a16:creationId xmlns:a16="http://schemas.microsoft.com/office/drawing/2014/main" id="{20A2D69E-61A8-ECFB-AD2D-86A364EF4EC5}"/>
              </a:ext>
            </a:extLst>
          </p:cNvPr>
          <p:cNvSpPr/>
          <p:nvPr/>
        </p:nvSpPr>
        <p:spPr>
          <a:xfrm>
            <a:off x="620977" y="1804656"/>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052851" y="2779367"/>
            <a:ext cx="7543799" cy="4014437"/>
          </a:xfrm>
          <a:prstGeom prst="rect">
            <a:avLst/>
          </a:prstGeom>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xit" presetSubtype="0" fill="hold" grpId="1"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2" presetClass="exit" presetSubtype="4" fill="hold" grpId="1" nodeType="withEffect">
                                  <p:stCondLst>
                                    <p:cond delay="0"/>
                                  </p:stCondLst>
                                  <p:childTnLst>
                                    <p:animEffect transition="out" filter="wipe(down)">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xit" presetSubtype="0" fill="hold" grpId="1"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1" grpId="0" animBg="1"/>
      <p:bldP spid="11" grpId="1" animBg="1"/>
      <p:bldP spid="12" grpId="0" animBg="1"/>
      <p:bldP spid="12" grpId="1" animBg="1"/>
      <p:bldP spid="13" grpId="0" animBg="1"/>
      <p:bldP spid="13" grpId="1"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63858" y="1182131"/>
            <a:ext cx="3412684" cy="5720850"/>
            <a:chOff x="63858" y="1182131"/>
            <a:chExt cx="3412684" cy="5720850"/>
          </a:xfrm>
        </p:grpSpPr>
        <p:pic>
          <p:nvPicPr>
            <p:cNvPr id="2" name="Picture 1"/>
            <p:cNvPicPr>
              <a:picLocks noChangeAspect="1"/>
            </p:cNvPicPr>
            <p:nvPr/>
          </p:nvPicPr>
          <p:blipFill>
            <a:blip r:embed="rId2"/>
            <a:stretch>
              <a:fillRect/>
            </a:stretch>
          </p:blipFill>
          <p:spPr>
            <a:xfrm>
              <a:off x="63858" y="1182131"/>
              <a:ext cx="3412684" cy="5720850"/>
            </a:xfrm>
            <a:prstGeom prst="rect">
              <a:avLst/>
            </a:prstGeom>
          </p:spPr>
        </p:pic>
        <p:sp>
          <p:nvSpPr>
            <p:cNvPr id="5" name="Rectangle 4"/>
            <p:cNvSpPr/>
            <p:nvPr/>
          </p:nvSpPr>
          <p:spPr>
            <a:xfrm>
              <a:off x="313930" y="4129532"/>
              <a:ext cx="2912539" cy="1077218"/>
            </a:xfrm>
            <a:prstGeom prst="rect">
              <a:avLst/>
            </a:prstGeom>
          </p:spPr>
          <p:txBody>
            <a:bodyPr wrap="square">
              <a:spAutoFit/>
            </a:bodyPr>
            <a:lstStyle/>
            <a:p>
              <a:pPr lvl="0" algn="ctr"/>
              <a:r>
                <a:rPr lang="en-US" sz="3200" dirty="0" err="1">
                  <a:solidFill>
                    <a:srgbClr val="C00000"/>
                  </a:solidFill>
                  <a:latin typeface="Sigmar One" panose="00000500000000000000" pitchFamily="2" charset="0"/>
                </a:rPr>
                <a:t>Liên</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hệ</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thực</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tế</a:t>
              </a:r>
              <a:endParaRPr lang="en-US" sz="3200" dirty="0">
                <a:solidFill>
                  <a:srgbClr val="C00000"/>
                </a:solidFill>
                <a:latin typeface="Sigmar One" panose="00000500000000000000" pitchFamily="2" charset="0"/>
              </a:endParaRPr>
            </a:p>
          </p:txBody>
        </p:sp>
      </p:gr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grpSp>
        <p:nvGrpSpPr>
          <p:cNvPr id="8" name="Group 7"/>
          <p:cNvGrpSpPr/>
          <p:nvPr/>
        </p:nvGrpSpPr>
        <p:grpSpPr>
          <a:xfrm>
            <a:off x="6629402" y="3048000"/>
            <a:ext cx="5562599" cy="3661556"/>
            <a:chOff x="5968622" y="3180367"/>
            <a:chExt cx="6223378" cy="3661556"/>
          </a:xfrm>
        </p:grpSpPr>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10" name="TextBox 9">
              <a:extLst>
                <a:ext uri="{FF2B5EF4-FFF2-40B4-BE49-F238E27FC236}">
                  <a16:creationId xmlns:a16="http://schemas.microsoft.com/office/drawing/2014/main" id="{6F83456C-C951-CDE7-BAE3-6278941DCDEE}"/>
                </a:ext>
              </a:extLst>
            </p:cNvPr>
            <p:cNvSpPr txBox="1"/>
            <p:nvPr/>
          </p:nvSpPr>
          <p:spPr>
            <a:xfrm>
              <a:off x="5968622" y="3180367"/>
              <a:ext cx="4944602" cy="1055608"/>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Thảo</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luận</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nhóm</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đôi</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a:t>
              </a:r>
            </a:p>
            <a:p>
              <a:pPr algn="just"/>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Dựa</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vào</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câu</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hỏi</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2, 3, 4.</a:t>
              </a:r>
              <a:endParaRPr lang="en-US" sz="2800" b="1" dirty="0">
                <a:solidFill>
                  <a:srgbClr val="C00000"/>
                </a:solidFill>
                <a:latin typeface="Nunito Black" pitchFamily="2" charset="0"/>
                <a:ea typeface="Open Sans" panose="020B0606030504020204" pitchFamily="34" charset="0"/>
                <a:cs typeface="Open Sans" panose="020B0606030504020204" pitchFamily="34" charset="0"/>
              </a:endParaRPr>
            </a:p>
          </p:txBody>
        </p:sp>
      </p:grpSp>
      <p:sp>
        <p:nvSpPr>
          <p:cNvPr id="11" name="TextBox 10">
            <a:extLst>
              <a:ext uri="{FF2B5EF4-FFF2-40B4-BE49-F238E27FC236}">
                <a16:creationId xmlns:a16="http://schemas.microsoft.com/office/drawing/2014/main" id="{6F83456C-C951-CDE7-BAE3-6278941DCDEE}"/>
              </a:ext>
            </a:extLst>
          </p:cNvPr>
          <p:cNvSpPr txBox="1"/>
          <p:nvPr/>
        </p:nvSpPr>
        <p:spPr>
          <a:xfrm>
            <a:off x="839725" y="1364612"/>
            <a:ext cx="10515600" cy="1401235"/>
          </a:xfrm>
          <a:prstGeom prst="wedgeRoundRectCallout">
            <a:avLst>
              <a:gd name="adj1" fmla="val 30273"/>
              <a:gd name="adj2" fmla="val 4517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00">
              <a:lnSpc>
                <a:spcPct val="90000"/>
              </a:lnSpc>
              <a:spcAft>
                <a:spcPts val="600"/>
              </a:spcAft>
            </a:pP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Cô</a:t>
            </a:r>
            <a:r>
              <a:rPr lang="en-US" sz="2800" dirty="0" smtClean="0">
                <a:solidFill>
                  <a:srgbClr val="C00000"/>
                </a:solidFill>
                <a:latin typeface="Nunito Black" pitchFamily="2" charset="0"/>
              </a:rPr>
              <a:t>-li-a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sinh</a:t>
            </a:r>
            <a:r>
              <a:rPr lang="en-US" sz="2800" dirty="0">
                <a:solidFill>
                  <a:srgbClr val="C00000"/>
                </a:solidFill>
                <a:latin typeface="Nunito Black" pitchFamily="2" charset="0"/>
              </a:rPr>
              <a:t> </a:t>
            </a:r>
            <a:r>
              <a:rPr lang="en-US" sz="2800" dirty="0" err="1">
                <a:solidFill>
                  <a:srgbClr val="C00000"/>
                </a:solidFill>
                <a:latin typeface="Nunito Black" pitchFamily="2" charset="0"/>
              </a:rPr>
              <a:t>có</a:t>
            </a:r>
            <a:r>
              <a:rPr lang="en-US" sz="2800" dirty="0">
                <a:solidFill>
                  <a:srgbClr val="C00000"/>
                </a:solidFill>
                <a:latin typeface="Nunito Black" pitchFamily="2" charset="0"/>
              </a:rPr>
              <a:t> ý </a:t>
            </a:r>
            <a:r>
              <a:rPr lang="en-US" sz="2800" dirty="0" err="1">
                <a:solidFill>
                  <a:srgbClr val="C00000"/>
                </a:solidFill>
                <a:latin typeface="Nunito Black" pitchFamily="2" charset="0"/>
              </a:rPr>
              <a:t>thức</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người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biết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giữ</a:t>
            </a:r>
            <a:r>
              <a:rPr lang="en-US" sz="2800" dirty="0">
                <a:solidFill>
                  <a:srgbClr val="C00000"/>
                </a:solidFill>
                <a:latin typeface="Nunito Black" pitchFamily="2" charset="0"/>
              </a:rPr>
              <a:t> </a:t>
            </a:r>
            <a:r>
              <a:rPr lang="en-US" sz="2800" dirty="0" err="1">
                <a:solidFill>
                  <a:srgbClr val="C00000"/>
                </a:solidFill>
                <a:latin typeface="Nunito Black" pitchFamily="2" charset="0"/>
              </a:rPr>
              <a:t>lời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đi</a:t>
            </a:r>
            <a:r>
              <a:rPr lang="en-US" sz="2800" dirty="0">
                <a:solidFill>
                  <a:srgbClr val="C00000"/>
                </a:solidFill>
                <a:latin typeface="Nunito Black" pitchFamily="2" charset="0"/>
              </a:rPr>
              <a:t> </a:t>
            </a:r>
            <a:r>
              <a:rPr lang="en-US" sz="2800" dirty="0" err="1">
                <a:solidFill>
                  <a:srgbClr val="C00000"/>
                </a:solidFill>
                <a:latin typeface="Nunito Black" pitchFamily="2" charset="0"/>
              </a:rPr>
              <a:t>đôi</a:t>
            </a:r>
            <a:r>
              <a:rPr lang="en-US" sz="2800" dirty="0">
                <a:solidFill>
                  <a:srgbClr val="C00000"/>
                </a:solidFill>
                <a:latin typeface="Nunito Black" pitchFamily="2" charset="0"/>
              </a:rPr>
              <a:t> </a:t>
            </a:r>
            <a:r>
              <a:rPr lang="en-US" sz="2800" dirty="0" err="1">
                <a:solidFill>
                  <a:srgbClr val="C00000"/>
                </a:solidFill>
                <a:latin typeface="Nunito Black" pitchFamily="2" charset="0"/>
              </a:rPr>
              <a:t>với</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nên</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vui</a:t>
            </a:r>
            <a:r>
              <a:rPr lang="en-US" sz="2800" dirty="0">
                <a:solidFill>
                  <a:srgbClr val="C00000"/>
                </a:solidFill>
                <a:latin typeface="Nunito Black" pitchFamily="2" charset="0"/>
              </a:rPr>
              <a:t> </a:t>
            </a:r>
            <a:r>
              <a:rPr lang="en-US" sz="2800" dirty="0" err="1">
                <a:solidFill>
                  <a:srgbClr val="C00000"/>
                </a:solidFill>
                <a:latin typeface="Nunito Black" pitchFamily="2" charset="0"/>
              </a:rPr>
              <a:t>vẻ</a:t>
            </a:r>
            <a:r>
              <a:rPr lang="en-US" sz="2800" dirty="0">
                <a:solidFill>
                  <a:srgbClr val="C00000"/>
                </a:solidFill>
                <a:latin typeface="Nunito Black" pitchFamily="2" charset="0"/>
              </a:rPr>
              <a:t> </a:t>
            </a:r>
            <a:r>
              <a:rPr lang="en-US" sz="2800" dirty="0" err="1">
                <a:solidFill>
                  <a:srgbClr val="C00000"/>
                </a:solidFill>
                <a:latin typeface="Nunito Black" pitchFamily="2" charset="0"/>
              </a:rPr>
              <a:t>thực</a:t>
            </a:r>
            <a:r>
              <a:rPr lang="en-US" sz="2800" dirty="0">
                <a:solidFill>
                  <a:srgbClr val="C00000"/>
                </a:solidFill>
                <a:latin typeface="Nunito Black" pitchFamily="2" charset="0"/>
              </a:rPr>
              <a:t> </a:t>
            </a:r>
            <a:r>
              <a:rPr lang="en-US" sz="2800" dirty="0" err="1">
                <a:solidFill>
                  <a:srgbClr val="C00000"/>
                </a:solidFill>
                <a:latin typeface="Nunito Black" pitchFamily="2" charset="0"/>
              </a:rPr>
              <a:t>hiện</a:t>
            </a:r>
            <a:r>
              <a:rPr lang="en-US" sz="2800" dirty="0">
                <a:solidFill>
                  <a:srgbClr val="C00000"/>
                </a:solidFill>
                <a:latin typeface="Nunito Black" pitchFamily="2" charset="0"/>
              </a:rPr>
              <a:t> </a:t>
            </a:r>
            <a:r>
              <a:rPr lang="en-US" sz="2800" dirty="0" err="1">
                <a:solidFill>
                  <a:srgbClr val="C00000"/>
                </a:solidFill>
                <a:latin typeface="Nunito Black" pitchFamily="2" charset="0"/>
              </a:rPr>
              <a:t>các</a:t>
            </a:r>
            <a:r>
              <a:rPr lang="en-US" sz="2800" dirty="0">
                <a:solidFill>
                  <a:srgbClr val="C00000"/>
                </a:solidFill>
                <a:latin typeface="Nunito Black" pitchFamily="2" charset="0"/>
              </a:rPr>
              <a:t> </a:t>
            </a:r>
            <a:r>
              <a:rPr lang="en-US" sz="2800" dirty="0" err="1">
                <a:solidFill>
                  <a:srgbClr val="C00000"/>
                </a:solidFill>
                <a:latin typeface="Nunito Black" pitchFamily="2" charset="0"/>
              </a:rPr>
              <a:t>việc</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trong</a:t>
            </a:r>
            <a:r>
              <a:rPr lang="en-US" sz="2800" dirty="0">
                <a:solidFill>
                  <a:srgbClr val="C00000"/>
                </a:solidFill>
                <a:latin typeface="Nunito Black" pitchFamily="2" charset="0"/>
              </a:rPr>
              <a:t> </a:t>
            </a:r>
            <a:r>
              <a:rPr lang="en-US" sz="2800" dirty="0" err="1">
                <a:solidFill>
                  <a:srgbClr val="C00000"/>
                </a:solidFill>
                <a:latin typeface="Nunito Black" pitchFamily="2" charset="0"/>
              </a:rPr>
              <a:t>bài</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văn</a:t>
            </a:r>
            <a:r>
              <a:rPr lang="en-US" sz="2800" dirty="0">
                <a:solidFill>
                  <a:srgbClr val="C00000"/>
                </a:solidFill>
                <a:latin typeface="Nunito Black" pitchFamily="2" charset="0"/>
              </a:rPr>
              <a:t>.</a:t>
            </a:r>
            <a:endParaRPr lang="en-US" sz="2800" b="1" dirty="0">
              <a:solidFill>
                <a:srgbClr val="C00000"/>
              </a:solidFill>
              <a:latin typeface="Nunito Black" pitchFamily="2" charset="0"/>
            </a:endParaRPr>
          </a:p>
        </p:txBody>
      </p:sp>
      <p:sp>
        <p:nvSpPr>
          <p:cNvPr id="12" name="TextBox 11">
            <a:extLst>
              <a:ext uri="{FF2B5EF4-FFF2-40B4-BE49-F238E27FC236}">
                <a16:creationId xmlns:a16="http://schemas.microsoft.com/office/drawing/2014/main" id="{8DB2DD22-29B2-C4C4-DD77-80D26F326D35}"/>
              </a:ext>
            </a:extLst>
          </p:cNvPr>
          <p:cNvSpPr txBox="1"/>
          <p:nvPr/>
        </p:nvSpPr>
        <p:spPr>
          <a:xfrm>
            <a:off x="1007828" y="238835"/>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5</a:t>
            </a:r>
            <a:r>
              <a:rPr lang="en-US"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smtClean="0">
                <a:latin typeface="Nunito Black" pitchFamily="2" charset="0"/>
              </a:rPr>
              <a:t>Em</a:t>
            </a:r>
            <a:r>
              <a:rPr lang="en-US" sz="2800" dirty="0" smtClean="0">
                <a:latin typeface="Nunito Black" pitchFamily="2" charset="0"/>
              </a:rPr>
              <a:t> </a:t>
            </a:r>
            <a:r>
              <a:rPr lang="en-US" sz="2800" dirty="0" err="1" smtClean="0">
                <a:latin typeface="Nunito Black" pitchFamily="2" charset="0"/>
              </a:rPr>
              <a:t>có</a:t>
            </a:r>
            <a:r>
              <a:rPr lang="en-US" sz="2800" dirty="0" smtClean="0">
                <a:latin typeface="Nunito Black" pitchFamily="2" charset="0"/>
              </a:rPr>
              <a:t> </a:t>
            </a:r>
            <a:r>
              <a:rPr lang="en-US" sz="2800" dirty="0" err="1" smtClean="0">
                <a:latin typeface="Nunito Black" pitchFamily="2" charset="0"/>
              </a:rPr>
              <a:t>nhận</a:t>
            </a:r>
            <a:r>
              <a:rPr lang="en-US" sz="2800" dirty="0" smtClean="0">
                <a:latin typeface="Nunito Black" pitchFamily="2" charset="0"/>
              </a:rPr>
              <a:t> </a:t>
            </a:r>
            <a:r>
              <a:rPr lang="en-US" sz="2800" dirty="0" err="1" smtClean="0">
                <a:latin typeface="Nunito Black" pitchFamily="2" charset="0"/>
              </a:rPr>
              <a:t>xét</a:t>
            </a:r>
            <a:r>
              <a:rPr lang="en-US" sz="2800" dirty="0" smtClean="0">
                <a:latin typeface="Nunito Black" pitchFamily="2" charset="0"/>
              </a:rPr>
              <a:t> </a:t>
            </a:r>
            <a:r>
              <a:rPr lang="en-US" sz="2800" dirty="0" err="1" smtClean="0">
                <a:latin typeface="Nunito Black" pitchFamily="2" charset="0"/>
              </a:rPr>
              <a:t>gì</a:t>
            </a:r>
            <a:r>
              <a:rPr lang="en-US" sz="2800" dirty="0" smtClean="0">
                <a:latin typeface="Nunito Black" pitchFamily="2" charset="0"/>
              </a:rPr>
              <a:t> </a:t>
            </a:r>
            <a:r>
              <a:rPr lang="en-US" sz="2800" dirty="0" err="1" smtClean="0">
                <a:latin typeface="Nunito Black" pitchFamily="2" charset="0"/>
              </a:rPr>
              <a:t>về</a:t>
            </a:r>
            <a:r>
              <a:rPr lang="en-US" sz="2800" dirty="0" smtClean="0">
                <a:latin typeface="Nunito Black" pitchFamily="2" charset="0"/>
              </a:rPr>
              <a:t> </a:t>
            </a:r>
            <a:r>
              <a:rPr lang="en-US" sz="2800" dirty="0" err="1" smtClean="0">
                <a:latin typeface="Nunito Black" pitchFamily="2" charset="0"/>
              </a:rPr>
              <a:t>Cô</a:t>
            </a:r>
            <a:r>
              <a:rPr lang="en-US" sz="2800" dirty="0" smtClean="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4" name="Cloud 13">
            <a:extLst>
              <a:ext uri="{FF2B5EF4-FFF2-40B4-BE49-F238E27FC236}">
                <a16:creationId xmlns:a16="http://schemas.microsoft.com/office/drawing/2014/main" id="{C0755511-67E4-33FC-055D-EE6DCEC743C0}"/>
              </a:ext>
            </a:extLst>
          </p:cNvPr>
          <p:cNvSpPr/>
          <p:nvPr/>
        </p:nvSpPr>
        <p:spPr>
          <a:xfrm>
            <a:off x="3054266" y="826006"/>
            <a:ext cx="5688486" cy="2572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Em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đã</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làm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gì</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để</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giúp</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đơỡ</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ông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bà</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bố</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mẹ</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anh</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chị</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em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bạn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bè</a:t>
            </a:r>
            <a:r>
              <a:rPr lang="en-US" sz="2800" dirty="0" smtClean="0">
                <a:solidFill>
                  <a:srgbClr val="C00000"/>
                </a:solidFill>
                <a:latin typeface="#9Slide03 AmpleSoft Bold" panose="02000000000000000000" pitchFamily="2" charset="0"/>
              </a:rPr>
              <a:t>....? </a:t>
            </a:r>
            <a:endParaRPr lang="en-US" sz="2800" dirty="0">
              <a:solidFill>
                <a:srgbClr val="C00000"/>
              </a:solidFill>
              <a:latin typeface="#9Slide03 AmpleSoft Bold" panose="02000000000000000000" pitchFamily="2"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6798" b="95961" l="7917" r="92167">
                        <a14:foregroundMark x1="18667" y1="11429" x2="27667" y2="18621"/>
                        <a14:foregroundMark x1="37250" y1="47291" x2="34917" y2="52315"/>
                        <a14:foregroundMark x1="71000" y1="69458" x2="71000" y2="69458"/>
                      </a14:backgroundRemoval>
                    </a14:imgEffect>
                  </a14:imgLayer>
                </a14:imgProps>
              </a:ext>
            </a:extLst>
          </a:blip>
          <a:stretch>
            <a:fillRect/>
          </a:stretch>
        </p:blipFill>
        <p:spPr>
          <a:xfrm>
            <a:off x="2917586" y="3539668"/>
            <a:ext cx="3735383" cy="315951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3333" l="5752" r="89823"/>
                    </a14:imgEffect>
                  </a14:imgLayer>
                </a14:imgProps>
              </a:ext>
            </a:extLst>
          </a:blip>
          <a:stretch>
            <a:fillRect/>
          </a:stretch>
        </p:blipFill>
        <p:spPr>
          <a:xfrm>
            <a:off x="8740907" y="2362200"/>
            <a:ext cx="3590925" cy="4766715"/>
          </a:xfrm>
          <a:prstGeom prst="rect">
            <a:avLst/>
          </a:prstGeom>
        </p:spPr>
      </p:pic>
      <p:pic>
        <p:nvPicPr>
          <p:cNvPr id="7" name="Picture 6"/>
          <p:cNvPicPr>
            <a:picLocks noChangeAspect="1"/>
          </p:cNvPicPr>
          <p:nvPr/>
        </p:nvPicPr>
        <p:blipFill>
          <a:blip r:embed="rId9"/>
          <a:stretch>
            <a:fillRect/>
          </a:stretch>
        </p:blipFill>
        <p:spPr>
          <a:xfrm>
            <a:off x="6429412" y="3756351"/>
            <a:ext cx="2900798" cy="2900798"/>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3769" b="99000" l="5170" r="94290"/>
                    </a14:imgEffect>
                  </a14:imgLayer>
                </a14:imgProps>
              </a:ext>
            </a:extLst>
          </a:blip>
          <a:stretch>
            <a:fillRect/>
          </a:stretch>
        </p:blipFill>
        <p:spPr>
          <a:xfrm>
            <a:off x="9083630" y="1728"/>
            <a:ext cx="2905477" cy="2914445"/>
          </a:xfrm>
          <a:prstGeom prst="rect">
            <a:avLst/>
          </a:prstGeom>
        </p:spPr>
      </p:pic>
    </p:spTree>
    <p:extLst>
      <p:ext uri="{BB962C8B-B14F-4D97-AF65-F5344CB8AC3E}">
        <p14:creationId xmlns:p14="http://schemas.microsoft.com/office/powerpoint/2010/main" val="3272669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3124200" y="1828800"/>
            <a:ext cx="6883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smtClean="0">
                <a:solidFill>
                  <a:srgbClr val="F9A72D"/>
                </a:solidFill>
                <a:latin typeface="Sigmar One" panose="00000500000000000000" pitchFamily="2" charset="0"/>
                <a:ea typeface="+mj-ea"/>
                <a:cs typeface="+mj-cs"/>
              </a:rPr>
              <a:t>Đọc</a:t>
            </a:r>
            <a:r>
              <a:rPr lang="en-US" sz="5400" dirty="0" smtClean="0">
                <a:solidFill>
                  <a:srgbClr val="F9A72D"/>
                </a:solidFill>
                <a:latin typeface="Sigmar One" panose="00000500000000000000" pitchFamily="2" charset="0"/>
                <a:ea typeface="+mj-ea"/>
                <a:cs typeface="+mj-cs"/>
              </a:rPr>
              <a:t> </a:t>
            </a:r>
            <a:r>
              <a:rPr lang="en-US" sz="5400" dirty="0" err="1" smtClean="0">
                <a:solidFill>
                  <a:srgbClr val="F9A72D"/>
                </a:solidFill>
                <a:latin typeface="Sigmar One" panose="00000500000000000000" pitchFamily="2" charset="0"/>
                <a:ea typeface="+mj-ea"/>
                <a:cs typeface="+mj-cs"/>
              </a:rPr>
              <a:t>lại</a:t>
            </a:r>
            <a:r>
              <a:rPr lang="en-US" sz="5400" dirty="0" smtClean="0">
                <a:solidFill>
                  <a:srgbClr val="F9A72D"/>
                </a:solidFill>
                <a:latin typeface="Sigmar One" panose="00000500000000000000" pitchFamily="2" charset="0"/>
                <a:ea typeface="+mj-ea"/>
                <a:cs typeface="+mj-cs"/>
              </a:rPr>
              <a:t> </a:t>
            </a:r>
            <a:r>
              <a:rPr lang="en-US" sz="5400" dirty="0" err="1" smtClean="0">
                <a:solidFill>
                  <a:srgbClr val="F9A72D"/>
                </a:solidFill>
                <a:latin typeface="Sigmar One" panose="00000500000000000000" pitchFamily="2" charset="0"/>
                <a:ea typeface="+mj-ea"/>
                <a:cs typeface="+mj-cs"/>
              </a:rPr>
              <a:t>toàn</a:t>
            </a:r>
            <a:r>
              <a:rPr lang="en-US" sz="5400" dirty="0" smtClean="0">
                <a:solidFill>
                  <a:srgbClr val="F9A72D"/>
                </a:solidFill>
                <a:latin typeface="Sigmar One" panose="00000500000000000000" pitchFamily="2" charset="0"/>
                <a:ea typeface="+mj-ea"/>
                <a:cs typeface="+mj-cs"/>
              </a:rPr>
              <a:t> </a:t>
            </a:r>
            <a:r>
              <a:rPr lang="en-US" sz="5400" dirty="0" err="1" smtClean="0">
                <a:solidFill>
                  <a:srgbClr val="F9A72D"/>
                </a:solidFill>
                <a:latin typeface="Sigmar One" panose="00000500000000000000" pitchFamily="2" charset="0"/>
                <a:ea typeface="+mj-ea"/>
                <a:cs typeface="+mj-cs"/>
              </a:rPr>
              <a:t>bài</a:t>
            </a:r>
            <a:endParaRPr lang="en-US" sz="5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28960"/>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304800" y="976717"/>
            <a:ext cx="11658601" cy="5847755"/>
          </a:xfrm>
          <a:prstGeom prst="rect">
            <a:avLst/>
          </a:prstGeom>
        </p:spPr>
        <p:txBody>
          <a:bodyPr wrap="square">
            <a:spAutoFit/>
          </a:bodyPr>
          <a:lstStyle/>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Có </a:t>
            </a:r>
            <a:r>
              <a:rPr lang="vi-VN" sz="2200" b="1" dirty="0">
                <a:solidFill>
                  <a:prstClr val="black"/>
                </a:solidFill>
                <a:latin typeface="Nunito Black" pitchFamily="2" charset="0"/>
              </a:rPr>
              <a:t>lần, cô giáo ra cho chúng tôi một đề văn ở lớp: “Em đã làm gì để giúp đỡ mẹ</a:t>
            </a:r>
            <a:r>
              <a:rPr lang="vi-VN" sz="2200" b="1" dirty="0" smtClean="0">
                <a:solidFill>
                  <a:prstClr val="black"/>
                </a:solidFill>
                <a:latin typeface="Nunito Black" pitchFamily="2" charset="0"/>
              </a:rPr>
              <a:t>?”</a:t>
            </a:r>
            <a:r>
              <a:rPr lang="en-US" sz="2200" b="1" dirty="0" smtClean="0">
                <a:solidFill>
                  <a:prstClr val="black"/>
                </a:solidFill>
                <a:latin typeface="Nunito Black" pitchFamily="2" charset="0"/>
              </a:rPr>
              <a:t>.</a:t>
            </a:r>
            <a:endParaRPr lang="vi-VN" sz="2200" b="1" dirty="0">
              <a:solidFill>
                <a:prstClr val="black"/>
              </a:solidFill>
              <a:latin typeface="Nunito Black" pitchFamily="2" charset="0"/>
            </a:endParaRPr>
          </a:p>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Tôi </a:t>
            </a:r>
            <a:r>
              <a:rPr lang="vi-VN" sz="2200" b="1" dirty="0">
                <a:solidFill>
                  <a:prstClr val="black"/>
                </a:solidFill>
                <a:latin typeface="Nunito Black" pitchFamily="2" charset="0"/>
              </a:rPr>
              <a:t>loay hoay mất một lúc, rồi cầm bút và bắt đầu viết: “Em đã nhiều lần giúp đỡ mẹ. Em quét nhà và rửa bát đĩa. Đôi khi, em giặt khăn mùi soa</a:t>
            </a:r>
            <a:r>
              <a:rPr lang="vi-VN" sz="2200" b="1" dirty="0" smtClean="0">
                <a:solidFill>
                  <a:prstClr val="black"/>
                </a:solidFill>
                <a:latin typeface="Nunito Black" pitchFamily="2" charset="0"/>
              </a:rPr>
              <a:t>”</a:t>
            </a:r>
            <a:r>
              <a:rPr lang="en-US" sz="2200" b="1" dirty="0" smtClean="0">
                <a:solidFill>
                  <a:prstClr val="black"/>
                </a:solidFill>
                <a:latin typeface="Nunito Black" pitchFamily="2" charset="0"/>
              </a:rPr>
              <a:t>.</a:t>
            </a:r>
            <a:endParaRPr lang="vi-VN" sz="2200" b="1" dirty="0">
              <a:solidFill>
                <a:prstClr val="black"/>
              </a:solidFill>
              <a:latin typeface="Nunito Black" pitchFamily="2" charset="0"/>
            </a:endParaRPr>
          </a:p>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Đến </a:t>
            </a:r>
            <a:r>
              <a:rPr lang="vi-VN" sz="2200" b="1" dirty="0">
                <a:solidFill>
                  <a:prstClr val="black"/>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Tôi </a:t>
            </a:r>
            <a:r>
              <a:rPr lang="vi-VN" sz="2200" b="1" dirty="0">
                <a:solidFill>
                  <a:prstClr val="black"/>
                </a:solidFill>
                <a:latin typeface="Nunito Black" pitchFamily="2" charset="0"/>
              </a:rPr>
              <a:t>nhìn sang Liu-xi-a, thấy bạn ấy đang viết lia lịa. Thế là tôi bỗng nhớ có lần tôi giặt bít tất của mình, bèn viết thêm: “Em còn giặt bít tất</a:t>
            </a:r>
            <a:r>
              <a:rPr lang="vi-VN" sz="2200" b="1" dirty="0" smtClean="0">
                <a:solidFill>
                  <a:prstClr val="black"/>
                </a:solidFill>
                <a:latin typeface="Nunito Black" pitchFamily="2" charset="0"/>
              </a:rPr>
              <a:t>”</a:t>
            </a:r>
            <a:r>
              <a:rPr lang="en-US" sz="2200" b="1" dirty="0" smtClean="0">
                <a:solidFill>
                  <a:prstClr val="black"/>
                </a:solidFill>
                <a:latin typeface="Nunito Black" pitchFamily="2" charset="0"/>
              </a:rPr>
              <a:t>. </a:t>
            </a:r>
            <a:r>
              <a:rPr lang="vi-VN" sz="2200" b="1" dirty="0">
                <a:solidFill>
                  <a:prstClr val="black"/>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200" b="1" dirty="0">
                <a:solidFill>
                  <a:prstClr val="black"/>
                </a:solidFill>
                <a:latin typeface="Nunito Black" pitchFamily="2" charset="0"/>
              </a:rPr>
              <a:t>.</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Mấy hôm sau, sáng Chủ nhật, mẹ bảo tôi:</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 Cô-li-a này! Hôm nay con giặt áo sơ mi và quần áo lót đi nhé!</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Tôi tròn xoe mắt. Nhưng rồi tôi vui vẻ nhận lời, vì đó là việc làm mà tôi đã nói trong bài tập làm văn.</a:t>
            </a:r>
          </a:p>
          <a:p>
            <a:pPr algn="r"/>
            <a:r>
              <a:rPr lang="vi-VN" sz="2200" b="1" dirty="0">
                <a:solidFill>
                  <a:prstClr val="black"/>
                </a:solidFill>
                <a:latin typeface="Nunito Black" pitchFamily="2" charset="0"/>
              </a:rPr>
              <a:t>(Theo Pi-vô-va-rô-ra</a:t>
            </a:r>
            <a:r>
              <a:rPr lang="vi-VN" sz="2200" b="1" dirty="0" smtClean="0">
                <a:solidFill>
                  <a:prstClr val="black"/>
                </a:solidFill>
                <a:latin typeface="Nunito Black" pitchFamily="2" charset="0"/>
              </a:rPr>
              <a:t>)</a:t>
            </a:r>
            <a:endParaRPr lang="en-US" sz="2200" b="1" dirty="0">
              <a:solidFill>
                <a:prstClr val="black"/>
              </a:solidFill>
              <a:latin typeface="Nunito Black" pitchFamily="2" charset="0"/>
            </a:endParaRPr>
          </a:p>
        </p:txBody>
      </p:sp>
    </p:spTree>
    <p:extLst>
      <p:ext uri="{BB962C8B-B14F-4D97-AF65-F5344CB8AC3E}">
        <p14:creationId xmlns:p14="http://schemas.microsoft.com/office/powerpoint/2010/main" val="122440009"/>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562601" y="2209800"/>
            <a:ext cx="5368070"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800" dirty="0" smtClean="0">
                <a:solidFill>
                  <a:srgbClr val="F9A72D"/>
                </a:solidFill>
                <a:latin typeface="Sigmar One" panose="00000500000000000000" pitchFamily="2" charset="0"/>
                <a:ea typeface="+mj-ea"/>
                <a:cs typeface="+mj-cs"/>
              </a:rPr>
              <a:t>ĐỌC MỞ RỘNG</a:t>
            </a:r>
            <a:endParaRPr lang="en-US" sz="48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DB2DD22-29B2-C4C4-DD77-80D26F326D35}"/>
              </a:ext>
            </a:extLst>
          </p:cNvPr>
          <p:cNvSpPr txBox="1"/>
          <p:nvPr/>
        </p:nvSpPr>
        <p:spPr>
          <a:xfrm>
            <a:off x="381000" y="381000"/>
            <a:ext cx="11125200" cy="143017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lang="vi-VN" sz="2600" b="1" dirty="0">
                <a:solidFill>
                  <a:srgbClr val="0070C0"/>
                </a:solidFill>
                <a:latin typeface="Nunito Black" pitchFamily="2" charset="0"/>
              </a:rPr>
              <a:t> Câu </a:t>
            </a:r>
            <a:r>
              <a:rPr lang="en-US" sz="2600" b="1" dirty="0" smtClean="0">
                <a:solidFill>
                  <a:srgbClr val="0070C0"/>
                </a:solidFill>
                <a:latin typeface="Nunito Black" pitchFamily="2" charset="0"/>
                <a:ea typeface="Open Sans" panose="020B0606030504020204" pitchFamily="34" charset="0"/>
                <a:cs typeface="Open Sans" panose="020B0606030504020204" pitchFamily="34" charset="0"/>
              </a:rPr>
              <a:t>1</a:t>
            </a:r>
            <a:r>
              <a:rPr lang="vi-VN" sz="2600" b="1" dirty="0" smtClean="0">
                <a:latin typeface="Nunito Black" pitchFamily="2" charset="0"/>
              </a:rPr>
              <a:t>:</a:t>
            </a:r>
            <a:r>
              <a:rPr lang="en-US" sz="2600" b="1" dirty="0" smtClean="0">
                <a:latin typeface="Nunito Black" pitchFamily="2" charset="0"/>
              </a:rPr>
              <a:t> </a:t>
            </a:r>
            <a:r>
              <a:rPr lang="vi-VN" sz="2600" b="1" dirty="0" smtClean="0">
                <a:latin typeface="Nunito Black" pitchFamily="2" charset="0"/>
              </a:rPr>
              <a:t>Tìm </a:t>
            </a:r>
            <a:r>
              <a:rPr lang="vi-VN" sz="2600" b="1" dirty="0">
                <a:latin typeface="Nunito Black" pitchFamily="2" charset="0"/>
              </a:rPr>
              <a:t>đọc câu chuyện, bài văn, bài thơ,… về những hoạt động yêu thích của trẻ em (xem phim, xem xiếc, tham quan, dã ngoại,…) và viết vào phiếu đọc sách theo mẫu.</a:t>
            </a:r>
            <a:endParaRPr kumimoji="0" lang="en-US" sz="26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Baloo 2 SemiBold" panose="020B0604020202020204" charset="0"/>
            </a:endParaRPr>
          </a:p>
        </p:txBody>
      </p:sp>
      <p:pic>
        <p:nvPicPr>
          <p:cNvPr id="2" name="Picture 1"/>
          <p:cNvPicPr>
            <a:picLocks noChangeAspect="1"/>
          </p:cNvPicPr>
          <p:nvPr/>
        </p:nvPicPr>
        <p:blipFill>
          <a:blip r:embed="rId2"/>
          <a:stretch>
            <a:fillRect/>
          </a:stretch>
        </p:blipFill>
        <p:spPr>
          <a:xfrm>
            <a:off x="8991600" y="3894199"/>
            <a:ext cx="2876959" cy="2642068"/>
          </a:xfrm>
          <a:prstGeom prst="rect">
            <a:avLst/>
          </a:prstGeom>
        </p:spPr>
      </p:pic>
      <p:pic>
        <p:nvPicPr>
          <p:cNvPr id="5" name="Picture 4"/>
          <p:cNvPicPr>
            <a:picLocks noChangeAspect="1"/>
          </p:cNvPicPr>
          <p:nvPr/>
        </p:nvPicPr>
        <p:blipFill>
          <a:blip r:embed="rId3"/>
          <a:stretch>
            <a:fillRect/>
          </a:stretch>
        </p:blipFill>
        <p:spPr>
          <a:xfrm>
            <a:off x="350362" y="1870447"/>
            <a:ext cx="8793637" cy="4605998"/>
          </a:xfrm>
          <a:prstGeom prst="rect">
            <a:avLst/>
          </a:prstGeom>
        </p:spPr>
      </p:pic>
    </p:spTree>
    <p:extLst>
      <p:ext uri="{BB962C8B-B14F-4D97-AF65-F5344CB8AC3E}">
        <p14:creationId xmlns:p14="http://schemas.microsoft.com/office/powerpoint/2010/main" val="1411901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17018" y="3200400"/>
            <a:ext cx="3651541" cy="3335867"/>
          </a:xfrm>
          <a:prstGeom prst="rect">
            <a:avLst/>
          </a:prstGeom>
        </p:spPr>
      </p:pic>
      <p:sp>
        <p:nvSpPr>
          <p:cNvPr id="8" name="TextBox 7">
            <a:extLst>
              <a:ext uri="{FF2B5EF4-FFF2-40B4-BE49-F238E27FC236}">
                <a16:creationId xmlns:a16="http://schemas.microsoft.com/office/drawing/2014/main" id="{8DB2DD22-29B2-C4C4-DD77-80D26F326D35}"/>
              </a:ext>
            </a:extLst>
          </p:cNvPr>
          <p:cNvSpPr txBox="1"/>
          <p:nvPr/>
        </p:nvSpPr>
        <p:spPr>
          <a:xfrm>
            <a:off x="321732" y="457200"/>
            <a:ext cx="113538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kumimoji="0" lang="vi-VN" sz="2800" b="1" i="0" u="none" strike="noStrike" kern="1200" cap="none" spc="0" normalizeH="0" baseline="0" noProof="0" dirty="0" smtClean="0">
                <a:ln>
                  <a:noFill/>
                </a:ln>
                <a:solidFill>
                  <a:srgbClr val="0070C0"/>
                </a:solidFill>
                <a:effectLst/>
                <a:uLnTx/>
                <a:uFillTx/>
                <a:latin typeface="Nunito Black" pitchFamily="2" charset="0"/>
              </a:rPr>
              <a:t>Câu </a:t>
            </a:r>
            <a:r>
              <a:rPr kumimoji="0" lang="en-US" sz="2800" b="1" i="0" u="none" strike="noStrike" kern="1200" cap="none" spc="0" normalizeH="0" baseline="0" noProof="0" dirty="0" smtClean="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2</a:t>
            </a:r>
            <a:r>
              <a:rPr kumimoji="0" lang="vi-VN" sz="2800" i="0" u="none" strike="noStrike" kern="1200" cap="none" spc="0" normalizeH="0" baseline="0" noProof="0" dirty="0" smtClean="0">
                <a:ln>
                  <a:noFill/>
                </a:ln>
                <a:solidFill>
                  <a:prstClr val="black"/>
                </a:solidFill>
                <a:effectLst/>
                <a:uLnTx/>
                <a:uFillTx/>
                <a:latin typeface="Nunito Black" pitchFamily="2" charset="0"/>
              </a:rPr>
              <a:t>: </a:t>
            </a:r>
            <a:r>
              <a:rPr lang="vi-VN" sz="2800" dirty="0">
                <a:latin typeface="Nunito Black" pitchFamily="2" charset="0"/>
              </a:rPr>
              <a:t>Chia </a:t>
            </a:r>
            <a:r>
              <a:rPr lang="vi-VN" sz="2800" dirty="0" err="1">
                <a:latin typeface="Nunito Black" pitchFamily="2" charset="0"/>
              </a:rPr>
              <a:t>sẻ</a:t>
            </a:r>
            <a:r>
              <a:rPr lang="vi-VN" sz="2800" dirty="0">
                <a:latin typeface="Nunito Black" pitchFamily="2" charset="0"/>
              </a:rPr>
              <a:t> </a:t>
            </a:r>
            <a:r>
              <a:rPr lang="vi-VN" sz="2800" dirty="0" err="1">
                <a:latin typeface="Nunito Black" pitchFamily="2" charset="0"/>
              </a:rPr>
              <a:t>với</a:t>
            </a:r>
            <a:r>
              <a:rPr lang="vi-VN" sz="2800" dirty="0">
                <a:latin typeface="Nunito Black" pitchFamily="2" charset="0"/>
              </a:rPr>
              <a:t> </a:t>
            </a:r>
            <a:r>
              <a:rPr lang="vi-VN" sz="2800" dirty="0" err="1">
                <a:latin typeface="Nunito Black" pitchFamily="2" charset="0"/>
              </a:rPr>
              <a:t>bạn</a:t>
            </a:r>
            <a:r>
              <a:rPr lang="vi-VN" sz="2800" dirty="0">
                <a:latin typeface="Nunito Black" pitchFamily="2" charset="0"/>
              </a:rPr>
              <a:t> </a:t>
            </a:r>
            <a:r>
              <a:rPr lang="vi-VN" sz="2800" dirty="0" err="1">
                <a:latin typeface="Nunito Black" pitchFamily="2" charset="0"/>
              </a:rPr>
              <a:t>về</a:t>
            </a:r>
            <a:r>
              <a:rPr lang="vi-VN" sz="2800" dirty="0">
                <a:latin typeface="Nunito Black" pitchFamily="2" charset="0"/>
              </a:rPr>
              <a:t> </a:t>
            </a:r>
            <a:r>
              <a:rPr lang="vi-VN" sz="2800" dirty="0" err="1">
                <a:latin typeface="Nunito Black" pitchFamily="2" charset="0"/>
              </a:rPr>
              <a:t>những</a:t>
            </a:r>
            <a:r>
              <a:rPr lang="vi-VN" sz="2800" dirty="0">
                <a:latin typeface="Nunito Black" pitchFamily="2" charset="0"/>
              </a:rPr>
              <a:t> chi </a:t>
            </a:r>
            <a:r>
              <a:rPr lang="vi-VN" sz="2800" dirty="0" err="1">
                <a:latin typeface="Nunito Black" pitchFamily="2" charset="0"/>
              </a:rPr>
              <a:t>tiết</a:t>
            </a:r>
            <a:r>
              <a:rPr lang="vi-VN" sz="2800" dirty="0">
                <a:latin typeface="Nunito Black" pitchFamily="2" charset="0"/>
              </a:rPr>
              <a:t> em </a:t>
            </a:r>
            <a:r>
              <a:rPr lang="vi-VN" sz="2800" dirty="0" err="1">
                <a:latin typeface="Nunito Black" pitchFamily="2" charset="0"/>
              </a:rPr>
              <a:t>thích</a:t>
            </a:r>
            <a:r>
              <a:rPr lang="vi-VN" sz="2800" dirty="0">
                <a:latin typeface="Nunito Black" pitchFamily="2" charset="0"/>
              </a:rPr>
              <a:t> </a:t>
            </a:r>
            <a:r>
              <a:rPr lang="vi-VN" sz="2800" dirty="0" err="1">
                <a:latin typeface="Nunito Black" pitchFamily="2" charset="0"/>
              </a:rPr>
              <a:t>nhất</a:t>
            </a:r>
            <a:r>
              <a:rPr lang="vi-VN" sz="2800" dirty="0">
                <a:latin typeface="Nunito Black" pitchFamily="2" charset="0"/>
              </a:rPr>
              <a:t> trong </a:t>
            </a:r>
            <a:r>
              <a:rPr lang="vi-VN" sz="2800" dirty="0" err="1">
                <a:latin typeface="Nunito Black" pitchFamily="2" charset="0"/>
              </a:rPr>
              <a:t>bài</a:t>
            </a:r>
            <a:r>
              <a:rPr lang="vi-VN" sz="2800" dirty="0">
                <a:latin typeface="Nunito Black" pitchFamily="2" charset="0"/>
              </a:rPr>
              <a:t>.</a:t>
            </a:r>
            <a:endParaRPr kumimoji="0" lang="en-US" sz="2800"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Baloo 2 SemiBold" panose="020B0604020202020204" charset="0"/>
            </a:endParaRPr>
          </a:p>
        </p:txBody>
      </p:sp>
      <p:pic>
        <p:nvPicPr>
          <p:cNvPr id="3" name="Picture 2"/>
          <p:cNvPicPr>
            <a:picLocks noChangeAspect="1"/>
          </p:cNvPicPr>
          <p:nvPr/>
        </p:nvPicPr>
        <p:blipFill>
          <a:blip r:embed="rId3"/>
          <a:stretch>
            <a:fillRect/>
          </a:stretch>
        </p:blipFill>
        <p:spPr>
          <a:xfrm>
            <a:off x="339013" y="1171550"/>
            <a:ext cx="7433387" cy="5364718"/>
          </a:xfrm>
          <a:prstGeom prst="rect">
            <a:avLst/>
          </a:prstGeom>
        </p:spPr>
      </p:pic>
      <p:sp>
        <p:nvSpPr>
          <p:cNvPr id="10" name="TextBox 9">
            <a:extLst>
              <a:ext uri="{FF2B5EF4-FFF2-40B4-BE49-F238E27FC236}">
                <a16:creationId xmlns:a16="http://schemas.microsoft.com/office/drawing/2014/main" id="{6F83456C-C951-CDE7-BAE3-6278941DCDEE}"/>
              </a:ext>
            </a:extLst>
          </p:cNvPr>
          <p:cNvSpPr txBox="1"/>
          <p:nvPr/>
        </p:nvSpPr>
        <p:spPr>
          <a:xfrm>
            <a:off x="8217018" y="2306678"/>
            <a:ext cx="3124200" cy="578882"/>
          </a:xfrm>
          <a:prstGeom prst="wedgeRoundRectCallout">
            <a:avLst>
              <a:gd name="adj1" fmla="val 36480"/>
              <a:gd name="adj2" fmla="val 84156"/>
              <a:gd name="adj3" fmla="val 16667"/>
            </a:avLst>
          </a:prstGeom>
          <a:solidFill>
            <a:schemeClr val="accent5">
              <a:lumMod val="20000"/>
              <a:lumOff val="80000"/>
            </a:schemeClr>
          </a:solidFill>
          <a:ln w="28575">
            <a:solidFill>
              <a:schemeClr val="accent5">
                <a:lumMod val="75000"/>
              </a:schemeClr>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Thảo</a:t>
            </a:r>
            <a:r>
              <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luận</a:t>
            </a:r>
            <a:r>
              <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nhóm</a:t>
            </a:r>
            <a:endPar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52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2362200" y="1447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A72D"/>
                </a:solidFill>
                <a:latin typeface="Sigmar One" panose="00000500000000000000" pitchFamily="2" charset="0"/>
                <a:ea typeface="+mj-ea"/>
                <a:cs typeface="+mj-cs"/>
              </a:rPr>
              <a:t>Khởi</a:t>
            </a:r>
            <a:r>
              <a:rPr lang="en-US" sz="6400" dirty="0">
                <a:solidFill>
                  <a:srgbClr val="F9A72D"/>
                </a:solidFill>
                <a:latin typeface="Sigmar One" panose="00000500000000000000" pitchFamily="2" charset="0"/>
                <a:ea typeface="+mj-ea"/>
                <a:cs typeface="+mj-cs"/>
              </a:rPr>
              <a:t> </a:t>
            </a:r>
            <a:r>
              <a:rPr lang="en-US" sz="6400" dirty="0" err="1">
                <a:solidFill>
                  <a:srgbClr val="F9A72D"/>
                </a:solidFill>
                <a:latin typeface="Sigmar One" panose="00000500000000000000" pitchFamily="2" charset="0"/>
                <a:ea typeface="+mj-ea"/>
                <a:cs typeface="+mj-cs"/>
              </a:rPr>
              <a:t>động</a:t>
            </a:r>
            <a:endParaRPr lang="en-US" sz="6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2"/>
          <a:srcRect r="88722"/>
          <a:stretch/>
        </p:blipFill>
        <p:spPr>
          <a:xfrm>
            <a:off x="1066800" y="22860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7909558" y="1685544"/>
            <a:ext cx="4130041" cy="1895856"/>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err="1" smtClean="0">
                <a:ln w="0"/>
                <a:solidFill>
                  <a:schemeClr val="accent1"/>
                </a:solidFill>
                <a:effectLst>
                  <a:outerShdw blurRad="38100" dist="25400" dir="5400000" algn="ctr" rotWithShape="0">
                    <a:srgbClr val="6E747A">
                      <a:alpha val="43000"/>
                    </a:srgbClr>
                  </a:outerShdw>
                </a:effectLst>
                <a:latin typeface="Nunito Black" pitchFamily="2" charset="0"/>
              </a:rPr>
              <a:t>Thảo</a:t>
            </a:r>
            <a:r>
              <a:rPr lang="en-US" sz="2600" dirty="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600" dirty="0" err="1" smtClean="0">
                <a:ln w="0"/>
                <a:solidFill>
                  <a:schemeClr val="accent1"/>
                </a:solidFill>
                <a:effectLst>
                  <a:outerShdw blurRad="38100" dist="25400" dir="5400000" algn="ctr" rotWithShape="0">
                    <a:srgbClr val="6E747A">
                      <a:alpha val="43000"/>
                    </a:srgbClr>
                  </a:outerShdw>
                </a:effectLst>
                <a:latin typeface="Nunito Black" pitchFamily="2" charset="0"/>
              </a:rPr>
              <a:t>luận</a:t>
            </a:r>
            <a:r>
              <a:rPr lang="en-US" sz="2600" dirty="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400" dirty="0" err="1" smtClean="0">
                <a:ln w="0"/>
                <a:solidFill>
                  <a:schemeClr val="accent1"/>
                </a:solidFill>
                <a:effectLst>
                  <a:outerShdw blurRad="38100" dist="25400" dir="5400000" algn="ctr" rotWithShape="0">
                    <a:srgbClr val="6E747A">
                      <a:alpha val="43000"/>
                    </a:srgbClr>
                  </a:outerShdw>
                </a:effectLst>
                <a:latin typeface="Nunito Black" pitchFamily="2" charset="0"/>
              </a:rPr>
              <a:t>nhóm</a:t>
            </a:r>
            <a:endParaRPr lang="en-US" sz="2600" dirty="0">
              <a:ln w="0"/>
              <a:solidFill>
                <a:schemeClr val="accent1"/>
              </a:solidFill>
              <a:effectLst>
                <a:outerShdw blurRad="38100" dist="25400" dir="5400000" algn="ctr" rotWithShape="0">
                  <a:srgbClr val="6E747A">
                    <a:alpha val="43000"/>
                  </a:srgbClr>
                </a:outerShdw>
              </a:effectLst>
              <a:latin typeface="Nunito Black" pitchFamily="2" charset="0"/>
            </a:endParaRPr>
          </a:p>
        </p:txBody>
      </p:sp>
      <p:pic>
        <p:nvPicPr>
          <p:cNvPr id="2" name="Picture 1"/>
          <p:cNvPicPr>
            <a:picLocks noChangeAspect="1"/>
          </p:cNvPicPr>
          <p:nvPr/>
        </p:nvPicPr>
        <p:blipFill>
          <a:blip r:embed="rId3"/>
          <a:stretch>
            <a:fillRect/>
          </a:stretch>
        </p:blipFill>
        <p:spPr>
          <a:xfrm>
            <a:off x="2194560" y="652272"/>
            <a:ext cx="5423171" cy="1524000"/>
          </a:xfrm>
          <a:prstGeom prst="rect">
            <a:avLst/>
          </a:prstGeom>
        </p:spPr>
      </p:pic>
      <p:sp>
        <p:nvSpPr>
          <p:cNvPr id="12" name="Rectangle 11"/>
          <p:cNvSpPr/>
          <p:nvPr/>
        </p:nvSpPr>
        <p:spPr>
          <a:xfrm>
            <a:off x="3302600" y="2331221"/>
            <a:ext cx="112164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lvl="0" algn="ctr"/>
            <a:r>
              <a:rPr lang="en-US" sz="2400" dirty="0">
                <a:solidFill>
                  <a:srgbClr val="0070C0"/>
                </a:solidFill>
                <a:latin typeface="Nunito Black" pitchFamily="2" charset="0"/>
              </a:rPr>
              <a:t>GỢI </a:t>
            </a:r>
            <a:r>
              <a:rPr lang="en-US" sz="2400" dirty="0" smtClean="0">
                <a:solidFill>
                  <a:srgbClr val="0070C0"/>
                </a:solidFill>
                <a:latin typeface="Nunito Black" pitchFamily="2" charset="0"/>
              </a:rPr>
              <a:t>Ý </a:t>
            </a:r>
            <a:endParaRPr lang="en-US" sz="2400" dirty="0">
              <a:solidFill>
                <a:srgbClr val="0070C0"/>
              </a:solidFill>
              <a:latin typeface="Nunito Black" pitchFamily="2" charset="0"/>
            </a:endParaRPr>
          </a:p>
        </p:txBody>
      </p:sp>
      <p:grpSp>
        <p:nvGrpSpPr>
          <p:cNvPr id="11" name="Group 10"/>
          <p:cNvGrpSpPr/>
          <p:nvPr/>
        </p:nvGrpSpPr>
        <p:grpSpPr>
          <a:xfrm>
            <a:off x="-245437" y="2985795"/>
            <a:ext cx="7717684" cy="2416394"/>
            <a:chOff x="-245437" y="2985795"/>
            <a:chExt cx="7717684" cy="2416394"/>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437" y="2985795"/>
              <a:ext cx="7717684" cy="2416394"/>
            </a:xfrm>
            <a:prstGeom prst="rect">
              <a:avLst/>
            </a:prstGeom>
          </p:spPr>
        </p:pic>
        <p:sp>
          <p:nvSpPr>
            <p:cNvPr id="5" name="Rectangle 4"/>
            <p:cNvSpPr/>
            <p:nvPr/>
          </p:nvSpPr>
          <p:spPr>
            <a:xfrm>
              <a:off x="1600200" y="3135072"/>
              <a:ext cx="5840408" cy="1200329"/>
            </a:xfrm>
            <a:prstGeom prst="rect">
              <a:avLst/>
            </a:prstGeom>
          </p:spPr>
          <p:txBody>
            <a:bodyPr wrap="square">
              <a:spAutoFit/>
            </a:bodyPr>
            <a:lstStyle/>
            <a:p>
              <a:pPr lvl="0" algn="just"/>
              <a:r>
                <a:rPr lang="en-US" sz="2400" dirty="0" err="1">
                  <a:solidFill>
                    <a:srgbClr val="FF0000"/>
                  </a:solidFill>
                  <a:latin typeface="Nunito Black" pitchFamily="2" charset="0"/>
                </a:rPr>
                <a:t>Đề</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1 </a:t>
              </a:r>
              <a:r>
                <a:rPr lang="en-US" sz="2400" dirty="0" err="1">
                  <a:solidFill>
                    <a:srgbClr val="FF0000"/>
                  </a:solidFill>
                  <a:latin typeface="Nunito Black" pitchFamily="2" charset="0"/>
                </a:rPr>
                <a:t>yêu</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cầu</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về</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thật</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đã</a:t>
              </a:r>
              <a:r>
                <a:rPr lang="en-US" sz="2400" dirty="0">
                  <a:solidFill>
                    <a:srgbClr val="FF0000"/>
                  </a:solidFill>
                  <a:latin typeface="Nunito Black" pitchFamily="2" charset="0"/>
                </a:rPr>
                <a:t> </a:t>
              </a:r>
              <a:r>
                <a:rPr lang="en-US" sz="2400" dirty="0" err="1">
                  <a:solidFill>
                    <a:srgbClr val="FF0000"/>
                  </a:solidFill>
                  <a:latin typeface="Nunito Black" pitchFamily="2" charset="0"/>
                </a:rPr>
                <a:t>từng</a:t>
              </a:r>
              <a:r>
                <a:rPr lang="en-US" sz="2400" dirty="0">
                  <a:solidFill>
                    <a:srgbClr val="FF0000"/>
                  </a:solidFill>
                  <a:latin typeface="Nunito Black" pitchFamily="2" charset="0"/>
                </a:rPr>
                <a:t> </a:t>
              </a:r>
              <a:r>
                <a:rPr lang="en-US" sz="2400" dirty="0" err="1">
                  <a:solidFill>
                    <a:srgbClr val="FF0000"/>
                  </a:solidFill>
                  <a:latin typeface="Nunito Black" pitchFamily="2" charset="0"/>
                </a:rPr>
                <a:t>làm</a:t>
              </a:r>
              <a:r>
                <a:rPr lang="en-US" sz="2400" dirty="0">
                  <a:solidFill>
                    <a:srgbClr val="FF0000"/>
                  </a:solidFill>
                  <a:latin typeface="Nunito Black" pitchFamily="2" charset="0"/>
                </a:rPr>
                <a:t> ở </a:t>
              </a:r>
              <a:r>
                <a:rPr lang="en-US" sz="2400" dirty="0" err="1">
                  <a:solidFill>
                    <a:srgbClr val="FF0000"/>
                  </a:solidFill>
                  <a:latin typeface="Nunito Black" pitchFamily="2" charset="0"/>
                </a:rPr>
                <a:t>nhà</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chỉ</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cần</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 </a:t>
              </a:r>
              <a:r>
                <a:rPr lang="en-US" sz="2400" dirty="0" err="1">
                  <a:solidFill>
                    <a:srgbClr val="FF0000"/>
                  </a:solidFill>
                  <a:latin typeface="Nunito Black" pitchFamily="2" charset="0"/>
                </a:rPr>
                <a:t>lại</a:t>
              </a:r>
              <a:r>
                <a:rPr lang="en-US" sz="2400" dirty="0">
                  <a:solidFill>
                    <a:srgbClr val="FF0000"/>
                  </a:solidFill>
                  <a:latin typeface="Nunito Black" pitchFamily="2" charset="0"/>
                </a:rPr>
                <a:t> </a:t>
              </a:r>
              <a:r>
                <a:rPr lang="en-US" sz="2400" dirty="0" err="1">
                  <a:solidFill>
                    <a:srgbClr val="FF0000"/>
                  </a:solidFill>
                  <a:latin typeface="Nunito Black" pitchFamily="2" charset="0"/>
                </a:rPr>
                <a:t>và</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theo</a:t>
              </a:r>
              <a:r>
                <a:rPr lang="en-US" sz="2400" dirty="0">
                  <a:solidFill>
                    <a:srgbClr val="FF0000"/>
                  </a:solidFill>
                  <a:latin typeface="Nunito Black" pitchFamily="2" charset="0"/>
                </a:rPr>
                <a:t> </a:t>
              </a:r>
              <a:r>
                <a:rPr lang="en-US" sz="2400" dirty="0" err="1">
                  <a:solidFill>
                    <a:srgbClr val="FF0000"/>
                  </a:solidFill>
                  <a:latin typeface="Nunito Black" pitchFamily="2" charset="0"/>
                </a:rPr>
                <a:t>trí</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a:t>
              </a:r>
            </a:p>
          </p:txBody>
        </p:sp>
      </p:grpSp>
      <p:grpSp>
        <p:nvGrpSpPr>
          <p:cNvPr id="13" name="Group 12"/>
          <p:cNvGrpSpPr/>
          <p:nvPr/>
        </p:nvGrpSpPr>
        <p:grpSpPr>
          <a:xfrm>
            <a:off x="1344608" y="4934428"/>
            <a:ext cx="7239000" cy="2203440"/>
            <a:chOff x="1344608" y="4934428"/>
            <a:chExt cx="7239000" cy="220344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608" y="4934428"/>
              <a:ext cx="7239000" cy="2203440"/>
            </a:xfrm>
            <a:prstGeom prst="rect">
              <a:avLst/>
            </a:prstGeom>
          </p:spPr>
        </p:pic>
        <p:sp>
          <p:nvSpPr>
            <p:cNvPr id="10" name="TextBox 9"/>
            <p:cNvSpPr txBox="1"/>
            <p:nvPr/>
          </p:nvSpPr>
          <p:spPr>
            <a:xfrm>
              <a:off x="1556795" y="5105015"/>
              <a:ext cx="5734904" cy="1200329"/>
            </a:xfrm>
            <a:prstGeom prst="rect">
              <a:avLst/>
            </a:prstGeom>
            <a:noFill/>
          </p:spPr>
          <p:txBody>
            <a:bodyPr wrap="square" rtlCol="0">
              <a:spAutoFit/>
            </a:bodyPr>
            <a:lstStyle/>
            <a:p>
              <a:pPr algn="just"/>
              <a:r>
                <a:rPr lang="en-US" sz="2400" dirty="0" err="1" smtClean="0">
                  <a:solidFill>
                    <a:srgbClr val="0070C0"/>
                  </a:solidFill>
                  <a:latin typeface="Nunito Black" pitchFamily="2" charset="0"/>
                </a:rPr>
                <a:t>Đề</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số</a:t>
              </a:r>
              <a:r>
                <a:rPr lang="en-US" sz="2400" dirty="0" smtClean="0">
                  <a:solidFill>
                    <a:srgbClr val="0070C0"/>
                  </a:solidFill>
                  <a:latin typeface="Nunito Black" pitchFamily="2" charset="0"/>
                </a:rPr>
                <a:t> 2 </a:t>
              </a:r>
              <a:r>
                <a:rPr lang="en-US" sz="2400" dirty="0" err="1" smtClean="0">
                  <a:solidFill>
                    <a:srgbClr val="0070C0"/>
                  </a:solidFill>
                  <a:latin typeface="Nunito Black" pitchFamily="2" charset="0"/>
                </a:rPr>
                <a:t>kể</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về</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một</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việc</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không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có</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thật</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em</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chưa</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từng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làm</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Em</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cần</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tưởng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tượng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rồi</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nói</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hoặc</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viết</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ra.</a:t>
              </a:r>
              <a:endParaRPr lang="en-US" sz="2400" dirty="0">
                <a:solidFill>
                  <a:srgbClr val="0070C0"/>
                </a:solidFill>
                <a:latin typeface="Nunito Black" pitchFamily="2" charset="0"/>
              </a:endParaRPr>
            </a:p>
          </p:txBody>
        </p:sp>
      </p:gr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3440"/>
            <a:ext cx="9220200" cy="5867400"/>
          </a:xfrm>
          <a:prstGeom prst="rect">
            <a:avLst/>
          </a:prstGeom>
          <a:ln>
            <a:noFill/>
          </a:ln>
          <a:effectLst>
            <a:softEdge rad="112500"/>
          </a:effectLst>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8229600" y="381000"/>
            <a:ext cx="2834640" cy="1706880"/>
          </a:xfrm>
          <a:prstGeom prst="wedgeRoundRectCallout">
            <a:avLst>
              <a:gd name="adj1" fmla="val -40397"/>
              <a:gd name="adj2" fmla="val 76325"/>
              <a:gd name="adj3" fmla="val 16667"/>
            </a:avLst>
          </a:prstGeom>
          <a:solidFill>
            <a:schemeClr val="accent5">
              <a:lumMod val="20000"/>
              <a:lumOff val="80000"/>
            </a:schemeClr>
          </a:solidFill>
          <a:ln w="28575">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9Slide03 AmpleSoft Bold" panose="02000000000000000000" pitchFamily="2" charset="0"/>
              </a:rPr>
              <a:t>Bức</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tranh</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vẽ</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gì</a:t>
            </a:r>
            <a:r>
              <a:rPr lang="en-US" sz="2800" dirty="0">
                <a:solidFill>
                  <a:srgbClr val="FF0000"/>
                </a:solidFill>
                <a:latin typeface="#9Slide03 AmpleSoft Bold" panose="02000000000000000000" pitchFamily="2" charset="0"/>
              </a:rPr>
              <a:t>?</a:t>
            </a: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a:solidFill>
                  <a:srgbClr val="40AFB9"/>
                </a:solidFill>
                <a:latin typeface="Sigmar One" panose="00000500000000000000" pitchFamily="2" charset="0"/>
                <a:ea typeface="+mj-ea"/>
                <a:cs typeface="+mj-cs"/>
              </a:rPr>
              <a:t>Đọc văn bản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19500" y="56739"/>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1020585" y="877477"/>
            <a:ext cx="10210800" cy="4154984"/>
          </a:xfrm>
          <a:prstGeom prst="rect">
            <a:avLst/>
          </a:prstGeom>
        </p:spPr>
        <p:txBody>
          <a:bodyPr wrap="square">
            <a:spAutoFit/>
          </a:bodyPr>
          <a:lstStyle/>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Có </a:t>
            </a:r>
            <a:r>
              <a:rPr lang="vi-VN" sz="2400" b="1" dirty="0">
                <a:solidFill>
                  <a:schemeClr val="accent1">
                    <a:lumMod val="75000"/>
                  </a:schemeClr>
                </a:solidFill>
                <a:latin typeface="Nunito Black" pitchFamily="2" charset="0"/>
              </a:rPr>
              <a:t>lần, cô giáo ra cho chúng tôi một đề văn ở lớp: “Em đã làm gì để giúp đỡ mẹ</a:t>
            </a:r>
            <a:r>
              <a:rPr lang="vi-VN" sz="2400" b="1" dirty="0" smtClean="0">
                <a:solidFill>
                  <a:schemeClr val="accent1">
                    <a:lumMod val="75000"/>
                  </a:schemeClr>
                </a:solidFill>
                <a:latin typeface="Nunito Black" pitchFamily="2" charset="0"/>
              </a:rPr>
              <a:t>?”</a:t>
            </a:r>
            <a:r>
              <a:rPr lang="en-US" sz="2400" b="1" dirty="0" smtClean="0">
                <a:solidFill>
                  <a:schemeClr val="accent1">
                    <a:lumMod val="75000"/>
                  </a:schemeClr>
                </a:solidFill>
                <a:latin typeface="Nunito Black" pitchFamily="2" charset="0"/>
              </a:rPr>
              <a:t>.</a:t>
            </a:r>
            <a:endParaRPr lang="vi-VN" sz="2400" b="1" dirty="0">
              <a:solidFill>
                <a:schemeClr val="accent1">
                  <a:lumMod val="75000"/>
                </a:schemeClr>
              </a:solidFill>
              <a:latin typeface="Nunito Black" pitchFamily="2" charset="0"/>
            </a:endParaRP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Tôi </a:t>
            </a:r>
            <a:r>
              <a:rPr lang="vi-VN" sz="2400" b="1" dirty="0">
                <a:solidFill>
                  <a:schemeClr val="accent1">
                    <a:lumMod val="75000"/>
                  </a:schemeClr>
                </a:solidFill>
                <a:latin typeface="Nunito Black" pitchFamily="2" charset="0"/>
              </a:rPr>
              <a:t>loay hoay mất một lúc, rồi cầm bút và bắt đầu viết: “Em đã nhiều lần giúp đỡ mẹ. Em quét nhà và rửa bát đĩa. Đôi khi, em giặt khăn mùi soa</a:t>
            </a:r>
            <a:r>
              <a:rPr lang="vi-VN" sz="2400" b="1" dirty="0" smtClean="0">
                <a:solidFill>
                  <a:schemeClr val="accent1">
                    <a:lumMod val="75000"/>
                  </a:schemeClr>
                </a:solidFill>
                <a:latin typeface="Nunito Black" pitchFamily="2" charset="0"/>
              </a:rPr>
              <a:t>”</a:t>
            </a:r>
            <a:r>
              <a:rPr lang="en-US" sz="2400" b="1" dirty="0" smtClean="0">
                <a:solidFill>
                  <a:schemeClr val="accent1">
                    <a:lumMod val="75000"/>
                  </a:schemeClr>
                </a:solidFill>
                <a:latin typeface="Nunito Black" pitchFamily="2" charset="0"/>
              </a:rPr>
              <a:t>.</a:t>
            </a:r>
            <a:endParaRPr lang="vi-VN" sz="2400" b="1" dirty="0">
              <a:solidFill>
                <a:schemeClr val="accent1">
                  <a:lumMod val="75000"/>
                </a:schemeClr>
              </a:solidFill>
              <a:latin typeface="Nunito Black" pitchFamily="2" charset="0"/>
            </a:endParaRP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Đến </a:t>
            </a:r>
            <a:r>
              <a:rPr lang="vi-VN" sz="2400" b="1" dirty="0">
                <a:solidFill>
                  <a:schemeClr val="accent1">
                    <a:lumMod val="75000"/>
                  </a:schemeClr>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Tôi </a:t>
            </a:r>
            <a:r>
              <a:rPr lang="vi-VN" sz="2400" b="1" dirty="0">
                <a:solidFill>
                  <a:schemeClr val="accent1">
                    <a:lumMod val="75000"/>
                  </a:schemeClr>
                </a:solidFill>
                <a:latin typeface="Nunito Black" pitchFamily="2" charset="0"/>
              </a:rPr>
              <a:t>nhìn sang Liu-xi-a, thấy bạn ấy đang viết lia lịa. Thế là tôi bỗng nhớ có lần tôi giặt bít tất của mình, bèn viết thêm: “Em còn giặt bít tất</a:t>
            </a:r>
            <a:r>
              <a:rPr lang="vi-VN" sz="2400" b="1" dirty="0" smtClean="0">
                <a:solidFill>
                  <a:schemeClr val="accent1">
                    <a:lumMod val="75000"/>
                  </a:schemeClr>
                </a:solidFill>
                <a:latin typeface="Nunito Black" pitchFamily="2" charset="0"/>
              </a:rPr>
              <a:t>”</a:t>
            </a:r>
            <a:r>
              <a:rPr lang="en-US" sz="2400" b="1" dirty="0" smtClean="0">
                <a:solidFill>
                  <a:schemeClr val="accent1">
                    <a:lumMod val="75000"/>
                  </a:schemeClr>
                </a:solidFill>
                <a:latin typeface="Nunito Black" pitchFamily="2" charset="0"/>
              </a:rPr>
              <a:t>.</a:t>
            </a:r>
            <a:endParaRPr lang="vi-VN" sz="2400" b="1" dirty="0">
              <a:solidFill>
                <a:schemeClr val="accent1">
                  <a:lumMod val="75000"/>
                </a:schemeClr>
              </a:solidFill>
              <a:latin typeface="Nunito Black" pitchFamily="2" charset="0"/>
            </a:endParaRPr>
          </a:p>
        </p:txBody>
      </p:sp>
      <p:pic>
        <p:nvPicPr>
          <p:cNvPr id="4" name="Picture 3"/>
          <p:cNvPicPr>
            <a:picLocks noChangeAspect="1"/>
          </p:cNvPicPr>
          <p:nvPr/>
        </p:nvPicPr>
        <p:blipFill>
          <a:blip r:embed="rId3"/>
          <a:stretch>
            <a:fillRect/>
          </a:stretch>
        </p:blipFill>
        <p:spPr>
          <a:xfrm>
            <a:off x="3276600" y="4521635"/>
            <a:ext cx="5105400" cy="2498978"/>
          </a:xfrm>
          <a:prstGeom prst="rect">
            <a:avLst/>
          </a:prstGeom>
        </p:spPr>
      </p:pic>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3" name="Rectangle 2"/>
          <p:cNvSpPr/>
          <p:nvPr/>
        </p:nvSpPr>
        <p:spPr>
          <a:xfrm>
            <a:off x="1154430" y="2971800"/>
            <a:ext cx="10035540" cy="3785652"/>
          </a:xfrm>
          <a:prstGeom prst="rect">
            <a:avLst/>
          </a:prstGeom>
        </p:spPr>
        <p:txBody>
          <a:bodyPr wrap="square">
            <a:spAutoFit/>
          </a:bodyPr>
          <a:lstStyle/>
          <a:p>
            <a:pPr lvl="0"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Nhưng </a:t>
            </a:r>
            <a:r>
              <a:rPr lang="vi-VN" sz="2400" b="1" dirty="0">
                <a:solidFill>
                  <a:schemeClr val="accent1">
                    <a:lumMod val="75000"/>
                  </a:scheme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b="1" dirty="0" smtClean="0">
                <a:solidFill>
                  <a:schemeClr val="accent1">
                    <a:lumMod val="75000"/>
                  </a:schemeClr>
                </a:solidFill>
                <a:latin typeface="Nunito Black" pitchFamily="2" charset="0"/>
              </a:rPr>
              <a:t>”</a:t>
            </a:r>
            <a:r>
              <a:rPr lang="en-US" sz="2400" b="1" dirty="0" smtClean="0">
                <a:solidFill>
                  <a:schemeClr val="accent1">
                    <a:lumMod val="75000"/>
                  </a:schemeClr>
                </a:solidFill>
                <a:latin typeface="Nunito Black" pitchFamily="2" charset="0"/>
              </a:rPr>
              <a:t>.</a:t>
            </a: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Mấy </a:t>
            </a:r>
            <a:r>
              <a:rPr lang="vi-VN" sz="2400" b="1" dirty="0">
                <a:solidFill>
                  <a:schemeClr val="accent1">
                    <a:lumMod val="75000"/>
                  </a:schemeClr>
                </a:solidFill>
                <a:latin typeface="Nunito Black" pitchFamily="2" charset="0"/>
              </a:rPr>
              <a:t>hôm sau, sáng Chủ nhật, mẹ bảo tôi:</a:t>
            </a: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 </a:t>
            </a:r>
            <a:r>
              <a:rPr lang="vi-VN" sz="2400" b="1" dirty="0">
                <a:solidFill>
                  <a:schemeClr val="accent1">
                    <a:lumMod val="75000"/>
                  </a:schemeClr>
                </a:solidFill>
                <a:latin typeface="Nunito Black" pitchFamily="2" charset="0"/>
              </a:rPr>
              <a:t>Cô-li-a này! Hôm nay con giặt áo sơ mi và quần áo lót đi nhé!</a:t>
            </a:r>
          </a:p>
          <a:p>
            <a:pPr algn="just"/>
            <a:r>
              <a:rPr lang="en-US" sz="2400" b="1" dirty="0" smtClean="0">
                <a:solidFill>
                  <a:schemeClr val="accent1">
                    <a:lumMod val="75000"/>
                  </a:schemeClr>
                </a:solidFill>
                <a:latin typeface="Nunito Black" pitchFamily="2" charset="0"/>
              </a:rPr>
              <a:t>     </a:t>
            </a:r>
            <a:r>
              <a:rPr lang="vi-VN" sz="2400" b="1" dirty="0" smtClean="0">
                <a:solidFill>
                  <a:schemeClr val="accent1">
                    <a:lumMod val="75000"/>
                  </a:schemeClr>
                </a:solidFill>
                <a:latin typeface="Nunito Black" pitchFamily="2" charset="0"/>
              </a:rPr>
              <a:t>Tôi </a:t>
            </a:r>
            <a:r>
              <a:rPr lang="vi-VN" sz="2400" b="1" dirty="0">
                <a:solidFill>
                  <a:schemeClr val="accent1">
                    <a:lumMod val="75000"/>
                  </a:schemeClr>
                </a:solidFill>
                <a:latin typeface="Nunito Black" pitchFamily="2" charset="0"/>
              </a:rPr>
              <a:t>tròn xoe mắt. Nhưng rồi tôi vui vẻ nhận lời, vì đó là việc làm mà tôi đã nói trong bài tập làm văn.</a:t>
            </a:r>
          </a:p>
          <a:p>
            <a:pPr algn="r"/>
            <a:r>
              <a:rPr lang="vi-VN" sz="2400" b="1" dirty="0">
                <a:solidFill>
                  <a:schemeClr val="accent1">
                    <a:lumMod val="75000"/>
                  </a:schemeClr>
                </a:solidFill>
                <a:latin typeface="Nunito Black" pitchFamily="2" charset="0"/>
              </a:rPr>
              <a:t>(Theo Pi-vô-va-rô-ra</a:t>
            </a:r>
            <a:r>
              <a:rPr lang="vi-VN" sz="2400" b="1" dirty="0" smtClean="0">
                <a:solidFill>
                  <a:schemeClr val="accent1">
                    <a:lumMod val="75000"/>
                  </a:schemeClr>
                </a:solidFill>
                <a:latin typeface="Nunito Black" pitchFamily="2" charset="0"/>
              </a:rPr>
              <a:t>)</a:t>
            </a:r>
            <a:endParaRPr lang="en-US" sz="2400" b="1" dirty="0">
              <a:solidFill>
                <a:schemeClr val="accent1">
                  <a:lumMod val="75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333500" y="0"/>
            <a:ext cx="9677400" cy="2971800"/>
          </a:xfrm>
          <a:prstGeom prst="rect">
            <a:avLst/>
          </a:prstGeom>
          <a:ln>
            <a:noFill/>
          </a:ln>
          <a:effectLst>
            <a:softEdge rad="112500"/>
          </a:effectLst>
        </p:spPr>
      </p:pic>
    </p:spTree>
    <p:extLst>
      <p:ext uri="{BB962C8B-B14F-4D97-AF65-F5344CB8AC3E}">
        <p14:creationId xmlns:p14="http://schemas.microsoft.com/office/powerpoint/2010/main" val="735451903"/>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10287000" y="3436620"/>
            <a:ext cx="1891644" cy="333288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pic>
        <p:nvPicPr>
          <p:cNvPr id="3" name="Picture 2"/>
          <p:cNvPicPr>
            <a:picLocks noChangeAspect="1"/>
          </p:cNvPicPr>
          <p:nvPr/>
        </p:nvPicPr>
        <p:blipFill>
          <a:blip r:embed="rId4"/>
          <a:stretch>
            <a:fillRect/>
          </a:stretch>
        </p:blipFill>
        <p:spPr>
          <a:xfrm>
            <a:off x="1594019" y="12098"/>
            <a:ext cx="8610600" cy="6842759"/>
          </a:xfrm>
          <a:prstGeom prst="rect">
            <a:avLst/>
          </a:prstGeom>
        </p:spPr>
      </p:pic>
      <p:grpSp>
        <p:nvGrpSpPr>
          <p:cNvPr id="20" name="Group 19"/>
          <p:cNvGrpSpPr/>
          <p:nvPr/>
        </p:nvGrpSpPr>
        <p:grpSpPr>
          <a:xfrm>
            <a:off x="1815496" y="1359710"/>
            <a:ext cx="7861807" cy="2076910"/>
            <a:chOff x="1895407" y="1646988"/>
            <a:chExt cx="7747655" cy="2076910"/>
          </a:xfrm>
        </p:grpSpPr>
        <p:sp>
          <p:nvSpPr>
            <p:cNvPr id="9" name="Rectangle 8"/>
            <p:cNvSpPr/>
            <p:nvPr/>
          </p:nvSpPr>
          <p:spPr>
            <a:xfrm>
              <a:off x="1895407" y="1653984"/>
              <a:ext cx="1938527" cy="523220"/>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loay</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hoay</a:t>
              </a:r>
              <a:endParaRPr lang="en-US" sz="2800" dirty="0">
                <a:solidFill>
                  <a:srgbClr val="F79646">
                    <a:lumMod val="50000"/>
                  </a:srgbClr>
                </a:solidFill>
                <a:latin typeface="Nunito Black" pitchFamily="2" charset="0"/>
                <a:cs typeface="Baloo 2 SemiBold" pitchFamily="2" charset="0"/>
              </a:endParaRPr>
            </a:p>
          </p:txBody>
        </p:sp>
        <p:sp>
          <p:nvSpPr>
            <p:cNvPr id="13" name="Rectangle 12"/>
            <p:cNvSpPr/>
            <p:nvPr/>
          </p:nvSpPr>
          <p:spPr>
            <a:xfrm>
              <a:off x="4322207" y="1661068"/>
              <a:ext cx="1146468"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lia</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lịa</a:t>
              </a:r>
              <a:endParaRPr lang="en-US" sz="2800" dirty="0">
                <a:solidFill>
                  <a:srgbClr val="F79646">
                    <a:lumMod val="50000"/>
                  </a:srgbClr>
                </a:solidFill>
                <a:latin typeface="Nunito Black" pitchFamily="2" charset="0"/>
                <a:cs typeface="Baloo 2 SemiBold" pitchFamily="2" charset="0"/>
              </a:endParaRPr>
            </a:p>
          </p:txBody>
        </p:sp>
        <p:sp>
          <p:nvSpPr>
            <p:cNvPr id="14" name="Rectangle 13"/>
            <p:cNvSpPr/>
            <p:nvPr/>
          </p:nvSpPr>
          <p:spPr>
            <a:xfrm>
              <a:off x="6180176" y="1661068"/>
              <a:ext cx="1542410" cy="523220"/>
            </a:xfrm>
            <a:prstGeom prst="rect">
              <a:avLst/>
            </a:prstGeom>
          </p:spPr>
          <p:txBody>
            <a:bodyPr wrap="none">
              <a:spAutoFit/>
            </a:bodyPr>
            <a:lstStyle/>
            <a:p>
              <a:pPr lvl="0" algn="ctr"/>
              <a:r>
                <a:rPr lang="en-US" sz="2800" dirty="0">
                  <a:solidFill>
                    <a:srgbClr val="F79646">
                      <a:lumMod val="50000"/>
                    </a:srgbClr>
                  </a:solidFill>
                  <a:latin typeface="Nunito Black" pitchFamily="2" charset="0"/>
                  <a:cs typeface="Baloo 2 SemiBold" pitchFamily="2" charset="0"/>
                </a:rPr>
                <a:t>Liu-xi-a</a:t>
              </a:r>
            </a:p>
          </p:txBody>
        </p:sp>
        <p:sp>
          <p:nvSpPr>
            <p:cNvPr id="15" name="Rectangle 14"/>
            <p:cNvSpPr/>
            <p:nvPr/>
          </p:nvSpPr>
          <p:spPr>
            <a:xfrm>
              <a:off x="8244922" y="1646988"/>
              <a:ext cx="139814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Cô</a:t>
              </a:r>
              <a:r>
                <a:rPr lang="en-US" sz="2800" dirty="0">
                  <a:solidFill>
                    <a:srgbClr val="F79646">
                      <a:lumMod val="50000"/>
                    </a:srgbClr>
                  </a:solidFill>
                  <a:latin typeface="Nunito Black" pitchFamily="2" charset="0"/>
                  <a:cs typeface="Baloo 2 SemiBold" pitchFamily="2" charset="0"/>
                </a:rPr>
                <a:t>-li-a</a:t>
              </a:r>
            </a:p>
          </p:txBody>
        </p:sp>
        <p:sp>
          <p:nvSpPr>
            <p:cNvPr id="17" name="Rectangle 16"/>
            <p:cNvSpPr/>
            <p:nvPr/>
          </p:nvSpPr>
          <p:spPr>
            <a:xfrm>
              <a:off x="2935621" y="3200678"/>
              <a:ext cx="202812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ngắn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ngủn</a:t>
              </a:r>
              <a:endParaRPr lang="en-US" sz="2800" dirty="0">
                <a:solidFill>
                  <a:srgbClr val="F79646">
                    <a:lumMod val="50000"/>
                  </a:srgbClr>
                </a:solidFill>
                <a:latin typeface="Nunito Black" pitchFamily="2" charset="0"/>
                <a:cs typeface="Baloo 2 SemiBold" pitchFamily="2" charset="0"/>
              </a:endParaRPr>
            </a:p>
          </p:txBody>
        </p:sp>
        <p:sp>
          <p:nvSpPr>
            <p:cNvPr id="19" name="Rectangle 18"/>
            <p:cNvSpPr/>
            <p:nvPr/>
          </p:nvSpPr>
          <p:spPr>
            <a:xfrm>
              <a:off x="7017671" y="3200678"/>
              <a:ext cx="1587294" cy="523220"/>
            </a:xfrm>
            <a:prstGeom prst="rect">
              <a:avLst/>
            </a:prstGeom>
          </p:spPr>
          <p:txBody>
            <a:bodyPr wrap="none">
              <a:spAutoFit/>
            </a:bodyPr>
            <a:lstStyle/>
            <a:p>
              <a:pPr lvl="0" algn="ctr"/>
              <a:r>
                <a:rPr lang="en-US" sz="2800" dirty="0" err="1" smtClean="0">
                  <a:solidFill>
                    <a:srgbClr val="F79646">
                      <a:lumMod val="50000"/>
                    </a:srgbClr>
                  </a:solidFill>
                  <a:latin typeface="Nunito Black" pitchFamily="2" charset="0"/>
                  <a:cs typeface="Baloo 2 SemiBold" pitchFamily="2" charset="0"/>
                </a:rPr>
                <a:t>nhận</a:t>
              </a:r>
              <a:r>
                <a:rPr lang="en-US" sz="2800" dirty="0" smtClean="0">
                  <a:solidFill>
                    <a:srgbClr val="F79646">
                      <a:lumMod val="50000"/>
                    </a:srgbClr>
                  </a:solidFill>
                  <a:latin typeface="Nunito Black" pitchFamily="2" charset="0"/>
                  <a:cs typeface="Baloo 2 SemiBold" pitchFamily="2" charset="0"/>
                </a:rPr>
                <a:t> </a:t>
              </a:r>
              <a:r>
                <a:rPr lang="en-US" sz="2800" dirty="0" err="1" smtClean="0">
                  <a:solidFill>
                    <a:srgbClr val="F79646">
                      <a:lumMod val="50000"/>
                    </a:srgbClr>
                  </a:solidFill>
                  <a:latin typeface="Nunito Black" pitchFamily="2" charset="0"/>
                  <a:cs typeface="Baloo 2 SemiBold" pitchFamily="2" charset="0"/>
                </a:rPr>
                <a:t>lời</a:t>
              </a:r>
              <a:endParaRPr lang="en-US" sz="2800" dirty="0">
                <a:solidFill>
                  <a:srgbClr val="F79646">
                    <a:lumMod val="50000"/>
                  </a:srgbClr>
                </a:solidFill>
                <a:latin typeface="Nunito Black" pitchFamily="2" charset="0"/>
                <a:cs typeface="Baloo 2 SemiBold" pitchFamily="2" charset="0"/>
              </a:endParaRPr>
            </a:p>
          </p:txBody>
        </p:sp>
      </p:grpSp>
      <p:sp>
        <p:nvSpPr>
          <p:cNvPr id="21" name="Rectangle 20"/>
          <p:cNvSpPr/>
          <p:nvPr/>
        </p:nvSpPr>
        <p:spPr>
          <a:xfrm>
            <a:off x="4907013" y="4318115"/>
            <a:ext cx="1984612" cy="954107"/>
          </a:xfrm>
          <a:prstGeom prst="rect">
            <a:avLst/>
          </a:prstGeom>
        </p:spPr>
        <p:txBody>
          <a:bodyPr wrap="square">
            <a:spAutoFit/>
          </a:bodyPr>
          <a:lstStyle/>
          <a:p>
            <a:pPr lvl="0"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pic>
        <p:nvPicPr>
          <p:cNvPr id="23" name="Picture 22"/>
          <p:cNvPicPr>
            <a:picLocks noChangeAspect="1"/>
          </p:cNvPicPr>
          <p:nvPr/>
        </p:nvPicPr>
        <p:blipFill>
          <a:blip r:embed="rId5"/>
          <a:stretch>
            <a:fillRect/>
          </a:stretch>
        </p:blipFill>
        <p:spPr>
          <a:xfrm>
            <a:off x="0" y="4121182"/>
            <a:ext cx="2247900" cy="2733675"/>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1286</TotalTime>
  <Words>2432</Words>
  <Application>Microsoft Office PowerPoint</Application>
  <PresentationFormat>Widescreen</PresentationFormat>
  <Paragraphs>131</Paragraphs>
  <Slides>27</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Nunito Black</vt:lpstr>
      <vt:lpstr>Baloo 2 Medium</vt:lpstr>
      <vt:lpstr>Baloo 2 SemiBold</vt:lpstr>
      <vt:lpstr>Times New Roman</vt:lpstr>
      <vt:lpstr>Arial</vt:lpstr>
      <vt:lpstr>Sigmar One</vt:lpstr>
      <vt:lpstr>Calibri Light</vt:lpstr>
      <vt:lpstr>#9Slide03 AmpleSoft Bold</vt:lpstr>
      <vt:lpstr>Nunito</vt:lpstr>
      <vt:lpstr>Calibri</vt:lpstr>
      <vt:lpstr>Open Sans</vt:lpstr>
      <vt:lpstr>Sriracha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MAIHUNG</cp:lastModifiedBy>
  <cp:revision>87</cp:revision>
  <dcterms:created xsi:type="dcterms:W3CDTF">2006-08-16T00:00:00Z</dcterms:created>
  <dcterms:modified xsi:type="dcterms:W3CDTF">2025-05-13T03:17:00Z</dcterms:modified>
  <dc:identifier>DAFDiO2oNAs</dc:identifier>
</cp:coreProperties>
</file>