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sldIdLst>
    <p:sldId id="321" r:id="rId2"/>
    <p:sldId id="256" r:id="rId3"/>
    <p:sldId id="293" r:id="rId4"/>
    <p:sldId id="294" r:id="rId5"/>
    <p:sldId id="319" r:id="rId6"/>
    <p:sldId id="296" r:id="rId7"/>
    <p:sldId id="298" r:id="rId8"/>
    <p:sldId id="299" r:id="rId9"/>
    <p:sldId id="263" r:id="rId10"/>
    <p:sldId id="300" r:id="rId11"/>
    <p:sldId id="303" r:id="rId12"/>
    <p:sldId id="306" r:id="rId13"/>
    <p:sldId id="307" r:id="rId14"/>
    <p:sldId id="265" r:id="rId15"/>
  </p:sldIdLst>
  <p:sldSz cx="12192000" cy="6858000"/>
  <p:notesSz cx="6858000" cy="9144000"/>
  <p:embeddedFontLst>
    <p:embeddedFont>
      <p:font typeface="Nunito Black" panose="00000A00000000000000"/>
      <p:bold r:id="rId17"/>
      <p:boldItalic r:id="rId18"/>
    </p:embeddedFont>
    <p:embeddedFont>
      <p:font typeface="Sigmar One" panose="020B0604020202020204" charset="0"/>
      <p:regular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Nunito Sans Black" panose="020B0604020202020204" charset="0"/>
      <p:bold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Sriracha" panose="020B0604020202020204" charset="-34"/>
      <p:regular r:id="rId28"/>
    </p:embeddedFont>
  </p:embeddedFontLst>
  <p:defaultTextStyle>
    <a:defPPr>
      <a:defRPr lang="en-US"/>
    </a:defPPr>
    <a:lvl1pPr marL="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0477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0953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1430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1907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2384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2861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3338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438156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19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6F18"/>
    <a:srgbClr val="DAFEE0"/>
    <a:srgbClr val="F5F6BC"/>
    <a:srgbClr val="73C532"/>
    <a:srgbClr val="57C7D4"/>
    <a:srgbClr val="EAEAC8"/>
    <a:srgbClr val="66FFCC"/>
    <a:srgbClr val="EAF9FF"/>
    <a:srgbClr val="FF66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82" d="100"/>
          <a:sy n="82" d="100"/>
        </p:scale>
        <p:origin x="691" y="62"/>
      </p:cViewPr>
      <p:guideLst>
        <p:guide orient="horz" pos="14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8D67C-1AFD-4D5D-B5A0-021795BA2F7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97CBF-D386-4FC0-9CD1-13948D59A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04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4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97CBF-D386-4FC0-9CD1-13948D59AF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41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97CBF-D386-4FC0-9CD1-13948D59AF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06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89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47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6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0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66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11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4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93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27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70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5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01598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6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66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2" y="313709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Tiếng Việt -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688047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8" y="5443866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4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9" y="4328506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Phạm Thị Mai Hưng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436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>
            <a:extLst>
              <a:ext uri="{FF2B5EF4-FFF2-40B4-BE49-F238E27FC236}">
                <a16:creationId xmlns:a16="http://schemas.microsoft.com/office/drawing/2014/main" id="{59F6309B-EABB-A876-5417-8234D0690D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" y="5029200"/>
            <a:ext cx="1644873" cy="179844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846" y="736586"/>
            <a:ext cx="5491305" cy="6110203"/>
          </a:xfrm>
          <a:prstGeom prst="rect">
            <a:avLst/>
          </a:prstGeom>
        </p:spPr>
      </p:pic>
      <p:sp>
        <p:nvSpPr>
          <p:cNvPr id="16" name="Rectangle: Rounded Corners 10">
            <a:extLst>
              <a:ext uri="{FF2B5EF4-FFF2-40B4-BE49-F238E27FC236}">
                <a16:creationId xmlns:a16="http://schemas.microsoft.com/office/drawing/2014/main" id="{8DF9AFA0-84FE-1D74-3146-87555832D87E}"/>
              </a:ext>
            </a:extLst>
          </p:cNvPr>
          <p:cNvSpPr/>
          <p:nvPr/>
        </p:nvSpPr>
        <p:spPr>
          <a:xfrm>
            <a:off x="228600" y="139805"/>
            <a:ext cx="9677400" cy="491831"/>
          </a:xfrm>
          <a:prstGeom prst="roundRect">
            <a:avLst/>
          </a:prstGeom>
          <a:solidFill>
            <a:srgbClr val="F46F1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i="1" dirty="0" err="1">
                <a:solidFill>
                  <a:prstClr val="white"/>
                </a:solidFill>
                <a:latin typeface="Nunito Black" panose="00000A00000000000000" pitchFamily="2" charset="0"/>
              </a:rPr>
              <a:t>Câu</a:t>
            </a:r>
            <a:r>
              <a:rPr lang="en-US" sz="2800" i="1" dirty="0">
                <a:solidFill>
                  <a:prstClr val="white"/>
                </a:solidFill>
                <a:latin typeface="Nunito Black" panose="00000A00000000000000" pitchFamily="2" charset="0"/>
              </a:rPr>
              <a:t> 1. </a:t>
            </a:r>
            <a:r>
              <a:rPr lang="vi-VN" sz="2800" i="1" dirty="0">
                <a:solidFill>
                  <a:schemeClr val="bg1"/>
                </a:solidFill>
                <a:latin typeface="Nunito Black" pitchFamily="2" charset="0"/>
              </a:rPr>
              <a:t>Đọc Đơn xin vào Đội dưới đây và trả lời câu hỏi</a:t>
            </a:r>
            <a:r>
              <a:rPr lang="vi-VN" sz="2800" i="1" dirty="0">
                <a:solidFill>
                  <a:schemeClr val="bg1"/>
                </a:solidFill>
                <a:latin typeface="OpenSans"/>
              </a:rPr>
              <a:t>.</a:t>
            </a:r>
            <a:endParaRPr lang="en-US" sz="2800" i="1" dirty="0">
              <a:solidFill>
                <a:schemeClr val="bg1"/>
              </a:solidFill>
              <a:latin typeface="Nunito Black" panose="00000A00000000000000" pitchFamily="2" charset="0"/>
            </a:endParaRPr>
          </a:p>
        </p:txBody>
      </p:sp>
      <p:sp>
        <p:nvSpPr>
          <p:cNvPr id="17" name="Rectangle: Rounded Corners 10">
            <a:extLst>
              <a:ext uri="{FF2B5EF4-FFF2-40B4-BE49-F238E27FC236}">
                <a16:creationId xmlns:a16="http://schemas.microsoft.com/office/drawing/2014/main" id="{8DF9AFA0-84FE-1D74-3146-87555832D87E}"/>
              </a:ext>
            </a:extLst>
          </p:cNvPr>
          <p:cNvSpPr/>
          <p:nvPr/>
        </p:nvSpPr>
        <p:spPr>
          <a:xfrm>
            <a:off x="5534986" y="935666"/>
            <a:ext cx="5392733" cy="75565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Nunito Black" panose="00000A00000000000000" pitchFamily="2" charset="0"/>
              </a:rPr>
              <a:t>Bạn</a:t>
            </a:r>
            <a:r>
              <a:rPr lang="en-US" sz="2400" dirty="0" smtClean="0">
                <a:solidFill>
                  <a:schemeClr val="tx1"/>
                </a:solidFill>
                <a:latin typeface="Nunito Black" panose="00000A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unito Black" panose="00000A00000000000000" pitchFamily="2" charset="0"/>
              </a:rPr>
              <a:t>Nguyễn</a:t>
            </a:r>
            <a:r>
              <a:rPr lang="en-US" sz="2400" dirty="0" smtClean="0">
                <a:solidFill>
                  <a:schemeClr val="tx1"/>
                </a:solidFill>
                <a:latin typeface="Nunito Black" panose="00000A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unito Black" panose="00000A00000000000000" pitchFamily="2" charset="0"/>
              </a:rPr>
              <a:t>Ngọc</a:t>
            </a:r>
            <a:r>
              <a:rPr lang="en-US" sz="2400" dirty="0" smtClean="0">
                <a:solidFill>
                  <a:schemeClr val="tx1"/>
                </a:solidFill>
                <a:latin typeface="Nunito Black" panose="00000A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unito Black" panose="00000A00000000000000" pitchFamily="2" charset="0"/>
              </a:rPr>
              <a:t>Bích</a:t>
            </a:r>
            <a:r>
              <a:rPr lang="en-US" sz="2400" dirty="0" smtClean="0">
                <a:solidFill>
                  <a:schemeClr val="tx1"/>
                </a:solidFill>
                <a:latin typeface="Nunito Black" panose="00000A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unito Black" panose="00000A00000000000000" pitchFamily="2" charset="0"/>
              </a:rPr>
              <a:t>viết</a:t>
            </a:r>
            <a:r>
              <a:rPr lang="en-US" sz="2400" dirty="0" smtClean="0">
                <a:solidFill>
                  <a:schemeClr val="tx1"/>
                </a:solidFill>
                <a:latin typeface="Nunito Black" panose="00000A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unito Black" panose="00000A00000000000000" pitchFamily="2" charset="0"/>
              </a:rPr>
              <a:t>đơn</a:t>
            </a:r>
            <a:r>
              <a:rPr lang="en-US" sz="2400" dirty="0" smtClean="0">
                <a:solidFill>
                  <a:schemeClr val="tx1"/>
                </a:solidFill>
                <a:latin typeface="Nunito Black" panose="00000A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unito Black" panose="00000A00000000000000" pitchFamily="2" charset="0"/>
              </a:rPr>
              <a:t>trên</a:t>
            </a:r>
            <a:r>
              <a:rPr lang="en-US" sz="2400" dirty="0" smtClean="0">
                <a:solidFill>
                  <a:schemeClr val="tx1"/>
                </a:solidFill>
                <a:latin typeface="Nunito Black" panose="00000A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unito Black" panose="00000A00000000000000" pitchFamily="2" charset="0"/>
              </a:rPr>
              <a:t>để</a:t>
            </a:r>
            <a:r>
              <a:rPr lang="en-US" sz="2400" dirty="0" smtClean="0">
                <a:solidFill>
                  <a:schemeClr val="tx1"/>
                </a:solidFill>
                <a:latin typeface="Nunito Black" panose="00000A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unito Black" panose="00000A00000000000000" pitchFamily="2" charset="0"/>
              </a:rPr>
              <a:t>làm</a:t>
            </a:r>
            <a:r>
              <a:rPr lang="en-US" sz="2400" dirty="0" smtClean="0">
                <a:solidFill>
                  <a:schemeClr val="tx1"/>
                </a:solidFill>
                <a:latin typeface="Nunito Black" panose="00000A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unito Black" panose="00000A00000000000000" pitchFamily="2" charset="0"/>
              </a:rPr>
              <a:t>gì</a:t>
            </a:r>
            <a:r>
              <a:rPr lang="en-US" sz="2400" dirty="0" smtClean="0">
                <a:solidFill>
                  <a:schemeClr val="tx1"/>
                </a:solidFill>
                <a:latin typeface="Nunito Black" panose="00000A00000000000000" pitchFamily="2" charset="0"/>
              </a:rPr>
              <a:t>?</a:t>
            </a:r>
          </a:p>
        </p:txBody>
      </p:sp>
      <p:sp>
        <p:nvSpPr>
          <p:cNvPr id="19" name="Rectangle: Rounded Corners 10">
            <a:extLst>
              <a:ext uri="{FF2B5EF4-FFF2-40B4-BE49-F238E27FC236}">
                <a16:creationId xmlns:a16="http://schemas.microsoft.com/office/drawing/2014/main" id="{8DF9AFA0-84FE-1D74-3146-87555832D87E}"/>
              </a:ext>
            </a:extLst>
          </p:cNvPr>
          <p:cNvSpPr/>
          <p:nvPr/>
        </p:nvSpPr>
        <p:spPr>
          <a:xfrm>
            <a:off x="7591934" y="1787868"/>
            <a:ext cx="4419600" cy="74334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vi-VN" sz="2400" dirty="0">
                <a:solidFill>
                  <a:srgbClr val="F46F18"/>
                </a:solidFill>
                <a:latin typeface="Nunito Black" pitchFamily="2" charset="0"/>
              </a:rPr>
              <a:t>Bạn Nguyễn Ngọc Bích viết đơn để xin vào </a:t>
            </a:r>
            <a:r>
              <a:rPr lang="vi-VN" sz="2400" dirty="0" smtClean="0">
                <a:solidFill>
                  <a:srgbClr val="F46F18"/>
                </a:solidFill>
                <a:latin typeface="Nunito Black" pitchFamily="2" charset="0"/>
              </a:rPr>
              <a:t>Đội</a:t>
            </a:r>
            <a:r>
              <a:rPr lang="en-US" sz="2400" dirty="0" smtClean="0">
                <a:solidFill>
                  <a:srgbClr val="F46F18"/>
                </a:solidFill>
                <a:latin typeface="Nunito Black" pitchFamily="2" charset="0"/>
              </a:rPr>
              <a:t>.</a:t>
            </a:r>
            <a:endParaRPr lang="en-US" sz="2400" dirty="0">
              <a:solidFill>
                <a:srgbClr val="F46F18"/>
              </a:solidFill>
              <a:latin typeface="Nunito Black" panose="00000A00000000000000" pitchFamily="2" charset="0"/>
            </a:endParaRPr>
          </a:p>
        </p:txBody>
      </p:sp>
      <p:sp>
        <p:nvSpPr>
          <p:cNvPr id="4" name="Curved Up Arrow 3"/>
          <p:cNvSpPr/>
          <p:nvPr/>
        </p:nvSpPr>
        <p:spPr>
          <a:xfrm rot="3827597">
            <a:off x="5937957" y="3521788"/>
            <a:ext cx="795239" cy="641868"/>
          </a:xfrm>
          <a:prstGeom prst="curved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: Rounded Corners 10">
            <a:extLst>
              <a:ext uri="{FF2B5EF4-FFF2-40B4-BE49-F238E27FC236}">
                <a16:creationId xmlns:a16="http://schemas.microsoft.com/office/drawing/2014/main" id="{8DF9AFA0-84FE-1D74-3146-87555832D87E}"/>
              </a:ext>
            </a:extLst>
          </p:cNvPr>
          <p:cNvSpPr/>
          <p:nvPr/>
        </p:nvSpPr>
        <p:spPr>
          <a:xfrm>
            <a:off x="5548912" y="2806460"/>
            <a:ext cx="4204688" cy="443478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Nunito Black" panose="00000A00000000000000" pitchFamily="2" charset="0"/>
              </a:rPr>
              <a:t>Đơn</a:t>
            </a:r>
            <a:r>
              <a:rPr lang="en-US" sz="2400" dirty="0" smtClean="0">
                <a:solidFill>
                  <a:schemeClr val="tx1"/>
                </a:solidFill>
                <a:latin typeface="Nunito Black" panose="00000A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unito Black" panose="00000A00000000000000" pitchFamily="2" charset="0"/>
              </a:rPr>
              <a:t>trên</a:t>
            </a:r>
            <a:r>
              <a:rPr lang="en-US" sz="2400" dirty="0" smtClean="0">
                <a:solidFill>
                  <a:schemeClr val="tx1"/>
                </a:solidFill>
                <a:latin typeface="Nunito Black" panose="00000A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unito Black" panose="00000A00000000000000" pitchFamily="2" charset="0"/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  <a:latin typeface="Nunito Black" panose="00000A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unito Black" panose="00000A00000000000000" pitchFamily="2" charset="0"/>
              </a:rPr>
              <a:t>gửi</a:t>
            </a:r>
            <a:r>
              <a:rPr lang="en-US" sz="2400" dirty="0" smtClean="0">
                <a:solidFill>
                  <a:schemeClr val="tx1"/>
                </a:solidFill>
                <a:latin typeface="Nunito Black" panose="00000A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unito Black" panose="00000A00000000000000" pitchFamily="2" charset="0"/>
              </a:rPr>
              <a:t>cho</a:t>
            </a:r>
            <a:r>
              <a:rPr lang="en-US" sz="2400" dirty="0" smtClean="0">
                <a:solidFill>
                  <a:schemeClr val="tx1"/>
                </a:solidFill>
                <a:latin typeface="Nunito Black" panose="00000A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unito Black" panose="00000A00000000000000" pitchFamily="2" charset="0"/>
              </a:rPr>
              <a:t>ai</a:t>
            </a:r>
            <a:r>
              <a:rPr lang="en-US" sz="2400" dirty="0" smtClean="0">
                <a:solidFill>
                  <a:schemeClr val="tx1"/>
                </a:solidFill>
                <a:latin typeface="Nunito Black" panose="00000A00000000000000" pitchFamily="2" charset="0"/>
              </a:rPr>
              <a:t>?</a:t>
            </a:r>
          </a:p>
        </p:txBody>
      </p:sp>
      <p:sp>
        <p:nvSpPr>
          <p:cNvPr id="22" name="Rectangle: Rounded Corners 10">
            <a:extLst>
              <a:ext uri="{FF2B5EF4-FFF2-40B4-BE49-F238E27FC236}">
                <a16:creationId xmlns:a16="http://schemas.microsoft.com/office/drawing/2014/main" id="{8DF9AFA0-84FE-1D74-3146-87555832D87E}"/>
              </a:ext>
            </a:extLst>
          </p:cNvPr>
          <p:cNvSpPr/>
          <p:nvPr/>
        </p:nvSpPr>
        <p:spPr>
          <a:xfrm>
            <a:off x="6769311" y="3309766"/>
            <a:ext cx="5334000" cy="1084938"/>
          </a:xfrm>
          <a:prstGeom prst="roundRect">
            <a:avLst/>
          </a:prstGeom>
          <a:ln>
            <a:solidFill>
              <a:srgbClr val="57C7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sz="2400" dirty="0" smtClean="0">
              <a:solidFill>
                <a:prstClr val="black"/>
              </a:solidFill>
              <a:latin typeface="Nunito Black" pitchFamily="2" charset="0"/>
            </a:endParaRPr>
          </a:p>
          <a:p>
            <a:pPr algn="just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vi-VN" sz="2400" dirty="0" smtClean="0">
                <a:solidFill>
                  <a:srgbClr val="0070C0"/>
                </a:solidFill>
                <a:latin typeface="Nunito Black" pitchFamily="2" charset="0"/>
              </a:rPr>
              <a:t>Đơn </a:t>
            </a:r>
            <a:r>
              <a:rPr lang="vi-VN" sz="2400" dirty="0">
                <a:solidFill>
                  <a:srgbClr val="0070C0"/>
                </a:solidFill>
                <a:latin typeface="Nunito Black" pitchFamily="2" charset="0"/>
              </a:rPr>
              <a:t>trên được gửi cho Ban phụ trách Đội trường Tiểu học Nguyễn Thái Học và Ban chỉ huy Liên đội</a:t>
            </a:r>
            <a:r>
              <a:rPr lang="en-US" sz="2400" dirty="0" smtClean="0">
                <a:solidFill>
                  <a:srgbClr val="0070C0"/>
                </a:solidFill>
                <a:latin typeface="Nunito Black" pitchFamily="2" charset="0"/>
              </a:rPr>
              <a:t>.</a:t>
            </a:r>
            <a:r>
              <a:rPr lang="vi-VN" sz="2400" dirty="0">
                <a:solidFill>
                  <a:srgbClr val="0070C0"/>
                </a:solidFill>
                <a:latin typeface="Nunito Black" pitchFamily="2" charset="0"/>
              </a:rPr>
              <a:t/>
            </a:r>
            <a:br>
              <a:rPr lang="vi-VN" sz="2400" dirty="0">
                <a:solidFill>
                  <a:srgbClr val="0070C0"/>
                </a:solidFill>
                <a:latin typeface="Nunito Black" pitchFamily="2" charset="0"/>
              </a:rPr>
            </a:br>
            <a:endParaRPr lang="en-US" sz="2400" dirty="0" smtClean="0">
              <a:solidFill>
                <a:srgbClr val="0070C0"/>
              </a:solidFill>
              <a:latin typeface="Nunito Black" panose="00000A00000000000000" pitchFamily="2" charset="0"/>
            </a:endParaRPr>
          </a:p>
        </p:txBody>
      </p:sp>
      <p:sp>
        <p:nvSpPr>
          <p:cNvPr id="23" name="Curved Up Arrow 22"/>
          <p:cNvSpPr/>
          <p:nvPr/>
        </p:nvSpPr>
        <p:spPr>
          <a:xfrm rot="3827597">
            <a:off x="6671450" y="1927223"/>
            <a:ext cx="795239" cy="641868"/>
          </a:xfrm>
          <a:prstGeom prst="curved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: Rounded Corners 10">
            <a:extLst>
              <a:ext uri="{FF2B5EF4-FFF2-40B4-BE49-F238E27FC236}">
                <a16:creationId xmlns:a16="http://schemas.microsoft.com/office/drawing/2014/main" id="{8DF9AFA0-84FE-1D74-3146-87555832D87E}"/>
              </a:ext>
            </a:extLst>
          </p:cNvPr>
          <p:cNvSpPr/>
          <p:nvPr/>
        </p:nvSpPr>
        <p:spPr>
          <a:xfrm>
            <a:off x="6861089" y="5225056"/>
            <a:ext cx="5150445" cy="1538357"/>
          </a:xfrm>
          <a:prstGeom prst="roundRect">
            <a:avLst/>
          </a:prstGeom>
          <a:ln>
            <a:solidFill>
              <a:srgbClr val="73C53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00B050"/>
                </a:solidFill>
                <a:latin typeface="Nunito Black" pitchFamily="2" charset="0"/>
              </a:rPr>
              <a:t>Người viết đơn đã hứa 3 điều</a:t>
            </a:r>
            <a:r>
              <a:rPr lang="vi-VN" sz="2400" dirty="0" smtClean="0">
                <a:solidFill>
                  <a:srgbClr val="00B050"/>
                </a:solidFill>
                <a:latin typeface="Nunito Black" pitchFamily="2" charset="0"/>
              </a:rPr>
              <a:t>: </a:t>
            </a:r>
            <a:r>
              <a:rPr lang="vi-VN" sz="2400" dirty="0">
                <a:solidFill>
                  <a:srgbClr val="00B050"/>
                </a:solidFill>
                <a:latin typeface="Nunito Black" pitchFamily="2" charset="0"/>
              </a:rPr>
              <a:t>Thực hiện 5 điều Bác Hồ </a:t>
            </a:r>
            <a:r>
              <a:rPr lang="vi-VN" sz="2400" dirty="0" smtClean="0">
                <a:solidFill>
                  <a:srgbClr val="00B050"/>
                </a:solidFill>
                <a:latin typeface="Nunito Black" pitchFamily="2" charset="0"/>
              </a:rPr>
              <a:t>dạy</a:t>
            </a:r>
            <a:r>
              <a:rPr lang="en-US" sz="2400" dirty="0" smtClean="0">
                <a:solidFill>
                  <a:srgbClr val="00B050"/>
                </a:solidFill>
                <a:latin typeface="Nunito Black" pitchFamily="2" charset="0"/>
              </a:rPr>
              <a:t>;</a:t>
            </a:r>
            <a:r>
              <a:rPr lang="vi-VN" sz="2400" dirty="0" smtClean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vi-VN" sz="2400" dirty="0">
                <a:solidFill>
                  <a:srgbClr val="00B050"/>
                </a:solidFill>
                <a:latin typeface="Nunito Black" pitchFamily="2" charset="0"/>
              </a:rPr>
              <a:t>Tuân theo Điều lệ </a:t>
            </a:r>
            <a:r>
              <a:rPr lang="vi-VN" sz="2400" dirty="0" smtClean="0">
                <a:solidFill>
                  <a:srgbClr val="00B050"/>
                </a:solidFill>
                <a:latin typeface="Nunito Black" pitchFamily="2" charset="0"/>
              </a:rPr>
              <a:t>Đội</a:t>
            </a:r>
            <a:r>
              <a:rPr lang="en-US" sz="2400" dirty="0" smtClean="0">
                <a:solidFill>
                  <a:srgbClr val="00B050"/>
                </a:solidFill>
                <a:latin typeface="Nunito Black" pitchFamily="2" charset="0"/>
              </a:rPr>
              <a:t>;</a:t>
            </a:r>
            <a:r>
              <a:rPr lang="vi-VN" sz="2400" dirty="0" smtClean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vi-VN" sz="2400" dirty="0">
                <a:solidFill>
                  <a:srgbClr val="00B050"/>
                </a:solidFill>
                <a:latin typeface="Nunito Black" pitchFamily="2" charset="0"/>
              </a:rPr>
              <a:t>Giữ gìn danh dự </a:t>
            </a:r>
            <a:r>
              <a:rPr lang="vi-VN" sz="2400" dirty="0" smtClean="0">
                <a:solidFill>
                  <a:srgbClr val="00B050"/>
                </a:solidFill>
                <a:latin typeface="Nunito Black" pitchFamily="2" charset="0"/>
              </a:rPr>
              <a:t>Đội</a:t>
            </a:r>
            <a:r>
              <a:rPr lang="en-US" sz="2400" dirty="0" smtClean="0">
                <a:solidFill>
                  <a:srgbClr val="00B050"/>
                </a:solidFill>
                <a:latin typeface="Nunito Black" pitchFamily="2" charset="0"/>
              </a:rPr>
              <a:t>.</a:t>
            </a:r>
            <a:endParaRPr lang="vi-VN" sz="2400" dirty="0">
              <a:solidFill>
                <a:srgbClr val="00B050"/>
              </a:solidFill>
              <a:latin typeface="Nunito Black" pitchFamily="2" charset="0"/>
            </a:endParaRPr>
          </a:p>
        </p:txBody>
      </p:sp>
      <p:sp>
        <p:nvSpPr>
          <p:cNvPr id="25" name="Rectangle: Rounded Corners 10">
            <a:extLst>
              <a:ext uri="{FF2B5EF4-FFF2-40B4-BE49-F238E27FC236}">
                <a16:creationId xmlns:a16="http://schemas.microsoft.com/office/drawing/2014/main" id="{8DF9AFA0-84FE-1D74-3146-87555832D87E}"/>
              </a:ext>
            </a:extLst>
          </p:cNvPr>
          <p:cNvSpPr/>
          <p:nvPr/>
        </p:nvSpPr>
        <p:spPr>
          <a:xfrm>
            <a:off x="5534986" y="4702097"/>
            <a:ext cx="6523682" cy="393646"/>
          </a:xfrm>
          <a:prstGeom prst="roundRect">
            <a:avLst/>
          </a:prstGeom>
          <a:ln>
            <a:solidFill>
              <a:srgbClr val="73C53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vi-VN" sz="2300" dirty="0">
                <a:latin typeface="Nunito Black" pitchFamily="2" charset="0"/>
              </a:rPr>
              <a:t>Người viết đơn đã hứa những gì khi vào Đội</a:t>
            </a:r>
            <a:r>
              <a:rPr lang="vi-VN" sz="2300" dirty="0" smtClean="0">
                <a:latin typeface="Nunito Black" pitchFamily="2" charset="0"/>
              </a:rPr>
              <a:t>?</a:t>
            </a:r>
            <a:endParaRPr lang="en-US" sz="2300" dirty="0" smtClean="0">
              <a:solidFill>
                <a:schemeClr val="tx1"/>
              </a:solidFill>
              <a:latin typeface="Nunito Black" panose="00000A00000000000000" pitchFamily="2" charset="0"/>
            </a:endParaRPr>
          </a:p>
        </p:txBody>
      </p:sp>
      <p:sp>
        <p:nvSpPr>
          <p:cNvPr id="26" name="Curved Up Arrow 25"/>
          <p:cNvSpPr/>
          <p:nvPr/>
        </p:nvSpPr>
        <p:spPr>
          <a:xfrm rot="3827597">
            <a:off x="5824481" y="5378167"/>
            <a:ext cx="1026594" cy="651424"/>
          </a:xfrm>
          <a:prstGeom prst="curvedUpArrow">
            <a:avLst/>
          </a:prstGeom>
          <a:solidFill>
            <a:srgbClr val="73C532"/>
          </a:solidFill>
          <a:ln>
            <a:solidFill>
              <a:srgbClr val="73C5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524000" y="1368425"/>
            <a:ext cx="2286000" cy="612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6200" y="1746251"/>
            <a:ext cx="5458786" cy="768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-289260" y="4267201"/>
            <a:ext cx="5013660" cy="175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747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4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10">
            <a:extLst>
              <a:ext uri="{FF2B5EF4-FFF2-40B4-BE49-F238E27FC236}">
                <a16:creationId xmlns:a16="http://schemas.microsoft.com/office/drawing/2014/main" id="{8DF9AFA0-84FE-1D74-3146-87555832D87E}"/>
              </a:ext>
            </a:extLst>
          </p:cNvPr>
          <p:cNvSpPr/>
          <p:nvPr/>
        </p:nvSpPr>
        <p:spPr>
          <a:xfrm>
            <a:off x="152400" y="103829"/>
            <a:ext cx="10668000" cy="926995"/>
          </a:xfrm>
          <a:prstGeom prst="roundRect">
            <a:avLst/>
          </a:prstGeom>
          <a:solidFill>
            <a:srgbClr val="DAFEE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Black" panose="00000A00000000000000" pitchFamily="2" charset="0"/>
              </a:rPr>
              <a:t>Câu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unito Black" panose="00000A00000000000000" pitchFamily="2" charset="0"/>
              </a:rPr>
              <a:t>2. </a:t>
            </a:r>
            <a:r>
              <a:rPr lang="vi-V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Black" pitchFamily="2" charset="0"/>
              </a:rPr>
              <a:t>Điền thông tin vào mẫu đơn xin vào Đội và đối chiếu bài với </a:t>
            </a:r>
            <a:r>
              <a:rPr lang="vi-V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unito Black" pitchFamily="2" charset="0"/>
              </a:rPr>
              <a:t>bạn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Nunito Black" panose="00000A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143000"/>
            <a:ext cx="7848600" cy="5334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493081" y="1219200"/>
            <a:ext cx="3698919" cy="5352964"/>
            <a:chOff x="8503293" y="1037894"/>
            <a:chExt cx="3698919" cy="535296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03293" y="1037894"/>
              <a:ext cx="3698919" cy="528670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111478" y="4267200"/>
              <a:ext cx="248254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dirty="0">
                  <a:latin typeface="Nunito Black" pitchFamily="2" charset="0"/>
                </a:rPr>
                <a:t>Em dựa vào mẫu đơn ở bài tập trên và điền thông tin của bản thân</a:t>
              </a:r>
              <a:r>
                <a:rPr lang="vi-VN" sz="2400" dirty="0" smtClean="0">
                  <a:latin typeface="Nunito Black" pitchFamily="2" charset="0"/>
                </a:rPr>
                <a:t>.</a:t>
              </a:r>
              <a:r>
                <a:rPr lang="vi-VN" dirty="0"/>
                <a:t/>
              </a:r>
              <a:br>
                <a:rPr lang="vi-VN" dirty="0"/>
              </a:b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333794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61CDA5A-B024-D5B3-4D0B-010F074979C9}"/>
              </a:ext>
            </a:extLst>
          </p:cNvPr>
          <p:cNvSpPr txBox="1"/>
          <p:nvPr/>
        </p:nvSpPr>
        <p:spPr>
          <a:xfrm>
            <a:off x="3124200" y="152400"/>
            <a:ext cx="7366000" cy="3204134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marL="0" marR="0" lvl="0" indent="-152408" algn="l" defTabSz="60953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>
                <a:ln>
                  <a:noFill/>
                </a:ln>
                <a:solidFill>
                  <a:srgbClr val="008687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4714734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91" y="152400"/>
            <a:ext cx="11625218" cy="10668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90600" y="1219200"/>
            <a:ext cx="9601200" cy="5022692"/>
            <a:chOff x="914400" y="1524000"/>
            <a:chExt cx="9601200" cy="502269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00" y="1524000"/>
              <a:ext cx="9601200" cy="502269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352800" y="1828800"/>
              <a:ext cx="5410200" cy="304698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sz="3200" dirty="0" smtClean="0">
                <a:solidFill>
                  <a:schemeClr val="bg1"/>
                </a:solidFill>
                <a:latin typeface="Nunito Sans Black" pitchFamily="2" charset="0"/>
              </a:endParaRPr>
            </a:p>
            <a:p>
              <a:pPr algn="ctr"/>
              <a:r>
                <a:rPr lang="en-US" sz="3200" dirty="0" smtClean="0">
                  <a:solidFill>
                    <a:schemeClr val="bg1"/>
                  </a:solidFill>
                  <a:latin typeface="Nunito Sans Black" pitchFamily="2" charset="0"/>
                </a:rPr>
                <a:t>EM HÃY ĐỌC CHO NGƯỜI THÂN (ÔNG BÀ, BỐ MẸ, ANH CHỊ EM,.... NGHE ĐƠN XIN VÀO ĐỘI CỦA EM NHÉ!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962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61CDA5A-B024-D5B3-4D0B-010F074979C9}"/>
              </a:ext>
            </a:extLst>
          </p:cNvPr>
          <p:cNvSpPr txBox="1"/>
          <p:nvPr/>
        </p:nvSpPr>
        <p:spPr>
          <a:xfrm>
            <a:off x="3124200" y="2133600"/>
            <a:ext cx="7366000" cy="3204134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400">
                <a:solidFill>
                  <a:srgbClr val="57C7D4"/>
                </a:solidFill>
                <a:latin typeface="Sigmar One" panose="00000500000000000000" pitchFamily="2" charset="0"/>
                <a:ea typeface="+mj-ea"/>
                <a:cs typeface="+mj-cs"/>
              </a:rPr>
              <a:t>Củng cố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400">
                <a:solidFill>
                  <a:srgbClr val="57C7D4"/>
                </a:solidFill>
                <a:latin typeface="Sigmar One" panose="00000500000000000000" pitchFamily="2" charset="0"/>
                <a:ea typeface="+mj-ea"/>
                <a:cs typeface="+mj-cs"/>
              </a:rPr>
              <a:t>            Dặn dò</a:t>
            </a:r>
          </a:p>
          <a:p>
            <a:pPr indent="-152408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endParaRPr lang="en-US" sz="6400">
              <a:latin typeface="Sigmar One" panose="000005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5461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29"/>
          <p:cNvSpPr txBox="1"/>
          <p:nvPr/>
        </p:nvSpPr>
        <p:spPr>
          <a:xfrm>
            <a:off x="823701" y="1387448"/>
            <a:ext cx="10126037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  <a:spcBef>
                <a:spcPct val="0"/>
              </a:spcBef>
            </a:pPr>
            <a:r>
              <a:rPr lang="en-US" sz="4800" spc="-133" dirty="0" err="1" smtClean="0">
                <a:solidFill>
                  <a:srgbClr val="0070C0"/>
                </a:solidFill>
                <a:latin typeface="Sriracha"/>
              </a:rPr>
              <a:t>Tiếng</a:t>
            </a:r>
            <a:r>
              <a:rPr lang="en-US" sz="4800" spc="-133" dirty="0" smtClean="0">
                <a:solidFill>
                  <a:srgbClr val="0070C0"/>
                </a:solidFill>
                <a:latin typeface="Sriracha"/>
              </a:rPr>
              <a:t> </a:t>
            </a:r>
            <a:r>
              <a:rPr lang="en-US" sz="4800" spc="-133" dirty="0" err="1" smtClean="0">
                <a:solidFill>
                  <a:srgbClr val="0070C0"/>
                </a:solidFill>
                <a:latin typeface="Sriracha"/>
              </a:rPr>
              <a:t>Việt</a:t>
            </a:r>
            <a:endParaRPr lang="en-US" sz="4800" spc="-133" dirty="0">
              <a:solidFill>
                <a:srgbClr val="0070C0"/>
              </a:solidFill>
              <a:latin typeface="Sriracha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83085" y="2218842"/>
            <a:ext cx="10503749" cy="86247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46F18"/>
                </a:solidFill>
                <a:latin typeface="Sigmar One" panose="00000500000000000000" pitchFamily="2" charset="0"/>
              </a:rPr>
              <a:t>Bài</a:t>
            </a:r>
            <a:r>
              <a:rPr lang="en-US" sz="4000" dirty="0" smtClean="0">
                <a:solidFill>
                  <a:srgbClr val="F46F18"/>
                </a:solidFill>
                <a:latin typeface="Sigmar One" panose="00000500000000000000" pitchFamily="2" charset="0"/>
              </a:rPr>
              <a:t> 12:  BÀI TẬP </a:t>
            </a:r>
            <a:r>
              <a:rPr lang="en-US" sz="4000" smtClean="0">
                <a:solidFill>
                  <a:srgbClr val="F46F18"/>
                </a:solidFill>
                <a:latin typeface="Sigmar One" panose="00000500000000000000" pitchFamily="2" charset="0"/>
              </a:rPr>
              <a:t>LÀM VĂN</a:t>
            </a:r>
            <a:endParaRPr lang="en-US" sz="4000" dirty="0">
              <a:solidFill>
                <a:srgbClr val="F46F18"/>
              </a:solidFill>
              <a:latin typeface="Sigmar One" panose="000005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3025F6-03E4-F7FE-A115-15A451327F80}"/>
              </a:ext>
            </a:extLst>
          </p:cNvPr>
          <p:cNvSpPr txBox="1"/>
          <p:nvPr/>
        </p:nvSpPr>
        <p:spPr>
          <a:xfrm>
            <a:off x="4419600" y="3505200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err="1" smtClean="0">
                <a:solidFill>
                  <a:srgbClr val="FF0000"/>
                </a:solidFill>
                <a:latin typeface="Sigmar One" panose="00000500000000000000" pitchFamily="2" charset="0"/>
              </a:rPr>
              <a:t>Tiết</a:t>
            </a:r>
            <a:r>
              <a:rPr lang="en-US" sz="6000" b="1" smtClean="0">
                <a:solidFill>
                  <a:srgbClr val="FF0000"/>
                </a:solidFill>
                <a:latin typeface="Sigmar One" panose="00000500000000000000" pitchFamily="2" charset="0"/>
              </a:rPr>
              <a:t> </a:t>
            </a:r>
            <a:r>
              <a:rPr lang="en-US" sz="6000" b="1" smtClean="0">
                <a:solidFill>
                  <a:srgbClr val="FF0000"/>
                </a:solidFill>
                <a:latin typeface="Sigmar One" panose="00000500000000000000" pitchFamily="2" charset="0"/>
              </a:rPr>
              <a:t>3-4</a:t>
            </a:r>
            <a:endParaRPr lang="en-US" sz="6000" b="1" dirty="0">
              <a:solidFill>
                <a:srgbClr val="FF0000"/>
              </a:solidFill>
              <a:latin typeface="Sigmar One" panose="00000500000000000000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F839EB8-8201-63F3-BBB7-AFBB0E77BB6D}"/>
              </a:ext>
            </a:extLst>
          </p:cNvPr>
          <p:cNvSpPr txBox="1"/>
          <p:nvPr/>
        </p:nvSpPr>
        <p:spPr>
          <a:xfrm>
            <a:off x="3429000" y="914400"/>
            <a:ext cx="5263138" cy="1952947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rmAutofit/>
          </a:bodyPr>
          <a:lstStyle/>
          <a:p>
            <a:pPr marL="0" marR="0" lvl="0" indent="0" algn="ctr" defTabSz="60953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867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867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867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kumimoji="0" lang="en-US" sz="5867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-152408" algn="ctr" defTabSz="60953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41530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1058A95-F8BE-F163-5F01-95A46DF675D2}"/>
              </a:ext>
            </a:extLst>
          </p:cNvPr>
          <p:cNvSpPr/>
          <p:nvPr/>
        </p:nvSpPr>
        <p:spPr>
          <a:xfrm>
            <a:off x="1181100" y="266523"/>
            <a:ext cx="9829800" cy="69514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77B361-3FDE-F147-B493-F2B575C65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53202"/>
            <a:ext cx="1295400" cy="1121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388312"/>
            <a:ext cx="7824213" cy="38694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2538" y="2890887"/>
            <a:ext cx="3377938" cy="39859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67800" y="3276600"/>
            <a:ext cx="28194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4</a:t>
            </a:r>
            <a:endParaRPr lang="en-US" sz="2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5520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6811" y="3028914"/>
            <a:ext cx="2645189" cy="382215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1058A95-F8BE-F163-5F01-95A46DF675D2}"/>
              </a:ext>
            </a:extLst>
          </p:cNvPr>
          <p:cNvSpPr/>
          <p:nvPr/>
        </p:nvSpPr>
        <p:spPr>
          <a:xfrm>
            <a:off x="148588" y="408295"/>
            <a:ext cx="11795760" cy="69514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46810" y="3316498"/>
            <a:ext cx="26451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4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15499"/>
              </p:ext>
            </p:extLst>
          </p:nvPr>
        </p:nvGraphicFramePr>
        <p:xfrm>
          <a:off x="990599" y="1662712"/>
          <a:ext cx="8702041" cy="3996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5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6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46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5F6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5F6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213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vi-VN" sz="24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5F6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90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5F6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720340" y="1769356"/>
            <a:ext cx="655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609630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giáo, thầy giáo, bác bảo vệ, thầy hiệu trưởng, cô lao 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20339" y="2829917"/>
            <a:ext cx="66522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609630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cổng trường, lớp học, thư viện, nhà ăn, phòng thực hành, sân trường, sân bóng,…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20340" y="3890479"/>
            <a:ext cx="75148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bàn, ghế, ghế đá, bảng, phấn, sách, vở, bình nước,…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20340" y="5038441"/>
            <a:ext cx="7114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09630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4662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790885-CE7A-ABD6-C313-626FC544B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129816"/>
            <a:ext cx="1295400" cy="1121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DF9AFA0-84FE-1D74-3146-87555832D87E}"/>
              </a:ext>
            </a:extLst>
          </p:cNvPr>
          <p:cNvSpPr/>
          <p:nvPr/>
        </p:nvSpPr>
        <p:spPr>
          <a:xfrm>
            <a:off x="1066089" y="166543"/>
            <a:ext cx="11118984" cy="108728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Black" panose="00000A00000000000000" pitchFamily="2" charset="0"/>
              <a:ea typeface="+mn-ea"/>
              <a:cs typeface="+mn-cs"/>
            </a:endParaRPr>
          </a:p>
          <a:p>
            <a:pPr lvl="0">
              <a:defRPr/>
            </a:pP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nào dưới đây là câu hỏi? Dựa vào đâu em biết điều đó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898258" y="2115908"/>
            <a:ext cx="6956558" cy="3062299"/>
            <a:chOff x="1120642" y="1281102"/>
            <a:chExt cx="6956558" cy="3062299"/>
          </a:xfrm>
        </p:grpSpPr>
        <p:grpSp>
          <p:nvGrpSpPr>
            <p:cNvPr id="36" name="Group 35"/>
            <p:cNvGrpSpPr/>
            <p:nvPr/>
          </p:nvGrpSpPr>
          <p:grpSpPr>
            <a:xfrm>
              <a:off x="1120642" y="1281102"/>
              <a:ext cx="5765638" cy="1959358"/>
              <a:chOff x="1120642" y="1281102"/>
              <a:chExt cx="5765638" cy="1959358"/>
            </a:xfrm>
          </p:grpSpPr>
          <p:sp>
            <p:nvSpPr>
              <p:cNvPr id="9" name="Rectangle: Rounded Corners 12">
                <a:extLst>
                  <a:ext uri="{FF2B5EF4-FFF2-40B4-BE49-F238E27FC236}">
                    <a16:creationId xmlns:a16="http://schemas.microsoft.com/office/drawing/2014/main" id="{2D0AD680-7CDB-2CCA-246F-F424EFBE49EF}"/>
                  </a:ext>
                </a:extLst>
              </p:cNvPr>
              <p:cNvSpPr/>
              <p:nvPr/>
            </p:nvSpPr>
            <p:spPr>
              <a:xfrm>
                <a:off x="1148922" y="2417669"/>
                <a:ext cx="5737358" cy="822791"/>
              </a:xfrm>
              <a:prstGeom prst="roundRect">
                <a:avLst>
                  <a:gd name="adj" fmla="val 33189"/>
                </a:avLst>
              </a:prstGeom>
              <a:solidFill>
                <a:schemeClr val="bg1"/>
              </a:solidFill>
              <a:ln w="38100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just" defTabSz="6095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46F18"/>
                  </a:solidFill>
                  <a:effectLst/>
                  <a:uLnTx/>
                  <a:uFillTx/>
                  <a:latin typeface="Nunito Black" panose="00000A00000000000000" pitchFamily="2" charset="0"/>
                  <a:ea typeface="+mn-ea"/>
                  <a:cs typeface="+mn-cs"/>
                </a:endParaRPr>
              </a:p>
              <a:p>
                <a:pPr marL="0" marR="0" lvl="0" indent="0" algn="ctr" defTabSz="6095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  <a:latin typeface="Nunito Black" panose="00000A00000000000000" pitchFamily="2" charset="0"/>
                  <a:ea typeface="+mn-ea"/>
                  <a:cs typeface="+mn-cs"/>
                </a:endParaRPr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5400" y="2490816"/>
                <a:ext cx="4419600" cy="507478"/>
              </a:xfrm>
              <a:prstGeom prst="rect">
                <a:avLst/>
              </a:prstGeom>
            </p:spPr>
          </p:pic>
          <p:grpSp>
            <p:nvGrpSpPr>
              <p:cNvPr id="35" name="Group 34"/>
              <p:cNvGrpSpPr/>
              <p:nvPr/>
            </p:nvGrpSpPr>
            <p:grpSpPr>
              <a:xfrm>
                <a:off x="1120642" y="1281102"/>
                <a:ext cx="5737358" cy="822791"/>
                <a:chOff x="1120642" y="1281102"/>
                <a:chExt cx="5737358" cy="822791"/>
              </a:xfrm>
            </p:grpSpPr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2D0AD680-7CDB-2CCA-246F-F424EFBE49EF}"/>
                    </a:ext>
                  </a:extLst>
                </p:cNvPr>
                <p:cNvSpPr/>
                <p:nvPr/>
              </p:nvSpPr>
              <p:spPr>
                <a:xfrm>
                  <a:off x="1120642" y="1281102"/>
                  <a:ext cx="5737358" cy="822791"/>
                </a:xfrm>
                <a:prstGeom prst="roundRect">
                  <a:avLst>
                    <a:gd name="adj" fmla="val 33189"/>
                  </a:avLst>
                </a:prstGeom>
                <a:solidFill>
                  <a:schemeClr val="bg1"/>
                </a:solidFill>
                <a:ln w="38100">
                  <a:solidFill>
                    <a:srgbClr val="00B050"/>
                  </a:solidFill>
                  <a:prstDash val="sysDash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just" defTabSz="60953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46F18"/>
                    </a:solidFill>
                    <a:effectLst/>
                    <a:uLnTx/>
                    <a:uFillTx/>
                    <a:latin typeface="Nunito Black" panose="00000A00000000000000" pitchFamily="2" charset="0"/>
                    <a:ea typeface="+mn-ea"/>
                    <a:cs typeface="+mn-cs"/>
                  </a:endParaRPr>
                </a:p>
                <a:p>
                  <a:pPr marL="0" marR="0" lvl="0" indent="0" algn="ctr" defTabSz="60953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9646">
                        <a:lumMod val="50000"/>
                      </a:srgbClr>
                    </a:solidFill>
                    <a:effectLst/>
                    <a:uLnTx/>
                    <a:uFillTx/>
                    <a:latin typeface="Nunito Black" panose="00000A00000000000000" pitchFamily="2" charset="0"/>
                    <a:ea typeface="+mn-ea"/>
                    <a:cs typeface="+mn-cs"/>
                  </a:endParaRPr>
                </a:p>
              </p:txBody>
            </p:sp>
            <p:pic>
              <p:nvPicPr>
                <p:cNvPr id="2" name="Picture 1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93149" y="1437263"/>
                  <a:ext cx="4911069" cy="536553"/>
                </a:xfrm>
                <a:prstGeom prst="rect">
                  <a:avLst/>
                </a:prstGeom>
              </p:spPr>
            </p:pic>
          </p:grpSp>
        </p:grpSp>
        <p:sp>
          <p:nvSpPr>
            <p:cNvPr id="10" name="Rectangle: Rounded Corners 12">
              <a:extLst>
                <a:ext uri="{FF2B5EF4-FFF2-40B4-BE49-F238E27FC236}">
                  <a16:creationId xmlns:a16="http://schemas.microsoft.com/office/drawing/2014/main" id="{2D0AD680-7CDB-2CCA-246F-F424EFBE49EF}"/>
                </a:ext>
              </a:extLst>
            </p:cNvPr>
            <p:cNvSpPr/>
            <p:nvPr/>
          </p:nvSpPr>
          <p:spPr>
            <a:xfrm>
              <a:off x="1148922" y="3563649"/>
              <a:ext cx="6928278" cy="779752"/>
            </a:xfrm>
            <a:prstGeom prst="roundRect">
              <a:avLst>
                <a:gd name="adj" fmla="val 33189"/>
              </a:avLst>
            </a:prstGeom>
            <a:solidFill>
              <a:schemeClr val="bg1"/>
            </a:solidFill>
            <a:ln w="38100">
              <a:solidFill>
                <a:srgbClr val="00B050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just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46F18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endParaRPr>
            </a:p>
            <a:p>
              <a:pPr marL="0" marR="0" lvl="0" indent="0" algn="ctr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07290" y="3715622"/>
              <a:ext cx="6805476" cy="518841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0117" y="1455891"/>
            <a:ext cx="3676650" cy="52387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983529" y="5008627"/>
            <a:ext cx="2409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unito Black" pitchFamily="2" charset="0"/>
              </a:rPr>
              <a:t>Câu</a:t>
            </a:r>
            <a:r>
              <a:rPr lang="en-US" sz="2800" dirty="0" smtClean="0">
                <a:latin typeface="Nunito Black" pitchFamily="2" charset="0"/>
              </a:rPr>
              <a:t> </a:t>
            </a:r>
            <a:r>
              <a:rPr lang="en-US" sz="2800" dirty="0" err="1" smtClean="0">
                <a:latin typeface="Nunito Black" pitchFamily="2" charset="0"/>
              </a:rPr>
              <a:t>hỏi</a:t>
            </a:r>
            <a:r>
              <a:rPr lang="en-US" sz="2800" dirty="0" smtClean="0">
                <a:latin typeface="Nunito Black" pitchFamily="2" charset="0"/>
              </a:rPr>
              <a:t> </a:t>
            </a:r>
            <a:r>
              <a:rPr lang="en-US" sz="2800" dirty="0" err="1" smtClean="0">
                <a:latin typeface="Nunito Black" pitchFamily="2" charset="0"/>
              </a:rPr>
              <a:t>có</a:t>
            </a:r>
            <a:r>
              <a:rPr lang="en-US" sz="2800" dirty="0" smtClean="0">
                <a:latin typeface="Nunito Black" pitchFamily="2" charset="0"/>
              </a:rPr>
              <a:t> </a:t>
            </a:r>
            <a:r>
              <a:rPr lang="en-US" sz="2800" dirty="0" err="1" smtClean="0">
                <a:latin typeface="Nunito Black" pitchFamily="2" charset="0"/>
              </a:rPr>
              <a:t>dấu</a:t>
            </a:r>
            <a:r>
              <a:rPr lang="en-US" sz="2800" dirty="0" smtClean="0">
                <a:latin typeface="Nunito Black" pitchFamily="2" charset="0"/>
              </a:rPr>
              <a:t> </a:t>
            </a:r>
            <a:r>
              <a:rPr lang="en-US" sz="2800" dirty="0" err="1" smtClean="0">
                <a:latin typeface="Nunito Black" pitchFamily="2" charset="0"/>
              </a:rPr>
              <a:t>hiệu</a:t>
            </a:r>
            <a:r>
              <a:rPr lang="en-US" sz="2800" dirty="0" smtClean="0">
                <a:latin typeface="Nunito Black" pitchFamily="2" charset="0"/>
              </a:rPr>
              <a:t> </a:t>
            </a:r>
            <a:r>
              <a:rPr lang="en-US" sz="2800" dirty="0" err="1" smtClean="0">
                <a:latin typeface="Nunito Black" pitchFamily="2" charset="0"/>
              </a:rPr>
              <a:t>gì</a:t>
            </a:r>
            <a:r>
              <a:rPr lang="en-US" sz="2800" dirty="0" smtClean="0">
                <a:latin typeface="Nunito Black" pitchFamily="2" charset="0"/>
              </a:rPr>
              <a:t>?</a:t>
            </a:r>
            <a:endParaRPr lang="en-US" sz="2800" dirty="0">
              <a:latin typeface="Nunito Black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35841" y="5004194"/>
            <a:ext cx="350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unito Black" pitchFamily="2" charset="0"/>
              </a:rPr>
              <a:t>Câu</a:t>
            </a:r>
            <a:r>
              <a:rPr lang="en-US" sz="2800" dirty="0" smtClean="0">
                <a:latin typeface="Nunito Black" pitchFamily="2" charset="0"/>
              </a:rPr>
              <a:t> </a:t>
            </a:r>
            <a:r>
              <a:rPr lang="en-US" sz="2800" dirty="0" err="1" smtClean="0">
                <a:latin typeface="Nunito Black" pitchFamily="2" charset="0"/>
              </a:rPr>
              <a:t>nào</a:t>
            </a:r>
            <a:r>
              <a:rPr lang="en-US" sz="2800" dirty="0" smtClean="0">
                <a:latin typeface="Nunito Black" pitchFamily="2" charset="0"/>
              </a:rPr>
              <a:t> </a:t>
            </a:r>
            <a:r>
              <a:rPr lang="en-US" sz="2800" dirty="0" err="1" smtClean="0">
                <a:latin typeface="Nunito Black" pitchFamily="2" charset="0"/>
              </a:rPr>
              <a:t>là</a:t>
            </a:r>
            <a:r>
              <a:rPr lang="en-US" sz="2800" dirty="0" smtClean="0">
                <a:latin typeface="Nunito Black" pitchFamily="2" charset="0"/>
              </a:rPr>
              <a:t> </a:t>
            </a:r>
            <a:r>
              <a:rPr lang="en-US" sz="2800" dirty="0" err="1" smtClean="0">
                <a:latin typeface="Nunito Black" pitchFamily="2" charset="0"/>
              </a:rPr>
              <a:t>câu</a:t>
            </a:r>
            <a:r>
              <a:rPr lang="en-US" sz="2800" dirty="0" smtClean="0">
                <a:latin typeface="Nunito Black" pitchFamily="2" charset="0"/>
              </a:rPr>
              <a:t> </a:t>
            </a:r>
            <a:r>
              <a:rPr lang="en-US" sz="2800" dirty="0" err="1" smtClean="0">
                <a:latin typeface="Nunito Black" pitchFamily="2" charset="0"/>
              </a:rPr>
              <a:t>hỏi</a:t>
            </a:r>
            <a:r>
              <a:rPr lang="en-US" sz="2800" dirty="0" smtClean="0">
                <a:latin typeface="Nunito Black" pitchFamily="2" charset="0"/>
              </a:rPr>
              <a:t>? </a:t>
            </a:r>
            <a:r>
              <a:rPr lang="en-US" sz="2800" dirty="0" err="1" smtClean="0">
                <a:latin typeface="Nunito Black" pitchFamily="2" charset="0"/>
              </a:rPr>
              <a:t>Vì</a:t>
            </a:r>
            <a:r>
              <a:rPr lang="en-US" sz="2800" dirty="0" smtClean="0">
                <a:latin typeface="Nunito Black" pitchFamily="2" charset="0"/>
              </a:rPr>
              <a:t> </a:t>
            </a:r>
            <a:r>
              <a:rPr lang="en-US" sz="2800" dirty="0" err="1" smtClean="0">
                <a:latin typeface="Nunito Black" pitchFamily="2" charset="0"/>
              </a:rPr>
              <a:t>sao</a:t>
            </a:r>
            <a:r>
              <a:rPr lang="en-US" sz="2800" dirty="0" smtClean="0">
                <a:latin typeface="Nunito Black" pitchFamily="2" charset="0"/>
              </a:rPr>
              <a:t> </a:t>
            </a:r>
            <a:r>
              <a:rPr lang="en-US" sz="2800" dirty="0" err="1" smtClean="0">
                <a:latin typeface="Nunito Black" pitchFamily="2" charset="0"/>
              </a:rPr>
              <a:t>em</a:t>
            </a:r>
            <a:r>
              <a:rPr lang="en-US" sz="2800" dirty="0" smtClean="0">
                <a:latin typeface="Nunito Black" pitchFamily="2" charset="0"/>
              </a:rPr>
              <a:t> </a:t>
            </a:r>
            <a:r>
              <a:rPr lang="en-US" sz="2800" dirty="0" err="1" smtClean="0">
                <a:latin typeface="Nunito Black" pitchFamily="2" charset="0"/>
              </a:rPr>
              <a:t>biết</a:t>
            </a:r>
            <a:r>
              <a:rPr lang="en-US" sz="2800" dirty="0" smtClean="0">
                <a:latin typeface="Nunito Black" pitchFamily="2" charset="0"/>
              </a:rPr>
              <a:t>?</a:t>
            </a:r>
            <a:endParaRPr lang="en-US" sz="2800" dirty="0">
              <a:latin typeface="Nunito Black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121391" y="2239861"/>
            <a:ext cx="469111" cy="5188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2590800" y="2750057"/>
            <a:ext cx="990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645016" y="2750057"/>
            <a:ext cx="23681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8350117" y="4777697"/>
            <a:ext cx="359436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8959613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6" grpId="1"/>
      <p:bldP spid="17" grpId="0"/>
      <p:bldP spid="17" grpId="1"/>
      <p:bldP spid="18" grpId="0" animBg="1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F34A453-D191-6208-5746-A06A5EE51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" y="0"/>
            <a:ext cx="12954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: Rounded Corners 10">
            <a:extLst>
              <a:ext uri="{FF2B5EF4-FFF2-40B4-BE49-F238E27FC236}">
                <a16:creationId xmlns:a16="http://schemas.microsoft.com/office/drawing/2014/main" id="{8DF9AFA0-84FE-1D74-3146-87555832D87E}"/>
              </a:ext>
            </a:extLst>
          </p:cNvPr>
          <p:cNvSpPr/>
          <p:nvPr/>
        </p:nvSpPr>
        <p:spPr>
          <a:xfrm>
            <a:off x="1371600" y="211734"/>
            <a:ext cx="9525000" cy="69514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</a:rPr>
              <a:t>3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noProof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00" y="1118311"/>
            <a:ext cx="11887200" cy="55707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 bút của Na</a:t>
            </a:r>
            <a:endParaRPr lang="vi-VN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 bút bé nhỏ có tiếng lao xao. Na ghé tai nghe, có tiếng bút chì:</a:t>
            </a:r>
          </a:p>
          <a:p>
            <a:pPr algn="just"/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 được dùng nhiều nhất nên tớ chỉ còn một mẩu.</a:t>
            </a:r>
          </a:p>
          <a:p>
            <a:pPr algn="just"/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tẩy đáp lại:</a:t>
            </a:r>
          </a:p>
          <a:p>
            <a:pPr algn="just"/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 toàn vụn tẩy vì chữa cho cậu. Tớ quan trọng nhất. Thước kẻ lên tiếng:</a:t>
            </a:r>
          </a:p>
          <a:p>
            <a:pPr algn="just"/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 mới quan trọng. Tớ được dùng nhiều đến mức mờ hết cả số.</a:t>
            </a:r>
          </a:p>
          <a:p>
            <a:pPr algn="just"/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bối rối mở hộp bút. Cô bé thầm thì:</a:t>
            </a:r>
          </a:p>
          <a:p>
            <a:pPr algn="just"/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cũng quan trọng vì đều là bạn thân của tớ.</a:t>
            </a:r>
          </a:p>
          <a:p>
            <a:pPr algn="r"/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(Theo An Hạnh</a:t>
            </a:r>
            <a:r>
              <a:rPr lang="vi-VN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97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1" y="2514600"/>
            <a:ext cx="4876800" cy="350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76200"/>
            <a:ext cx="7573115" cy="6096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960352" y="660645"/>
            <a:ext cx="3076199" cy="2026712"/>
            <a:chOff x="960352" y="660645"/>
            <a:chExt cx="3076199" cy="202671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0352" y="660645"/>
              <a:ext cx="3076199" cy="202671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812651" y="1810195"/>
              <a:ext cx="1371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srgbClr val="0070C0"/>
                  </a:solidFill>
                  <a:latin typeface="Nunito Black" pitchFamily="2" charset="0"/>
                </a:rPr>
                <a:t>Gợi</a:t>
              </a:r>
              <a:r>
                <a:rPr lang="en-US" sz="3200" dirty="0" smtClean="0">
                  <a:solidFill>
                    <a:srgbClr val="0070C0"/>
                  </a:solidFill>
                  <a:latin typeface="Nunito Black" pitchFamily="2" charset="0"/>
                </a:rPr>
                <a:t> ý</a:t>
              </a:r>
              <a:endParaRPr lang="en-US" sz="3200" dirty="0">
                <a:solidFill>
                  <a:srgbClr val="0070C0"/>
                </a:solidFill>
                <a:latin typeface="Nunito Black" pitchFamily="2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5118821" y="3013728"/>
            <a:ext cx="6583800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H: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hộp bút, ai được dùng đến mức chỉ còn một mẩu?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Đ: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 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dùng nhiều đến mức chỉ còn một mẩu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91971" y="4939378"/>
            <a:ext cx="6583800" cy="1815882"/>
          </a:xfrm>
          <a:prstGeom prst="rect">
            <a:avLst/>
          </a:prstGeom>
          <a:solidFill>
            <a:srgbClr val="F5F6B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H: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hộp bút, ai được dùng đến mức chỉ còn toàn vụn?</a:t>
            </a:r>
          </a:p>
          <a:p>
            <a:pPr lvl="0" algn="just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Đ: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Tẩy là đồ vật được dùng chỉ còn toàn vụn.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C0755511-67E4-33FC-055D-EE6DCEC743C0}"/>
              </a:ext>
            </a:extLst>
          </p:cNvPr>
          <p:cNvSpPr/>
          <p:nvPr/>
        </p:nvSpPr>
        <p:spPr>
          <a:xfrm>
            <a:off x="7040332" y="1810195"/>
            <a:ext cx="3137458" cy="1367349"/>
          </a:xfrm>
          <a:prstGeom prst="cloud">
            <a:avLst/>
          </a:prstGeom>
          <a:solidFill>
            <a:srgbClr val="DAFEE0"/>
          </a:solidFill>
          <a:ln w="28575"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sz="2400" dirty="0">
              <a:solidFill>
                <a:srgbClr val="0070C0"/>
              </a:solidFill>
              <a:latin typeface="Nunito Sans Black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19829" y="2079531"/>
            <a:ext cx="21053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Nunito Sans Black" pitchFamily="2" charset="0"/>
              </a:rPr>
              <a:t>LÀM VIỆC NHÓM ĐÔI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434139" y="2138240"/>
            <a:ext cx="20994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srgbClr val="0070C0"/>
                </a:solidFill>
                <a:latin typeface="Nunito Sans Black" pitchFamily="2" charset="0"/>
              </a:rPr>
              <a:t>CÁC NHÓM TRÌNH BÀY</a:t>
            </a:r>
            <a:endParaRPr lang="en-US" sz="2400" dirty="0">
              <a:solidFill>
                <a:srgbClr val="0070C0"/>
              </a:solidFill>
              <a:latin typeface="Nunito Sans Black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62450" y="2151242"/>
            <a:ext cx="25482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srgbClr val="0070C0"/>
                </a:solidFill>
                <a:latin typeface="Nunito Sans Black" pitchFamily="2" charset="0"/>
              </a:rPr>
              <a:t>HS </a:t>
            </a:r>
            <a:r>
              <a:rPr lang="en-US" sz="2400" dirty="0">
                <a:solidFill>
                  <a:srgbClr val="0070C0"/>
                </a:solidFill>
                <a:latin typeface="Nunito Sans Black" pitchFamily="2" charset="0"/>
              </a:rPr>
              <a:t>NHẨM CÂU HỎI  ĐÁP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3114" y="626658"/>
            <a:ext cx="8333430" cy="86828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5800" y="2091142"/>
            <a:ext cx="6886447" cy="75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31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17" grpId="0"/>
      <p:bldP spid="17" grpId="1"/>
      <p:bldP spid="19" grpId="0"/>
      <p:bldP spid="20" grpId="0"/>
      <p:bldP spid="2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3F78383-08B4-8072-A611-E22385B21675}"/>
              </a:ext>
            </a:extLst>
          </p:cNvPr>
          <p:cNvSpPr txBox="1"/>
          <p:nvPr/>
        </p:nvSpPr>
        <p:spPr>
          <a:xfrm>
            <a:off x="4648200" y="1703740"/>
            <a:ext cx="6741377" cy="1952947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rmAutofit/>
          </a:bodyPr>
          <a:lstStyle/>
          <a:p>
            <a:pPr marL="0" marR="0" lvl="0" indent="0" algn="ctr" defTabSz="60953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 err="1">
                <a:ln>
                  <a:noFill/>
                </a:ln>
                <a:solidFill>
                  <a:srgbClr val="F46F1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F46F1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867" b="0" i="0" u="none" strike="noStrike" kern="1200" cap="none" spc="0" normalizeH="0" baseline="0" noProof="0" dirty="0" err="1">
                <a:ln>
                  <a:noFill/>
                </a:ln>
                <a:solidFill>
                  <a:srgbClr val="F46F1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F46F1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noProof="0" dirty="0" err="1" smtClean="0">
                <a:solidFill>
                  <a:srgbClr val="F46F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5867" noProof="0" dirty="0" smtClean="0">
                <a:solidFill>
                  <a:srgbClr val="F46F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noProof="0" dirty="0" err="1" smtClean="0">
                <a:solidFill>
                  <a:srgbClr val="F46F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kumimoji="0" lang="en-US" sz="5867" b="0" i="0" u="none" strike="noStrike" kern="1200" cap="none" spc="0" normalizeH="0" baseline="0" noProof="0" dirty="0">
              <a:ln>
                <a:noFill/>
              </a:ln>
              <a:solidFill>
                <a:srgbClr val="F46F1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-152408" algn="ctr" defTabSz="60953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0AFB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03163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1287</TotalTime>
  <Words>609</Words>
  <Application>Microsoft Office PowerPoint</Application>
  <PresentationFormat>Widescreen</PresentationFormat>
  <Paragraphs>64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Nunito Black</vt:lpstr>
      <vt:lpstr>Times New Roman</vt:lpstr>
      <vt:lpstr>Arial</vt:lpstr>
      <vt:lpstr>Sigmar One</vt:lpstr>
      <vt:lpstr>OpenSans</vt:lpstr>
      <vt:lpstr>Calibri Light</vt:lpstr>
      <vt:lpstr>Nunito Sans Black</vt:lpstr>
      <vt:lpstr>Calibri</vt:lpstr>
      <vt:lpstr>Sriracha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Nhiều màu sắc Họa tiết và Hình dạng Trừu tượng Đoán bức hình Bản thuyết trình Vui nhộn</dc:title>
  <dc:creator>Admin</dc:creator>
  <cp:lastModifiedBy>MAIHUNG</cp:lastModifiedBy>
  <cp:revision>87</cp:revision>
  <dcterms:created xsi:type="dcterms:W3CDTF">2006-08-16T00:00:00Z</dcterms:created>
  <dcterms:modified xsi:type="dcterms:W3CDTF">2025-05-13T03:19:30Z</dcterms:modified>
  <dc:identifier>DAFDiO2oNAs</dc:identifier>
</cp:coreProperties>
</file>