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88" r:id="rId2"/>
    <p:sldId id="367" r:id="rId3"/>
    <p:sldId id="376" r:id="rId4"/>
    <p:sldId id="369" r:id="rId5"/>
    <p:sldId id="370" r:id="rId6"/>
    <p:sldId id="371" r:id="rId7"/>
    <p:sldId id="372" r:id="rId8"/>
    <p:sldId id="377" r:id="rId9"/>
    <p:sldId id="362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0200" autoAdjust="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B42F-E0A4-47E6-8682-0C3151AA396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DC61B-098F-4C5A-973C-9488C20D9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8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9BCA98-2B8F-FA67-E804-B06E6B98E858}"/>
              </a:ext>
            </a:extLst>
          </p:cNvPr>
          <p:cNvSpPr txBox="1"/>
          <p:nvPr/>
        </p:nvSpPr>
        <p:spPr>
          <a:xfrm>
            <a:off x="3507699" y="2716063"/>
            <a:ext cx="4916773" cy="142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5093376" y="999714"/>
            <a:ext cx="3555692" cy="204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039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F5252-6B92-0F6F-0AE9-B6F4DDCD5C9C}"/>
              </a:ext>
            </a:extLst>
          </p:cNvPr>
          <p:cNvSpPr txBox="1"/>
          <p:nvPr/>
        </p:nvSpPr>
        <p:spPr>
          <a:xfrm>
            <a:off x="5555188" y="-196333"/>
            <a:ext cx="63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gmar One" panose="00000500000000000000" pitchFamily="2" charset="0"/>
                <a:cs typeface="+mn-cs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DB25E-6D92-28F8-F53D-9F1B904B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71233"/>
              </p:ext>
            </p:extLst>
          </p:nvPr>
        </p:nvGraphicFramePr>
        <p:xfrm>
          <a:off x="2909579" y="1559426"/>
          <a:ext cx="7697459" cy="4556760"/>
        </p:xfrm>
        <a:graphic>
          <a:graphicData uri="http://schemas.openxmlformats.org/drawingml/2006/table">
            <a:tbl>
              <a:tblPr/>
              <a:tblGrid>
                <a:gridCol w="7697459">
                  <a:extLst>
                    <a:ext uri="{9D8B030D-6E8A-4147-A177-3AD203B41FA5}">
                      <a16:colId xmlns:a16="http://schemas.microsoft.com/office/drawing/2014/main" val="2772057543"/>
                    </a:ext>
                  </a:extLst>
                </a:gridCol>
              </a:tblGrid>
              <a:tr h="3625100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 nghe thầy đọc bao ngày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Tiếng thơ đỏ nắng, xanh cây quanh nhà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Mới chèo nghiêng mặt sông xa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Bâng khuâng nghe vọng tiếng bà năm xưa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Nghe trăng thở động tàu dừa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Rào rào nghe chuyển cơn mưa giữa trời…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Thêm yêu tiếng hát nụ cười</a:t>
                      </a:r>
                    </a:p>
                    <a:p>
                      <a:pPr algn="ctr"/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Nghe thơ em thấy đất trời đẹp ra.</a:t>
                      </a:r>
                    </a:p>
                    <a:p>
                      <a:pPr algn="ctr"/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vi-VN" sz="2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(Trần Đăng Khoa)</a:t>
                      </a:r>
                      <a:endParaRPr lang="vi-VN" sz="28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8310"/>
                  </a:ext>
                </a:extLst>
              </a:tr>
              <a:tr h="57103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Nunito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911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460D74-B50C-6EB4-ED24-D5A56D5EDBA9}"/>
              </a:ext>
            </a:extLst>
          </p:cNvPr>
          <p:cNvSpPr txBox="1"/>
          <p:nvPr/>
        </p:nvSpPr>
        <p:spPr>
          <a:xfrm>
            <a:off x="4231514" y="826110"/>
            <a:ext cx="505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EB987-E30B-81F5-837A-D9136048C3A4}"/>
              </a:ext>
            </a:extLst>
          </p:cNvPr>
          <p:cNvSpPr/>
          <p:nvPr/>
        </p:nvSpPr>
        <p:spPr>
          <a:xfrm>
            <a:off x="708813" y="689152"/>
            <a:ext cx="3667243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AD962-79AA-8B37-4F39-E759B28BAB42}"/>
              </a:ext>
            </a:extLst>
          </p:cNvPr>
          <p:cNvSpPr txBox="1"/>
          <p:nvPr/>
        </p:nvSpPr>
        <p:spPr>
          <a:xfrm>
            <a:off x="815878" y="827425"/>
            <a:ext cx="401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E6806-0FCF-0218-CB8B-65DAB865CAF9}"/>
              </a:ext>
            </a:extLst>
          </p:cNvPr>
          <p:cNvSpPr/>
          <p:nvPr/>
        </p:nvSpPr>
        <p:spPr>
          <a:xfrm>
            <a:off x="816389" y="352697"/>
            <a:ext cx="4683073" cy="107871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69C05-1631-43AA-D660-34FE01B2C07C}"/>
              </a:ext>
            </a:extLst>
          </p:cNvPr>
          <p:cNvSpPr txBox="1"/>
          <p:nvPr/>
        </p:nvSpPr>
        <p:spPr>
          <a:xfrm>
            <a:off x="1163218" y="507333"/>
            <a:ext cx="4688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bày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248404" y="2906628"/>
            <a:ext cx="8250136" cy="3487208"/>
          </a:xfrm>
          <a:prstGeom prst="wedgeRoundRectCallout">
            <a:avLst>
              <a:gd name="adj1" fmla="val -52420"/>
              <a:gd name="adj2" fmla="val -71197"/>
              <a:gd name="adj3" fmla="val 16667"/>
            </a:avLst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555384" y="3136916"/>
            <a:ext cx="81045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vi-VN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thể thơ lục bát, với câu có 6 tiếng thì lùi vào 3 – 4 ô li, câu có 8 tiếng thì lùi vào 1 – 2 ô li</a:t>
            </a:r>
            <a:endParaRPr lang="en-US" sz="2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than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GV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GV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8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b="1" dirty="0">
                <a:latin typeface="Nunito Black" pitchFamily="2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14" y="1700804"/>
            <a:ext cx="10664886" cy="4675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2" y="562814"/>
            <a:ext cx="4004299" cy="2977220"/>
          </a:xfrm>
          <a:prstGeom prst="rect">
            <a:avLst/>
          </a:prstGeom>
          <a:blipFill>
            <a:blip r:embed="rId4"/>
            <a:tile tx="6350" ty="0" sx="100000" sy="99000" flip="none" algn="tl"/>
          </a:blipFill>
        </p:spPr>
      </p:pic>
    </p:spTree>
    <p:extLst>
      <p:ext uri="{BB962C8B-B14F-4D97-AF65-F5344CB8AC3E}">
        <p14:creationId xmlns:p14="http://schemas.microsoft.com/office/powerpoint/2010/main" val="357624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2</a:t>
            </a:r>
            <a:r>
              <a:rPr lang="en-US" altLang="en-US" sz="2200" b="1">
                <a:solidFill>
                  <a:prstClr val="white"/>
                </a:solidFill>
                <a:latin typeface="Nunito Black" panose="00000A00000000000000" pitchFamily="2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 </a:t>
            </a:r>
            <a:r>
              <a:rPr lang="en-US" sz="3200" b="1">
                <a:latin typeface="Nunito Black" pitchFamily="2" charset="0"/>
              </a:rPr>
              <a:t>Làm bài tập a hoặc b.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80" y="1808806"/>
            <a:ext cx="10664886" cy="4675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2" y="562814"/>
            <a:ext cx="4004299" cy="297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946" y="2782390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9787" y="2782389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9105" y="3506338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6630" y="4064987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9198" y="4791631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2005" y="5295306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4120" y="3525340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4143" y="3495332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7026" y="4776936"/>
            <a:ext cx="301100" cy="584775"/>
          </a:xfrm>
          <a:prstGeom prst="rect">
            <a:avLst/>
          </a:prstGeom>
          <a:solidFill>
            <a:srgbClr val="FAAEB0"/>
          </a:solidFill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3344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524056" y="426842"/>
            <a:ext cx="5197476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b="1" dirty="0">
                <a:latin typeface="Nunito Black" pitchFamily="2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7912"/>
            <a:ext cx="11782697" cy="30175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>
          <a:xfrm>
            <a:off x="1842248" y="4225433"/>
            <a:ext cx="10349752" cy="2246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3271" y="4311355"/>
            <a:ext cx="10002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đã về khuya, cảnh vật 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vẻ, yên tĩnh.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đã lên cao, tròn vành vạnh.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sáng 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vặc, chiếu xuống mặt hồ. Những gợn sóng lăn 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phản chiếu ánh sáng lóng lánh như ánh bạc.</a:t>
            </a:r>
          </a:p>
          <a:p>
            <a:pPr algn="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Bảo Khuê</a:t>
            </a:r>
            <a:r>
              <a:rPr lang="vi-VN" sz="2800" dirty="0" smtClean="0">
                <a:latin typeface="Nunito" pitchFamily="2" charset="0"/>
              </a:rPr>
              <a:t>)</a:t>
            </a:r>
            <a:endParaRPr lang="vi-VN" sz="28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A9DF9-AA5D-434F-9087-499C472B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50" y="1814368"/>
            <a:ext cx="697442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1112-4B48-3A98-EFD3-5DFD40AA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5" y="-137028"/>
            <a:ext cx="14043656" cy="1342754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  <a:t/>
            </a:r>
            <a:br>
              <a:rPr lang="en-US" altLang="en-US" sz="3200" dirty="0">
                <a:solidFill>
                  <a:srgbClr val="FF0000"/>
                </a:solidFill>
                <a:latin typeface="Nunito Black" pitchFamily="2" charset="0"/>
              </a:rPr>
            </a:br>
            <a:r>
              <a:rPr lang="vi-VN" sz="3200" b="1" dirty="0" smtClean="0">
                <a:solidFill>
                  <a:srgbClr val="FF0000"/>
                </a:solidFill>
              </a:rPr>
              <a:t>Kể với người thân về một giờ học em thấy vui vẻ, thú vị.</a:t>
            </a:r>
            <a:r>
              <a:rPr lang="vi-VN" sz="3200" dirty="0">
                <a:solidFill>
                  <a:srgbClr val="FF0000"/>
                </a:solidFill>
              </a:rPr>
              <a:t/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i="0" dirty="0">
                <a:solidFill>
                  <a:srgbClr val="FF0000"/>
                </a:solidFill>
                <a:effectLst/>
              </a:rPr>
              <a:t/>
            </a:r>
            <a:br>
              <a:rPr lang="vi-VN" sz="3200" i="0" dirty="0">
                <a:solidFill>
                  <a:srgbClr val="FF0000"/>
                </a:solidFill>
                <a:effectLst/>
              </a:rPr>
            </a:br>
            <a:r>
              <a:rPr lang="vi-VN" sz="3200" i="0" dirty="0">
                <a:solidFill>
                  <a:srgbClr val="FF0000"/>
                </a:solidFill>
                <a:effectLst/>
                <a:latin typeface="Nunito Black" pitchFamily="2" charset="0"/>
              </a:rPr>
              <a:t/>
            </a:r>
            <a:br>
              <a:rPr lang="vi-VN" sz="3200" i="0" dirty="0">
                <a:solidFill>
                  <a:srgbClr val="FF0000"/>
                </a:solidFill>
                <a:effectLst/>
                <a:latin typeface="Nunito Black" pitchFamily="2" charset="0"/>
              </a:rPr>
            </a:br>
            <a:endParaRPr lang="en-US" altLang="en-US" sz="32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F6BB-2387-4C5F-95E5-3E22A543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72" y="1342887"/>
            <a:ext cx="7114022" cy="40368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ý: 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Giờ học mà em muốn kể là giờ học môn gì?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giờ học đó đã có hoạt động gì?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tham gia hoạt động đó như thế nào?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Cảm nhận của em sau khi tham gia hoạt động đó là gì?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0" dirty="0">
                <a:effectLst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2800" b="1" i="0" dirty="0">
                <a:effectLst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 b="1" dirty="0"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7906A6-76A8-034F-F4ED-4A58111D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779955"/>
            <a:ext cx="7430994" cy="47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299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Calibri</vt:lpstr>
      <vt:lpstr>Nunito</vt:lpstr>
      <vt:lpstr>Nunito </vt:lpstr>
      <vt:lpstr>Nunito Black</vt:lpstr>
      <vt:lpstr>Open Sans</vt:lpstr>
      <vt:lpstr>Sigmar One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Kể với người thân về một giờ học em thấy vui vẻ, thú vị.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MAIHUNG</cp:lastModifiedBy>
  <cp:revision>76</cp:revision>
  <dcterms:created xsi:type="dcterms:W3CDTF">2022-07-23T09:44:17Z</dcterms:created>
  <dcterms:modified xsi:type="dcterms:W3CDTF">2025-05-13T03:27:31Z</dcterms:modified>
</cp:coreProperties>
</file>