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4"/>
  </p:notesMasterIdLst>
  <p:sldIdLst>
    <p:sldId id="391" r:id="rId2"/>
    <p:sldId id="374" r:id="rId3"/>
    <p:sldId id="375" r:id="rId4"/>
    <p:sldId id="376" r:id="rId5"/>
    <p:sldId id="383" r:id="rId6"/>
    <p:sldId id="384" r:id="rId7"/>
    <p:sldId id="311" r:id="rId8"/>
    <p:sldId id="279" r:id="rId9"/>
    <p:sldId id="387" r:id="rId10"/>
    <p:sldId id="329" r:id="rId11"/>
    <p:sldId id="385" r:id="rId12"/>
    <p:sldId id="388" r:id="rId13"/>
    <p:sldId id="262" r:id="rId14"/>
    <p:sldId id="389" r:id="rId15"/>
    <p:sldId id="315" r:id="rId16"/>
    <p:sldId id="316" r:id="rId17"/>
    <p:sldId id="390" r:id="rId18"/>
    <p:sldId id="317" r:id="rId19"/>
    <p:sldId id="330" r:id="rId20"/>
    <p:sldId id="331" r:id="rId21"/>
    <p:sldId id="284" r:id="rId22"/>
    <p:sldId id="319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unito"/>
      <p:regular r:id="rId29"/>
      <p:bold r:id="rId30"/>
      <p:italic r:id="rId31"/>
      <p:boldItalic r:id="rId32"/>
    </p:embeddedFont>
    <p:embeddedFont>
      <p:font typeface="Nunito Black" panose="00000A00000000000000"/>
      <p:bold r:id="rId33"/>
      <p:boldItalic r:id="rId34"/>
    </p:embeddedFont>
    <p:embeddedFont>
      <p:font typeface="Sigmar One" panose="020B0604020202020204" charset="0"/>
      <p:regular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#9Slide03 AmpleSoft Bold" panose="020B0604020202020204" charset="0"/>
      <p:regular r:id="rId3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9FF"/>
    <a:srgbClr val="73C532"/>
    <a:srgbClr val="57C7D4"/>
    <a:srgbClr val="F46F18"/>
    <a:srgbClr val="FF6699"/>
    <a:srgbClr val="FFFFFF"/>
    <a:srgbClr val="40AFB9"/>
    <a:srgbClr val="F9A72D"/>
    <a:srgbClr val="F26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101" y="106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3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49289-50E2-4427-BD32-63DB92F36078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223C3-B943-41D2-BE72-55E0495DE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8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4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6F5C-90C7-49E1-8FA9-7A18F4811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E8AD6-6253-4D2E-B47A-24B2A675F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87BBF-7081-4A4F-AD31-9C58B3F5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D5EB5-44BA-47D2-BA58-FC8C65D9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36371-9465-4CCC-9B91-F69B9F75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5B18-5698-453E-BD26-6725C0C1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E7B7E-91CD-4EFD-ADF2-FED5E5A61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CA7D-0B13-411A-9026-76CA47D9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91FD1-5A7A-42AE-AD75-044CB143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1DBCA-D854-4B55-A848-E1BBD576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2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CEEB7-1DE2-4EED-9AFD-B5F64142E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A3954D-05C5-4C8F-8549-3D2D19825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E40B4-FF48-41CA-9204-E72710A4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6D364-9357-40F8-AFFD-02F78FF0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9BBD-439A-4CBB-8106-2A54014E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0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6AEE-F5EA-4057-B287-237EF031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D7121-4ED4-4656-8F7C-2CA2E5A3B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D62E5-1126-47D9-8A02-2101574D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56C6B-2294-49F3-8681-C70D93FE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AF41E-6D49-4C42-A99E-8A4F0182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483F-18EF-4A29-B654-2279B542B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3291E-68FF-4376-A925-2F21DC54A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2FCBD-1497-4DE9-B0CD-7F62C59F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EF518-ADED-4F2B-9CA5-6C438DF95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1B9C7-54E9-40E8-B5C3-BD45B054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4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8391-126B-4195-8D78-F38868F6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10C11-B627-4EA7-A99F-7E65CE9EE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A71E3-14D3-40B9-858D-3460F63C5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2F442-9DBB-406D-9630-5B16C690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05D4B-81D2-4349-999F-34C3F434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BD25C-CD5A-45D9-A748-10A01D85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1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AE1F-C4FD-49E3-8952-0F9975B4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D9BC6-AD1A-4C3E-AE31-887BCC69F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C88BB-FA15-4400-9852-EB7FB5D61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554A0-33A7-4FEC-B608-21DC854FE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D01DC-FAC6-4A8D-8735-5A63CD6C9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3390D-6A3A-48D0-B01C-89D4B74C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3EF86F-3337-4E04-AB6B-C409A171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303DC-FC39-4113-B2FC-2A662569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7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219E-31DF-4125-91B3-4EF34996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1A162-E60C-4FF6-973D-A83F2A9D8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C25D3-3707-4F7B-A0CA-AF88AD31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068BD-18AC-4113-B57E-2D336C63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5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BAA56D-58DF-4BD6-AB42-B725985F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93424-39F8-4A50-8314-987F3E8B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6DD5A-D6C9-4993-95C0-3812C3C7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FD16-96C3-4874-8A8B-3F7BFCA7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715E7-98A7-419D-9265-3B63ED15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167A8-4FB1-4587-BC7D-20E481F53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3D159-9EFF-4B81-8C91-0B2EEFF3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F0A0B-4672-4CBD-B6C3-A7BC2D53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DDF3D-3081-4D42-89F3-CBCCC8D8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0272-C1DC-4344-9808-73761E34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1EC1A-98E7-4DF7-9C2D-9FBC59ECD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4E956-727C-4DF1-ABE9-3342711F1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8544C-A743-4819-B960-2BB21F48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E3E04-29F9-4E2D-BAD2-F3AF98BF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27D33-E6BA-466A-851A-50E82E64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32C5E-7EA7-4F43-B444-4870F0B9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C7F53-0708-4D1F-9D33-925AF4259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555B5-7A4E-4FC6-9B59-E1B332176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2F752-0601-43C3-AFFF-22965E338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CF177-9D90-4AAA-823B-E3875C9FC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6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5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75326"/>
            <a:ext cx="957155" cy="762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642955" y="1051559"/>
            <a:ext cx="4453045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Giải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nghĩa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endParaRPr lang="en-US" sz="3600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68744A-128E-C7CB-15B2-BCDD90042226}"/>
              </a:ext>
            </a:extLst>
          </p:cNvPr>
          <p:cNvSpPr txBox="1"/>
          <p:nvPr/>
        </p:nvSpPr>
        <p:spPr>
          <a:xfrm>
            <a:off x="1295400" y="1865143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1510D5-789A-4AE6-8002-4CAC20EE1700}"/>
              </a:ext>
            </a:extLst>
          </p:cNvPr>
          <p:cNvSpPr txBox="1"/>
          <p:nvPr/>
        </p:nvSpPr>
        <p:spPr>
          <a:xfrm>
            <a:off x="914400" y="2656942"/>
            <a:ext cx="8096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7" name="Picture 4" descr="Trevo molhado foto de stock. Imagem de sorte, beleza - 74304774">
            <a:extLst>
              <a:ext uri="{FF2B5EF4-FFF2-40B4-BE49-F238E27FC236}">
                <a16:creationId xmlns:a16="http://schemas.microsoft.com/office/drawing/2014/main" id="{DFA5A7B9-A9C6-4B9D-9323-7B14AE5BF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1" r="25031"/>
          <a:stretch/>
        </p:blipFill>
        <p:spPr bwMode="auto">
          <a:xfrm>
            <a:off x="3613477" y="2895600"/>
            <a:ext cx="5410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3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828800" y="1020795"/>
            <a:ext cx="5029200" cy="5492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đoạn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12" y="914400"/>
            <a:ext cx="95715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" y="15240"/>
            <a:ext cx="957155" cy="762066"/>
          </a:xfrm>
          <a:prstGeom prst="rect">
            <a:avLst/>
          </a:prstGeom>
        </p:spPr>
      </p:pic>
      <p:sp>
        <p:nvSpPr>
          <p:cNvPr id="9" name="TextBox 29">
            <a:extLst>
              <a:ext uri="{FF2B5EF4-FFF2-40B4-BE49-F238E27FC236}">
                <a16:creationId xmlns:a16="http://schemas.microsoft.com/office/drawing/2014/main" id="{F9AC805C-20B9-D478-A468-ED6319489366}"/>
              </a:ext>
            </a:extLst>
          </p:cNvPr>
          <p:cNvSpPr txBox="1"/>
          <p:nvPr/>
        </p:nvSpPr>
        <p:spPr>
          <a:xfrm>
            <a:off x="2133600" y="-68253"/>
            <a:ext cx="6400800" cy="723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  <a:spcBef>
                <a:spcPct val="0"/>
              </a:spcBef>
            </a:pPr>
            <a:r>
              <a:rPr lang="en-US" sz="3600" spc="-1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spc="-1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3600" spc="-1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spc="-1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spc="-1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pc="-1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600" spc="-1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652" y="827068"/>
            <a:ext cx="1189094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       </a:t>
            </a:r>
            <a:r>
              <a:rPr lang="vi-V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 tan học, các chữ cái và dấu câu đã ngồi lại họp. Bác chữ A dõng dạc mở đầu: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Thưa các bạn! Hôm nay, chúng ta họp để tìm cách giúp đỡ em Hoàng. Hoàng hoàn toàn không biết chấm câu. Có đoạn văn em viết thế này: “Chú lính bước vào đầu chú. Đội chiếc mũ sắt dưới chân. Đi đôi giày da trên trán lấm tấm mồ hôi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 tiếng xì xào: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ghĩa là thế này: “Chú lính bước vào. Đầu chú đội chiếc mũ sắt. Dưới chân đi đôi giày da. Trên trán lấm tấm mồ hôi.”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 cười rộ lên. Dấu chấm nói: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Theo tôi, tất cả là do cậu này chẳng bao giờ để ý đến dấu câu. Mỏi tay chỗ nào, cậu ta chấm chỗ ấy.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 mấy dấu câu đều lắc đầu: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Ẩu thế nhỉ!</a:t>
            </a: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 chữ A đề nghị: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Từ nay, mỗi khi em Hoàng định chấm câu, anh dấu chấm cần yêu cầu Hoàng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 lại nội dung câu văn một lần nữa đã. Được không nào?</a:t>
            </a:r>
          </a:p>
          <a:p>
            <a:pPr algn="r"/>
            <a:r>
              <a:rPr lang="vi-VN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(Phỏng theo Trần Ninh Hồ)</a:t>
            </a:r>
          </a:p>
        </p:txBody>
      </p:sp>
    </p:spTree>
    <p:extLst>
      <p:ext uri="{BB962C8B-B14F-4D97-AF65-F5344CB8AC3E}">
        <p14:creationId xmlns:p14="http://schemas.microsoft.com/office/powerpoint/2010/main" val="534758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1524000" y="1600200"/>
            <a:ext cx="8272874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>
                <a:solidFill>
                  <a:srgbClr val="F9A72D"/>
                </a:solidFill>
                <a:latin typeface="Sigmar One" panose="00000500000000000000" pitchFamily="2" charset="0"/>
                <a:ea typeface="+mj-ea"/>
                <a:cs typeface="+mj-cs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12022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3D3791-1D3C-4F8F-AD08-3F6A4E578B36}"/>
              </a:ext>
            </a:extLst>
          </p:cNvPr>
          <p:cNvSpPr/>
          <p:nvPr/>
        </p:nvSpPr>
        <p:spPr>
          <a:xfrm>
            <a:off x="1143000" y="652670"/>
            <a:ext cx="9173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36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D3A8A8-0EBF-4208-8EDF-957CCA5F5E44}"/>
              </a:ext>
            </a:extLst>
          </p:cNvPr>
          <p:cNvSpPr/>
          <p:nvPr/>
        </p:nvSpPr>
        <p:spPr>
          <a:xfrm>
            <a:off x="1143000" y="1334005"/>
            <a:ext cx="650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24095E-B0C1-4997-8F16-D3ACC85C6717}"/>
              </a:ext>
            </a:extLst>
          </p:cNvPr>
          <p:cNvSpPr/>
          <p:nvPr/>
        </p:nvSpPr>
        <p:spPr>
          <a:xfrm>
            <a:off x="1143000" y="2096869"/>
            <a:ext cx="10360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4DB211-96BC-4B92-9D07-6604852FA9F2}"/>
              </a:ext>
            </a:extLst>
          </p:cNvPr>
          <p:cNvSpPr/>
          <p:nvPr/>
        </p:nvSpPr>
        <p:spPr>
          <a:xfrm>
            <a:off x="1143000" y="2893129"/>
            <a:ext cx="1052966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lời đề nghị của bác chữ A, sắp xếp 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mà Hoàng cần thực hiện.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6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27031-3ED4-4264-AB23-59DB80F7F2AE}"/>
              </a:ext>
            </a:extLst>
          </p:cNvPr>
          <p:cNvSpPr/>
          <p:nvPr/>
        </p:nvSpPr>
        <p:spPr>
          <a:xfrm>
            <a:off x="1155231" y="4840069"/>
            <a:ext cx="10751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5.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C218E1-B25A-431A-A7C4-9AF0202E7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152400" y="529435"/>
            <a:ext cx="1002831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1593341" y="588313"/>
            <a:ext cx="10141459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36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94C7F-54D6-6ADA-CA74-0E777B76041C}"/>
              </a:ext>
            </a:extLst>
          </p:cNvPr>
          <p:cNvSpPr txBox="1"/>
          <p:nvPr/>
        </p:nvSpPr>
        <p:spPr>
          <a:xfrm>
            <a:off x="1506897" y="1455261"/>
            <a:ext cx="10589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720506" y="511848"/>
            <a:ext cx="1002831" cy="838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B70E45-3993-4DAF-BCC4-0949A2BEC607}"/>
              </a:ext>
            </a:extLst>
          </p:cNvPr>
          <p:cNvSpPr txBox="1"/>
          <p:nvPr/>
        </p:nvSpPr>
        <p:spPr>
          <a:xfrm>
            <a:off x="1593341" y="646249"/>
            <a:ext cx="9302087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453639-D723-4DAF-BED3-942C09E2AE48}"/>
              </a:ext>
            </a:extLst>
          </p:cNvPr>
          <p:cNvSpPr/>
          <p:nvPr/>
        </p:nvSpPr>
        <p:spPr>
          <a:xfrm>
            <a:off x="949809" y="2101592"/>
            <a:ext cx="1058914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68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/>
      <p:bldP spid="11" grpId="1"/>
      <p:bldP spid="9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1507435" y="1215084"/>
            <a:ext cx="10134600" cy="13280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Hoàng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260584" y="1256090"/>
            <a:ext cx="1002831" cy="9696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C15467-911C-F092-B573-D998D850D8E5}"/>
              </a:ext>
            </a:extLst>
          </p:cNvPr>
          <p:cNvSpPr txBox="1"/>
          <p:nvPr/>
        </p:nvSpPr>
        <p:spPr>
          <a:xfrm>
            <a:off x="1066798" y="2600558"/>
            <a:ext cx="107375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Hoàng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C655E-E2C0-434A-AE39-58DAE584575D}"/>
              </a:ext>
            </a:extLst>
          </p:cNvPr>
          <p:cNvSpPr txBox="1"/>
          <p:nvPr/>
        </p:nvSpPr>
        <p:spPr>
          <a:xfrm>
            <a:off x="0" y="5410200"/>
            <a:ext cx="1524000" cy="1462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29ABC-FDD7-9D51-029C-81F12FCBEC11}"/>
              </a:ext>
            </a:extLst>
          </p:cNvPr>
          <p:cNvSpPr txBox="1"/>
          <p:nvPr/>
        </p:nvSpPr>
        <p:spPr>
          <a:xfrm>
            <a:off x="10976930" y="-13252"/>
            <a:ext cx="1215069" cy="13911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32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1507435" y="1215084"/>
            <a:ext cx="1013460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Theo dấu chấm vì sao Hoàng chấm câu chưa đúng? </a:t>
            </a:r>
            <a:endParaRPr lang="en-US" sz="36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260584" y="1256090"/>
            <a:ext cx="1002831" cy="9696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C15467-911C-F092-B573-D998D850D8E5}"/>
              </a:ext>
            </a:extLst>
          </p:cNvPr>
          <p:cNvSpPr txBox="1"/>
          <p:nvPr/>
        </p:nvSpPr>
        <p:spPr>
          <a:xfrm>
            <a:off x="1469667" y="2579836"/>
            <a:ext cx="8436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Em có nhận xét gì về bạn Hoàng?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C655E-E2C0-434A-AE39-58DAE584575D}"/>
              </a:ext>
            </a:extLst>
          </p:cNvPr>
          <p:cNvSpPr txBox="1"/>
          <p:nvPr/>
        </p:nvSpPr>
        <p:spPr>
          <a:xfrm>
            <a:off x="0" y="5410200"/>
            <a:ext cx="1524000" cy="1462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29ABC-FDD7-9D51-029C-81F12FCBEC11}"/>
              </a:ext>
            </a:extLst>
          </p:cNvPr>
          <p:cNvSpPr txBox="1"/>
          <p:nvPr/>
        </p:nvSpPr>
        <p:spPr>
          <a:xfrm>
            <a:off x="10976930" y="-13252"/>
            <a:ext cx="1215069" cy="13911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510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1007828" y="76200"/>
            <a:ext cx="10117372" cy="19409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4: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lời đề nghị của bác chữ A, sắp xếp các bước mà Hoàng cần thực hiện.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4997" y="109176"/>
            <a:ext cx="1002831" cy="83820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713F2A3-4238-5C3D-7038-62477252045A}"/>
              </a:ext>
            </a:extLst>
          </p:cNvPr>
          <p:cNvSpPr txBox="1"/>
          <p:nvPr/>
        </p:nvSpPr>
        <p:spPr>
          <a:xfrm>
            <a:off x="1467878" y="2901748"/>
            <a:ext cx="2885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4C8FDB-4FC4-8D57-95A2-0C4208987455}"/>
              </a:ext>
            </a:extLst>
          </p:cNvPr>
          <p:cNvSpPr txBox="1"/>
          <p:nvPr/>
        </p:nvSpPr>
        <p:spPr>
          <a:xfrm>
            <a:off x="5085472" y="2885206"/>
            <a:ext cx="2776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41E581-4C23-46E2-515A-098F5FD99FC4}"/>
              </a:ext>
            </a:extLst>
          </p:cNvPr>
          <p:cNvSpPr txBox="1"/>
          <p:nvPr/>
        </p:nvSpPr>
        <p:spPr>
          <a:xfrm>
            <a:off x="8883986" y="2916547"/>
            <a:ext cx="2813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317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B2DD22-29B2-C4C4-DD77-80D26F326D35}"/>
              </a:ext>
            </a:extLst>
          </p:cNvPr>
          <p:cNvSpPr txBox="1"/>
          <p:nvPr/>
        </p:nvSpPr>
        <p:spPr>
          <a:xfrm>
            <a:off x="1113514" y="1251386"/>
            <a:ext cx="9964972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6D37C3-74AB-08F2-9B01-B89BFEB6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15240" y="1251386"/>
            <a:ext cx="1002831" cy="83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544" y="209006"/>
            <a:ext cx="8752114" cy="5847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4326" y="1491445"/>
            <a:ext cx="3104606" cy="6463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3560" y="2869635"/>
            <a:ext cx="9525000" cy="58476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just"/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+ Em hãy nêu nội dung của </a:t>
            </a:r>
            <a:r>
              <a:rPr lang="nl-NL" sz="3200" b="1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nl-NL" sz="3200" b="1" smtClean="0">
                <a:latin typeface="Times New Roman" pitchFamily="18" charset="0"/>
                <a:cs typeface="Times New Roman" pitchFamily="18" charset="0"/>
              </a:rPr>
              <a:t>thơ?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A8A87-58AD-17F6-DC39-08DA932EA470}"/>
              </a:ext>
            </a:extLst>
          </p:cNvPr>
          <p:cNvSpPr txBox="1"/>
          <p:nvPr/>
        </p:nvSpPr>
        <p:spPr>
          <a:xfrm>
            <a:off x="2002177" y="2196448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Times New Roman" pitchFamily="18" charset="0"/>
                <a:cs typeface="Times New Roman" pitchFamily="18" charset="0"/>
              </a:rPr>
              <a:t>Đọc bài thơ: Bàn tay cô giáo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BE5282-7591-DEB9-D437-A5DE0FCCD851}"/>
              </a:ext>
            </a:extLst>
          </p:cNvPr>
          <p:cNvSpPr txBox="1"/>
          <p:nvPr/>
        </p:nvSpPr>
        <p:spPr>
          <a:xfrm>
            <a:off x="221275" y="2938242"/>
            <a:ext cx="11658600" cy="3238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nl-N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 việc sử dụng dấu câu rất quan trọng, vì người viết đúng thì người đọc mới hiểu đúng.</a:t>
            </a:r>
            <a:endParaRPr lang="vi-VN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0B4E55-EAB1-40CC-8862-FF47C995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94" b="21814"/>
          <a:stretch/>
        </p:blipFill>
        <p:spPr>
          <a:xfrm>
            <a:off x="989890" y="2335678"/>
            <a:ext cx="1002831" cy="838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FB3F8A-DC65-453B-A0F3-0B2E87195CFA}"/>
              </a:ext>
            </a:extLst>
          </p:cNvPr>
          <p:cNvSpPr txBox="1"/>
          <p:nvPr/>
        </p:nvSpPr>
        <p:spPr>
          <a:xfrm>
            <a:off x="1992721" y="238765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21FB1-1256-3F6C-B794-D0F0D3146874}"/>
              </a:ext>
            </a:extLst>
          </p:cNvPr>
          <p:cNvSpPr txBox="1"/>
          <p:nvPr/>
        </p:nvSpPr>
        <p:spPr>
          <a:xfrm>
            <a:off x="1828800" y="152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3276600" y="1524000"/>
            <a:ext cx="6121399" cy="1952947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rmAutofit/>
          </a:bodyPr>
          <a:lstStyle/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5400">
                <a:solidFill>
                  <a:srgbClr val="F9A72D"/>
                </a:solidFill>
                <a:latin typeface="Sigmar One" panose="00000500000000000000" pitchFamily="2" charset="0"/>
                <a:ea typeface="+mj-ea"/>
                <a:cs typeface="+mj-cs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49947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" y="15240"/>
            <a:ext cx="957155" cy="762066"/>
          </a:xfrm>
          <a:prstGeom prst="rect">
            <a:avLst/>
          </a:prstGeom>
        </p:spPr>
      </p:pic>
      <p:sp>
        <p:nvSpPr>
          <p:cNvPr id="9" name="TextBox 29">
            <a:extLst>
              <a:ext uri="{FF2B5EF4-FFF2-40B4-BE49-F238E27FC236}">
                <a16:creationId xmlns:a16="http://schemas.microsoft.com/office/drawing/2014/main" id="{F9AC805C-20B9-D478-A468-ED6319489366}"/>
              </a:ext>
            </a:extLst>
          </p:cNvPr>
          <p:cNvSpPr txBox="1"/>
          <p:nvPr/>
        </p:nvSpPr>
        <p:spPr>
          <a:xfrm>
            <a:off x="4343400" y="188019"/>
            <a:ext cx="64008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  <a:spcBef>
                <a:spcPct val="0"/>
              </a:spcBef>
            </a:pPr>
            <a:r>
              <a:rPr lang="en-US" sz="4000" spc="-1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spc="-1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-1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4000" spc="-1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-1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spc="-1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-1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spc="-1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pc="-1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000" spc="-1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08757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Nunito" pitchFamily="2" charset="0"/>
              </a:rPr>
              <a:t>         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 tan học, các chữ cái và dấu câu đã ngồi lại họp. Bác chữ A dõng dạc mở đầu: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Thưa các bạn! Hôm nay, chúng ta họp để tìm cách giúp đỡ em Hoàng. Hoàng hoàn toàn không biết chấm câu. Có đoạn văn em viết thế này: “Chú lính bước vào đầu chú. Đội chiếc mũ sắt dưới chân. Đi đôi giày da trên trán lấm tấm mồ hôi”.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 tiếng xì xào: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Thế nghĩa là thế này: “Chú lính bước vào. Đầu chú đội chiếc mũ sắt. Dưới chân đi đôi giày da. Trên trán lấm tấm mồ hôi.”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Nunito" pitchFamily="2" charset="0"/>
              </a:rPr>
              <a:t>       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 cười rộ lên. Dấu chấm nói: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Theo tôi, tất cả là do cậu này chẳng bao giờ để ý đến dấu câu. Mỏi tay chỗ nào, cậu ta chấm chỗ ấy.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 mấy dấu câu đều lắc đầu: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Ẩu thế nhỉ!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 chữ A đề nghị: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Từ nay, mỗi khi em Hoàng định chấm câu, anh dấu chấm cần yêu cầu Hoàng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 lại nội dung câu văn một lần nữa đã. Được không nào?</a:t>
            </a:r>
          </a:p>
          <a:p>
            <a:pPr algn="r"/>
            <a:r>
              <a:rPr lang="vi-VN" sz="2400" dirty="0">
                <a:solidFill>
                  <a:srgbClr val="FF0000"/>
                </a:solidFill>
                <a:latin typeface="Nunito" pitchFamily="2" charset="0"/>
              </a:rPr>
              <a:t>(Phỏng theo Trần Ninh Hồ)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D22EC-874E-9810-7272-0254E6F7D431}"/>
              </a:ext>
            </a:extLst>
          </p:cNvPr>
          <p:cNvSpPr txBox="1"/>
          <p:nvPr/>
        </p:nvSpPr>
        <p:spPr>
          <a:xfrm>
            <a:off x="914400" y="0"/>
            <a:ext cx="3811248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306" y="914314"/>
            <a:ext cx="851094" cy="584333"/>
            <a:chOff x="-28110" y="914314"/>
            <a:chExt cx="851094" cy="5843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264712" y="960164"/>
              <a:ext cx="3289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tx1">
                      <a:lumMod val="95000"/>
                      <a:lumOff val="5000"/>
                    </a:schemeClr>
                  </a:solidFill>
                  <a:latin typeface="#9Slide03 AmpleSoft Bold" panose="02000000000000000000" pitchFamily="2" charset="0"/>
                  <a:cs typeface="Baloo 2 Medium" pitchFamily="2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5334000"/>
            <a:ext cx="851094" cy="584333"/>
            <a:chOff x="-28110" y="914314"/>
            <a:chExt cx="851094" cy="5843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264712" y="960163"/>
              <a:ext cx="38183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tx1">
                      <a:lumMod val="95000"/>
                      <a:lumOff val="5000"/>
                    </a:schemeClr>
                  </a:solidFill>
                  <a:latin typeface="#9Slide03 AmpleSoft Bold" panose="02000000000000000000" pitchFamily="2" charset="0"/>
                  <a:cs typeface="Baloo 2 Medium" pitchFamily="2" charset="0"/>
                </a:rPr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89094" y="3528980"/>
            <a:ext cx="851094" cy="584333"/>
            <a:chOff x="-28110" y="914314"/>
            <a:chExt cx="851094" cy="58433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264712" y="960164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tx1">
                      <a:lumMod val="95000"/>
                      <a:lumOff val="5000"/>
                    </a:schemeClr>
                  </a:solidFill>
                  <a:latin typeface="#9Slide03 AmpleSoft Bold" panose="02000000000000000000" pitchFamily="2" charset="0"/>
                  <a:cs typeface="Baloo 2 Medium" pitchFamily="2" charset="0"/>
                </a:rPr>
                <a:t>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12894" y="2438400"/>
            <a:ext cx="851094" cy="584333"/>
            <a:chOff x="-28110" y="914314"/>
            <a:chExt cx="851094" cy="58433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614C93-E449-DA3B-C4CC-2BB767F0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110" y="914314"/>
              <a:ext cx="851094" cy="58433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B9475D-5FE6-AD42-327C-E5F28189D1C0}"/>
                </a:ext>
              </a:extLst>
            </p:cNvPr>
            <p:cNvSpPr txBox="1"/>
            <p:nvPr/>
          </p:nvSpPr>
          <p:spPr>
            <a:xfrm>
              <a:off x="264712" y="960164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tx1">
                      <a:lumMod val="95000"/>
                      <a:lumOff val="5000"/>
                    </a:schemeClr>
                  </a:solidFill>
                  <a:latin typeface="#9Slide03 AmpleSoft Bold" panose="02000000000000000000" pitchFamily="2" charset="0"/>
                  <a:cs typeface="Baloo 2 Medium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9749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C787EF-B18E-A646-A61E-28D759CC1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231" b="3900"/>
          <a:stretch/>
        </p:blipFill>
        <p:spPr>
          <a:xfrm>
            <a:off x="761341" y="1330446"/>
            <a:ext cx="1143000" cy="814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AE8C37-DBFE-BC34-9C5F-E8015B7D443C}"/>
              </a:ext>
            </a:extLst>
          </p:cNvPr>
          <p:cNvSpPr txBox="1"/>
          <p:nvPr/>
        </p:nvSpPr>
        <p:spPr>
          <a:xfrm>
            <a:off x="2133600" y="1460551"/>
            <a:ext cx="9829800" cy="12003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pPr defTabSz="609417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609417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7749" y="226575"/>
            <a:ext cx="2779332" cy="646321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CDD7B-CC42-45F5-BF47-3628801E4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54" y="1364972"/>
            <a:ext cx="6202017" cy="50312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C38EA-5879-4765-BDFB-4C3D89C1A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80" y="1364972"/>
            <a:ext cx="5393390" cy="503122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8C09CD-2932-4FC5-BA3D-6901C5979BE3}"/>
              </a:ext>
            </a:extLst>
          </p:cNvPr>
          <p:cNvSpPr txBox="1"/>
          <p:nvPr/>
        </p:nvSpPr>
        <p:spPr>
          <a:xfrm>
            <a:off x="6612835" y="2266122"/>
            <a:ext cx="30504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" y="15240"/>
            <a:ext cx="957155" cy="762066"/>
          </a:xfrm>
          <a:prstGeom prst="rect">
            <a:avLst/>
          </a:prstGeom>
        </p:spPr>
      </p:pic>
      <p:sp>
        <p:nvSpPr>
          <p:cNvPr id="9" name="TextBox 29">
            <a:extLst>
              <a:ext uri="{FF2B5EF4-FFF2-40B4-BE49-F238E27FC236}">
                <a16:creationId xmlns:a16="http://schemas.microsoft.com/office/drawing/2014/main" id="{F9AC805C-20B9-D478-A468-ED6319489366}"/>
              </a:ext>
            </a:extLst>
          </p:cNvPr>
          <p:cNvSpPr txBox="1"/>
          <p:nvPr/>
        </p:nvSpPr>
        <p:spPr>
          <a:xfrm>
            <a:off x="2133600" y="-68253"/>
            <a:ext cx="6400800" cy="723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  <a:spcBef>
                <a:spcPct val="0"/>
              </a:spcBef>
            </a:pPr>
            <a:r>
              <a:rPr lang="en-US" sz="3600" b="1" spc="-1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spc="-1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1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3600" b="1" spc="-1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1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spc="-1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1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spc="-1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133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600" b="1" spc="-1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652" y="827068"/>
            <a:ext cx="1189094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Nunito Black" pitchFamily="2" charset="0"/>
              </a:rPr>
              <a:t>        </a:t>
            </a:r>
            <a:r>
              <a:rPr lang="vi-V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 tan học, các chữ cái và dấu câu đã ngồi lại họp. Bác chữ A dõng dạc mở đầu:</a:t>
            </a:r>
          </a:p>
          <a:p>
            <a:pPr algn="just"/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Thưa các bạn! Hôm nay, chúng ta họp để tìm cách giúp đỡ em Hoàng. Hoàng hoàn toàn không biết chấm câu. Có đoạn văn em viết thế này: “Chú lính bước vào đầu chú. Đội chiếc mũ sắt dưới chân. Đi đôi giày da trên trán lấm tấm mồ hôi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 tiếng xì xào: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ghĩa là thế này: “Chú lính bước vào. Đầu chú đội chiếc mũ sắt. Dưới chân đi đôi giày da. Trên trán lấm tấm mồ hôi.”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 cười rộ lên. Dấu chấm nói:</a:t>
            </a:r>
          </a:p>
          <a:p>
            <a:pPr algn="just"/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Theo tôi, tất cả là do cậu này chẳng bao giờ để ý đến dấu câu. Mỏi tay chỗ nào, cậu ta chấm chỗ ấy.</a:t>
            </a:r>
          </a:p>
          <a:p>
            <a:pPr algn="just"/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 mấy dấu câu đều lắc đầu:</a:t>
            </a:r>
          </a:p>
          <a:p>
            <a:pPr algn="just"/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Ẩu thế nhỉ!</a:t>
            </a:r>
          </a:p>
          <a:p>
            <a:pPr algn="just"/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 chữ A đề nghị: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Từ nay, mỗi khi em Hoàng định chấm câu, anh dấu chấm cần yêu cầu Hoàng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 lại nội dung câu văn một lần nữa đã. Được không nào?</a:t>
            </a:r>
          </a:p>
          <a:p>
            <a:pPr algn="r"/>
            <a:r>
              <a:rPr lang="vi-V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(Phỏng theo Trần Ninh Hồ)</a:t>
            </a:r>
          </a:p>
        </p:txBody>
      </p:sp>
    </p:spTree>
    <p:extLst>
      <p:ext uri="{BB962C8B-B14F-4D97-AF65-F5344CB8AC3E}">
        <p14:creationId xmlns:p14="http://schemas.microsoft.com/office/powerpoint/2010/main" val="3488912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31E805-E91A-46DA-AA80-599F841CB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77" y="658120"/>
            <a:ext cx="1102246" cy="1079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CBFE7D-21A0-4C48-9D00-1F175E08B8AF}"/>
              </a:ext>
            </a:extLst>
          </p:cNvPr>
          <p:cNvSpPr txBox="1"/>
          <p:nvPr/>
        </p:nvSpPr>
        <p:spPr>
          <a:xfrm>
            <a:off x="2286000" y="880696"/>
            <a:ext cx="4419600" cy="7150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469B43-FD02-40DC-B1B1-47E2BFF522D0}"/>
              </a:ext>
            </a:extLst>
          </p:cNvPr>
          <p:cNvSpPr txBox="1"/>
          <p:nvPr/>
        </p:nvSpPr>
        <p:spPr>
          <a:xfrm>
            <a:off x="2523979" y="2086427"/>
            <a:ext cx="2458929" cy="715089"/>
          </a:xfrm>
          <a:prstGeom prst="roundRect">
            <a:avLst/>
          </a:prstGeom>
          <a:solidFill>
            <a:schemeClr val="bg2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026662-7177-492C-B211-63B42829B3CE}"/>
              </a:ext>
            </a:extLst>
          </p:cNvPr>
          <p:cNvSpPr txBox="1"/>
          <p:nvPr/>
        </p:nvSpPr>
        <p:spPr>
          <a:xfrm>
            <a:off x="6553200" y="2052090"/>
            <a:ext cx="2458929" cy="715089"/>
          </a:xfrm>
          <a:prstGeom prst="roundRect">
            <a:avLst/>
          </a:prstGeom>
          <a:solidFill>
            <a:schemeClr val="bg2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iúp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AB0FF3-CBE3-41A6-864B-4670BD3B9289}"/>
              </a:ext>
            </a:extLst>
          </p:cNvPr>
          <p:cNvSpPr txBox="1"/>
          <p:nvPr/>
        </p:nvSpPr>
        <p:spPr>
          <a:xfrm>
            <a:off x="2523979" y="3149512"/>
            <a:ext cx="2458929" cy="715089"/>
          </a:xfrm>
          <a:prstGeom prst="roundRect">
            <a:avLst/>
          </a:prstGeom>
          <a:solidFill>
            <a:schemeClr val="bg2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553B9E-7D3B-41E9-B688-089AF230EB7B}"/>
              </a:ext>
            </a:extLst>
          </p:cNvPr>
          <p:cNvSpPr txBox="1"/>
          <p:nvPr/>
        </p:nvSpPr>
        <p:spPr>
          <a:xfrm>
            <a:off x="6519203" y="3158841"/>
            <a:ext cx="2458929" cy="715089"/>
          </a:xfrm>
          <a:prstGeom prst="roundRect">
            <a:avLst/>
          </a:prstGeom>
          <a:solidFill>
            <a:schemeClr val="bg2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3AAB8-CB25-4A77-A92F-997144693D7C}"/>
              </a:ext>
            </a:extLst>
          </p:cNvPr>
          <p:cNvSpPr txBox="1"/>
          <p:nvPr/>
        </p:nvSpPr>
        <p:spPr>
          <a:xfrm>
            <a:off x="4246671" y="4492840"/>
            <a:ext cx="2458929" cy="715089"/>
          </a:xfrm>
          <a:prstGeom prst="roundRect">
            <a:avLst/>
          </a:prstGeom>
          <a:solidFill>
            <a:schemeClr val="bg2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828799" y="1020795"/>
            <a:ext cx="3819035" cy="5492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923DD-2CD3-2D7E-2162-E433FE8F2CFE}"/>
              </a:ext>
            </a:extLst>
          </p:cNvPr>
          <p:cNvSpPr txBox="1"/>
          <p:nvPr/>
        </p:nvSpPr>
        <p:spPr>
          <a:xfrm>
            <a:off x="1524000" y="1905000"/>
            <a:ext cx="9961672" cy="2667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Nunito Black" pitchFamily="2" charset="0"/>
              </a:rPr>
              <a:t>	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12" y="914400"/>
            <a:ext cx="957155" cy="762066"/>
          </a:xfrm>
          <a:prstGeom prst="rect">
            <a:avLst/>
          </a:prstGeom>
        </p:spPr>
      </p:pic>
      <p:sp>
        <p:nvSpPr>
          <p:cNvPr id="9" name="Line 20"/>
          <p:cNvSpPr>
            <a:spLocks noChangeShapeType="1"/>
          </p:cNvSpPr>
          <p:nvPr/>
        </p:nvSpPr>
        <p:spPr bwMode="auto">
          <a:xfrm flipH="1">
            <a:off x="4038600" y="2133600"/>
            <a:ext cx="144463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 flipH="1">
            <a:off x="10481333" y="2158837"/>
            <a:ext cx="144463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H="1">
            <a:off x="3581400" y="2667000"/>
            <a:ext cx="144463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H="1">
            <a:off x="7315200" y="2667000"/>
            <a:ext cx="144463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>
            <a:off x="5503372" y="3124200"/>
            <a:ext cx="144463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 flipH="1">
            <a:off x="5562600" y="3119600"/>
            <a:ext cx="144463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Line 20">
            <a:extLst>
              <a:ext uri="{FF2B5EF4-FFF2-40B4-BE49-F238E27FC236}">
                <a16:creationId xmlns:a16="http://schemas.microsoft.com/office/drawing/2014/main" id="{4EFA0075-5AF5-C4B3-57AB-1A7A0A0DDB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6500" y="3144838"/>
            <a:ext cx="144463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D514A2-1E83-B989-CD44-BC2F55951171}"/>
              </a:ext>
            </a:extLst>
          </p:cNvPr>
          <p:cNvSpPr txBox="1"/>
          <p:nvPr/>
        </p:nvSpPr>
        <p:spPr>
          <a:xfrm>
            <a:off x="835716" y="1120043"/>
            <a:ext cx="2717500" cy="64696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 lIns="91422" tIns="45711" rIns="91422" bIns="45711">
            <a:spAutoFit/>
          </a:bodyPr>
          <a:lstStyle/>
          <a:p>
            <a:pPr algn="ctr" defTabSz="609417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EC8C9-1D8D-9EDF-8F0C-FC4F4A123BB0}"/>
              </a:ext>
            </a:extLst>
          </p:cNvPr>
          <p:cNvSpPr txBox="1"/>
          <p:nvPr/>
        </p:nvSpPr>
        <p:spPr>
          <a:xfrm>
            <a:off x="1905000" y="2117034"/>
            <a:ext cx="9613223" cy="119179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 lIns="91422" tIns="45711" rIns="91422" bIns="45711">
            <a:spAutoFit/>
          </a:bodyPr>
          <a:lstStyle/>
          <a:p>
            <a:pPr defTabSz="609417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lấm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80D81-350B-95EE-4BAC-0F350BEB649B}"/>
              </a:ext>
            </a:extLst>
          </p:cNvPr>
          <p:cNvSpPr txBox="1"/>
          <p:nvPr/>
        </p:nvSpPr>
        <p:spPr>
          <a:xfrm>
            <a:off x="1934817" y="3448830"/>
            <a:ext cx="9677400" cy="64696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 lIns="91422" tIns="45711" rIns="91422" bIns="45711">
            <a:spAutoFit/>
          </a:bodyPr>
          <a:lstStyle/>
          <a:p>
            <a:pPr defTabSz="609417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lấm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BF8D0-FC71-5096-21E1-9E4916EF2FFE}"/>
              </a:ext>
            </a:extLst>
          </p:cNvPr>
          <p:cNvSpPr txBox="1"/>
          <p:nvPr/>
        </p:nvSpPr>
        <p:spPr>
          <a:xfrm>
            <a:off x="1934817" y="4288805"/>
            <a:ext cx="9674087" cy="64696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 lIns="91422" tIns="45711" rIns="91422" bIns="45711">
            <a:spAutoFit/>
          </a:bodyPr>
          <a:lstStyle/>
          <a:p>
            <a:pPr defTabSz="609417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Ẩu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A57648-4175-9D3A-6B04-10941FDFEE12}"/>
              </a:ext>
            </a:extLst>
          </p:cNvPr>
          <p:cNvSpPr txBox="1"/>
          <p:nvPr/>
        </p:nvSpPr>
        <p:spPr>
          <a:xfrm>
            <a:off x="1934817" y="5136367"/>
            <a:ext cx="9674087" cy="64696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 lIns="91422" tIns="45711" rIns="91422" bIns="45711">
            <a:spAutoFit/>
          </a:bodyPr>
          <a:lstStyle/>
          <a:p>
            <a:pPr defTabSz="609417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2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B8A126-31B1-C7E5-FAE1-8866E0C5C3B3}"/>
              </a:ext>
            </a:extLst>
          </p:cNvPr>
          <p:cNvSpPr txBox="1"/>
          <p:nvPr/>
        </p:nvSpPr>
        <p:spPr>
          <a:xfrm>
            <a:off x="1828800" y="1020795"/>
            <a:ext cx="5029200" cy="549275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đoạn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12" y="914400"/>
            <a:ext cx="95715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8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1213</Words>
  <Application>Microsoft Office PowerPoint</Application>
  <PresentationFormat>Widescreen</PresentationFormat>
  <Paragraphs>101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DFPOP1-W9</vt:lpstr>
      <vt:lpstr>Calibri</vt:lpstr>
      <vt:lpstr>Baloo 2 Medium</vt:lpstr>
      <vt:lpstr>Open Sans</vt:lpstr>
      <vt:lpstr>Times New Roman</vt:lpstr>
      <vt:lpstr>Nunito</vt:lpstr>
      <vt:lpstr>Nunito Black</vt:lpstr>
      <vt:lpstr>Arial</vt:lpstr>
      <vt:lpstr>Sigmar One</vt:lpstr>
      <vt:lpstr>Calibri Light</vt:lpstr>
      <vt:lpstr>#9Slide03 AmpleSoft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MAIHUNG</cp:lastModifiedBy>
  <cp:revision>173</cp:revision>
  <dcterms:created xsi:type="dcterms:W3CDTF">2006-08-16T00:00:00Z</dcterms:created>
  <dcterms:modified xsi:type="dcterms:W3CDTF">2025-05-14T01:15:32Z</dcterms:modified>
  <dc:identifier>DAFDiO2oNAs</dc:identifier>
</cp:coreProperties>
</file>