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11"/>
  </p:notesMasterIdLst>
  <p:sldIdLst>
    <p:sldId id="391" r:id="rId2"/>
    <p:sldId id="287" r:id="rId3"/>
    <p:sldId id="290" r:id="rId4"/>
    <p:sldId id="276" r:id="rId5"/>
    <p:sldId id="278" r:id="rId6"/>
    <p:sldId id="289" r:id="rId7"/>
    <p:sldId id="280" r:id="rId8"/>
    <p:sldId id="281" r:id="rId9"/>
    <p:sldId id="332" r:id="rId10"/>
  </p:sldIdLst>
  <p:sldSz cx="12192000" cy="6858000"/>
  <p:notesSz cx="6858000" cy="9144000"/>
  <p:embeddedFontLst>
    <p:embeddedFont>
      <p:font typeface="Calibri Light" panose="020F0302020204030204" pitchFamily="34" charset="0"/>
      <p:regular r:id="rId12"/>
      <p:italic r:id="rId13"/>
    </p:embeddedFont>
    <p:embeddedFont>
      <p:font typeface="Nunito"/>
      <p:regular r:id="rId14"/>
      <p:bold r:id="rId15"/>
      <p:italic r:id="rId16"/>
      <p:boldItalic r:id="rId17"/>
    </p:embeddedFont>
    <p:embeddedFont>
      <p:font typeface="Sigmar One" panose="020B0604020202020204" charset="0"/>
      <p:regular r:id="rId18"/>
    </p:embeddedFont>
    <p:embeddedFont>
      <p:font typeface="Nunito Black" panose="00000A00000000000000"/>
      <p:bold r:id="rId19"/>
      <p:boldItalic r:id="rId20"/>
    </p:embeddedFont>
    <p:embeddedFont>
      <p:font typeface="HP001 4 hàng" panose="020B0604020202020204" charset="0"/>
      <p:regular r:id="rId21"/>
      <p:bold r:id="rId22"/>
    </p:embeddedFont>
    <p:embeddedFont>
      <p:font typeface="Calibri" panose="020F0502020204030204" pitchFamily="34" charset="0"/>
      <p:regular r:id="rId23"/>
      <p:bold r:id="rId24"/>
      <p:italic r:id="rId25"/>
      <p:boldItalic r:id="rId26"/>
    </p:embeddedFont>
    <p:embeddedFont>
      <p:font typeface="微软雅黑" panose="020B0503020204020204" pitchFamily="34" charset="-122"/>
      <p:regular r:id="rId27"/>
      <p:bold r:id="rId28"/>
    </p:embeddedFont>
    <p:embeddedFont>
      <p:font typeface="#9Slide03 AmpleSoft Bold" panose="020B0604020202020204" charset="0"/>
      <p:regular r:id="rId29"/>
    </p:embeddedFont>
    <p:embeddedFont>
      <p:font typeface="Baloo 2 SemiBold" panose="020B0604020202020204" charset="0"/>
      <p:bold r:id="rId3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9FF"/>
    <a:srgbClr val="73C532"/>
    <a:srgbClr val="57C7D4"/>
    <a:srgbClr val="F46F18"/>
    <a:srgbClr val="FF6699"/>
    <a:srgbClr val="FFFFFF"/>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2" d="100"/>
          <a:sy n="82" d="100"/>
        </p:scale>
        <p:origin x="691"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49289-50E2-4427-BD32-63DB92F36078}"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223C3-B943-41D2-BE72-55E0495DEBE9}" type="slidenum">
              <a:rPr lang="en-US" smtClean="0"/>
              <a:t>‹#›</a:t>
            </a:fld>
            <a:endParaRPr lang="en-US"/>
          </a:p>
        </p:txBody>
      </p:sp>
    </p:spTree>
    <p:extLst>
      <p:ext uri="{BB962C8B-B14F-4D97-AF65-F5344CB8AC3E}">
        <p14:creationId xmlns:p14="http://schemas.microsoft.com/office/powerpoint/2010/main" val="1732785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1817444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45EEDFA5-E43D-4B22-9FC2-46BBB5A46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36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6F5C-90C7-49E1-8FA9-7A18F48116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73E8AD6-6253-4D2E-B47A-24B2A675F4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1A87BBF-7081-4A4F-AD31-9C58B3F514C8}"/>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a:extLst>
              <a:ext uri="{FF2B5EF4-FFF2-40B4-BE49-F238E27FC236}">
                <a16:creationId xmlns:a16="http://schemas.microsoft.com/office/drawing/2014/main" id="{663D5EB5-44BA-47D2-BA58-FC8C65D9E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36371-9465-4CCC-9B91-F69B9F75EB2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94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5B18-5698-453E-BD26-6725C0C12EC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BAE7B7E-91CD-4EFD-ADF2-FED5E5A619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263CA7D-0B13-411A-9026-76CA47D90C14}"/>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a:extLst>
              <a:ext uri="{FF2B5EF4-FFF2-40B4-BE49-F238E27FC236}">
                <a16:creationId xmlns:a16="http://schemas.microsoft.com/office/drawing/2014/main" id="{FB891FD1-5A7A-42AE-AD75-044CB1430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1DBCA-D854-4B55-A848-E1BBD57608C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282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CEEB7-1DE2-4EED-9AFD-B5F64142EF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A3954D-05C5-4C8F-8549-3D2D198259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78E40B4-FF48-41CA-9204-E72710A49D1F}"/>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a:extLst>
              <a:ext uri="{FF2B5EF4-FFF2-40B4-BE49-F238E27FC236}">
                <a16:creationId xmlns:a16="http://schemas.microsoft.com/office/drawing/2014/main" id="{70A6D364-9357-40F8-AFFD-02F78FF0E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9BBD-439A-4CBB-8106-2A54014E876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4608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6AEE-F5EA-4057-B287-237EF031248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D7121-4ED4-4656-8F7C-2CA2E5A3B2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DD62E5-1126-47D9-8A02-2101574DB6CE}"/>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a:extLst>
              <a:ext uri="{FF2B5EF4-FFF2-40B4-BE49-F238E27FC236}">
                <a16:creationId xmlns:a16="http://schemas.microsoft.com/office/drawing/2014/main" id="{7B356C6B-2294-49F3-8681-C70D93FE5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AF41E-6D49-4C42-A99E-8A4F01822B9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22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483F-18EF-4A29-B654-2279B542B7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463291E-68FF-4376-A925-2F21DC54A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E2FCBD-1497-4DE9-B0CD-7F62C59F1CAF}"/>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a:extLst>
              <a:ext uri="{FF2B5EF4-FFF2-40B4-BE49-F238E27FC236}">
                <a16:creationId xmlns:a16="http://schemas.microsoft.com/office/drawing/2014/main" id="{2DAEF518-ADED-4F2B-9CA5-6C438DF95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1B9C7-54E9-40E8-B5C3-BD45B054327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464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391-126B-4195-8D78-F38868F6AC3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5510C11-B627-4EA7-A99F-7E65CE9EEB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7BA71E3-14D3-40B9-858D-3460F63C59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962F442-9DBB-406D-9630-5B16C690C97C}"/>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a:extLst>
              <a:ext uri="{FF2B5EF4-FFF2-40B4-BE49-F238E27FC236}">
                <a16:creationId xmlns:a16="http://schemas.microsoft.com/office/drawing/2014/main" id="{8BB05D4B-81D2-4349-999F-34C3F434C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BD25C-CD5A-45D9-A748-10A01D85197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01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AE1F-C4FD-49E3-8952-0F9975B454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8D9BC6-AD1A-4C3E-AE31-887BCC69F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6C88BB-FA15-4400-9852-EB7FB5D610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4554A0-33A7-4FEC-B608-21DC854FE6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3D01DC-FAC6-4A8D-8735-5A63CD6C92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433390D-6A3A-48D0-B01C-89D4B74C56F4}"/>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8" name="Footer Placeholder 7">
            <a:extLst>
              <a:ext uri="{FF2B5EF4-FFF2-40B4-BE49-F238E27FC236}">
                <a16:creationId xmlns:a16="http://schemas.microsoft.com/office/drawing/2014/main" id="{233EF86F-3337-4E04-AB6B-C409A17125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303DC-FC39-4113-B2FC-2A6625694B0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257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219E-31DF-4125-91B3-4EF34996259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7C1A162-E60C-4FF6-973D-A83F2A9D8AA6}"/>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4" name="Footer Placeholder 3">
            <a:extLst>
              <a:ext uri="{FF2B5EF4-FFF2-40B4-BE49-F238E27FC236}">
                <a16:creationId xmlns:a16="http://schemas.microsoft.com/office/drawing/2014/main" id="{73EC25D3-3707-4F7B-A0CA-AF88AD31E3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0068BD-18AC-4113-B57E-2D336C63557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215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BAA56D-58DF-4BD6-AB42-B725985FE1FA}"/>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3" name="Footer Placeholder 2">
            <a:extLst>
              <a:ext uri="{FF2B5EF4-FFF2-40B4-BE49-F238E27FC236}">
                <a16:creationId xmlns:a16="http://schemas.microsoft.com/office/drawing/2014/main" id="{BBB93424-39F8-4A50-8314-987F3E8BA0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D6DD5A-D6C9-4993-95C0-3812C3C7A9C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0624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FFD16-96C3-4874-8A8B-3F7BFCA75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F6715E7-98A7-419D-9265-3B63ED1591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48167A8-4FB1-4587-BC7D-20E481F53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63D159-9EFF-4B81-8C91-0B2EEFF3B7E3}"/>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a:extLst>
              <a:ext uri="{FF2B5EF4-FFF2-40B4-BE49-F238E27FC236}">
                <a16:creationId xmlns:a16="http://schemas.microsoft.com/office/drawing/2014/main" id="{957F0A0B-4672-4CBD-B6C3-A7BC2D53F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DDF3D-3081-4D42-89F3-CBCCC8D8BCB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553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0272-C1DC-4344-9808-73761E340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6A1EC1A-98E7-4DF7-9C2D-9FBC59ECDF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AD4E956-727C-4DF1-ABE9-3342711F1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98544C-A743-4819-B960-2BB21F482B39}"/>
              </a:ext>
            </a:extLst>
          </p:cNvPr>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a:extLst>
              <a:ext uri="{FF2B5EF4-FFF2-40B4-BE49-F238E27FC236}">
                <a16:creationId xmlns:a16="http://schemas.microsoft.com/office/drawing/2014/main" id="{2D1E3E04-29F9-4E2D-BAD2-F3AF98BF4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27D33-E6BA-466A-851A-50E82E6499D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3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B32C5E-7EA7-4F43-B444-4870F0B9E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7EC7F53-0708-4D1F-9D33-925AF4259E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1555B5-7A4E-4FC6-9B59-E1B3321768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5/19/2025</a:t>
            </a:fld>
            <a:endParaRPr lang="en-US"/>
          </a:p>
        </p:txBody>
      </p:sp>
      <p:sp>
        <p:nvSpPr>
          <p:cNvPr id="5" name="Footer Placeholder 4">
            <a:extLst>
              <a:ext uri="{FF2B5EF4-FFF2-40B4-BE49-F238E27FC236}">
                <a16:creationId xmlns:a16="http://schemas.microsoft.com/office/drawing/2014/main" id="{32C2F752-0601-43C3-AFFF-22965E3388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CCF177-9D90-4AAA-823B-E3875C9FCE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20065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12192000" cy="6857999"/>
          </a:xfrm>
          <a:prstGeom prst="rect">
            <a:avLst/>
          </a:prstGeom>
          <a:solidFill>
            <a:schemeClr val="bg1">
              <a:alpha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32">
              <a:defRPr/>
            </a:pPr>
            <a:endParaRPr lang="en-US" dirty="0">
              <a:solidFill>
                <a:prstClr val="black"/>
              </a:solidFill>
              <a:latin typeface="DFPOP1-W9"/>
            </a:endParaRPr>
          </a:p>
        </p:txBody>
      </p:sp>
      <p:sp>
        <p:nvSpPr>
          <p:cNvPr id="5" name="TextBox 4"/>
          <p:cNvSpPr txBox="1"/>
          <p:nvPr/>
        </p:nvSpPr>
        <p:spPr>
          <a:xfrm>
            <a:off x="-101598" y="1448301"/>
            <a:ext cx="12253036" cy="1405641"/>
          </a:xfrm>
          <a:prstGeom prst="rect">
            <a:avLst/>
          </a:prstGeom>
          <a:noFill/>
        </p:spPr>
        <p:txBody>
          <a:bodyPr wrap="square">
            <a:spAutoFit/>
          </a:bodyPr>
          <a:lstStyle/>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CHÀO MỪNG </a:t>
            </a:r>
          </a:p>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4267" b="1" dirty="0">
              <a:solidFill>
                <a:srgbClr val="FF0000"/>
              </a:solidFill>
              <a:latin typeface="+mj-lt"/>
              <a:cs typeface="Times New Roman" panose="02020603050405020304" pitchFamily="18" charset="0"/>
            </a:endParaRPr>
          </a:p>
        </p:txBody>
      </p:sp>
      <p:sp>
        <p:nvSpPr>
          <p:cNvPr id="6" name="TextBox 5"/>
          <p:cNvSpPr txBox="1"/>
          <p:nvPr/>
        </p:nvSpPr>
        <p:spPr>
          <a:xfrm>
            <a:off x="3670661" y="378826"/>
            <a:ext cx="7070955" cy="523220"/>
          </a:xfrm>
          <a:prstGeom prst="rect">
            <a:avLst/>
          </a:prstGeom>
          <a:noFill/>
        </p:spPr>
        <p:txBody>
          <a:bodyPr wrap="square">
            <a:spAutoFit/>
          </a:bodyPr>
          <a:lstStyle/>
          <a:p>
            <a:pPr defTabSz="685766">
              <a:defRPr/>
            </a:pPr>
            <a:r>
              <a:rPr lang="en-US" sz="2800"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1625602" y="3137099"/>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Môn</a:t>
            </a:r>
            <a:r>
              <a:rPr lang="en-US" sz="3200" b="1">
                <a:solidFill>
                  <a:srgbClr val="FF0000"/>
                </a:solidFill>
                <a:latin typeface="Times New Roman" panose="02020603050405020304" pitchFamily="18" charset="0"/>
                <a:cs typeface="Times New Roman" panose="02020603050405020304" pitchFamily="18" charset="0"/>
              </a:rPr>
              <a:t>: Tiếng Việt - </a:t>
            </a:r>
            <a:r>
              <a:rPr lang="en-US" sz="3200" b="1" err="1">
                <a:solidFill>
                  <a:srgbClr val="FF0000"/>
                </a:solidFill>
                <a:latin typeface="Times New Roman" panose="02020603050405020304" pitchFamily="18" charset="0"/>
                <a:cs typeface="Times New Roman" panose="02020603050405020304" pitchFamily="18" charset="0"/>
              </a:rPr>
              <a:t>Lớp</a:t>
            </a:r>
            <a:r>
              <a:rPr lang="en-US" sz="3200" b="1">
                <a:solidFill>
                  <a:srgbClr val="FF0000"/>
                </a:solidFill>
                <a:latin typeface="Times New Roman" panose="02020603050405020304" pitchFamily="18" charset="0"/>
                <a:cs typeface="Times New Roman" panose="02020603050405020304" pitchFamily="18" charset="0"/>
              </a:rPr>
              <a:t> 3</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688047"/>
            <a:ext cx="12196868" cy="1356903"/>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08" y="5443866"/>
            <a:ext cx="4328771" cy="1356903"/>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507" y="3175994"/>
            <a:ext cx="2472596" cy="3624775"/>
          </a:xfrm>
          <a:prstGeom prst="rect">
            <a:avLst/>
          </a:prstGeom>
        </p:spPr>
      </p:pic>
      <p:sp>
        <p:nvSpPr>
          <p:cNvPr id="12" name="TextBox 11"/>
          <p:cNvSpPr txBox="1"/>
          <p:nvPr/>
        </p:nvSpPr>
        <p:spPr>
          <a:xfrm>
            <a:off x="1771659" y="4328506"/>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Giáo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a:solidFill>
                  <a:srgbClr val="FF0000"/>
                </a:solidFill>
                <a:latin typeface="Times New Roman" panose="02020603050405020304" pitchFamily="18" charset="0"/>
                <a:cs typeface="Times New Roman" panose="02020603050405020304" pitchFamily="18" charset="0"/>
              </a:rPr>
              <a:t>: Phạm Thị Mai Hưng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859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3962400" y="1676400"/>
            <a:ext cx="5145039" cy="1952947"/>
          </a:xfrm>
          <a:prstGeom prst="rect">
            <a:avLst/>
          </a:prstGeom>
          <a:noFill/>
        </p:spPr>
        <p:txBody>
          <a:bodyPr vert="horz" lIns="60960" tIns="30480" rIns="60960" bIns="30480" rtlCol="0" anchor="ctr">
            <a:normAutofit/>
          </a:bodyPr>
          <a:lstStyle/>
          <a:p>
            <a:pPr indent="-152408" algn="ctr">
              <a:lnSpc>
                <a:spcPct val="170000"/>
              </a:lnSpc>
              <a:spcBef>
                <a:spcPct val="0"/>
              </a:spcBef>
              <a:spcAft>
                <a:spcPts val="400"/>
              </a:spcAft>
            </a:pPr>
            <a:r>
              <a:rPr lang="en-US" sz="2800">
                <a:solidFill>
                  <a:srgbClr val="F9A72D"/>
                </a:solidFill>
                <a:latin typeface="Sigmar One" panose="00000500000000000000" pitchFamily="2" charset="0"/>
                <a:ea typeface="+mj-ea"/>
                <a:cs typeface="+mj-cs"/>
              </a:rPr>
              <a:t>Viết</a:t>
            </a:r>
          </a:p>
          <a:p>
            <a:pPr indent="-152408" algn="ctr">
              <a:lnSpc>
                <a:spcPct val="170000"/>
              </a:lnSpc>
              <a:spcBef>
                <a:spcPct val="0"/>
              </a:spcBef>
              <a:spcAft>
                <a:spcPts val="400"/>
              </a:spcAft>
            </a:pPr>
            <a:r>
              <a:rPr lang="en-US" sz="2800">
                <a:solidFill>
                  <a:srgbClr val="FF0000"/>
                </a:solidFill>
                <a:latin typeface="Sigmar One" panose="00000500000000000000" pitchFamily="2" charset="0"/>
                <a:ea typeface="+mj-ea"/>
                <a:cs typeface="+mj-cs"/>
              </a:rPr>
              <a:t>Ôn viết chữ hoa E, </a:t>
            </a:r>
            <a:r>
              <a:rPr lang="en-US" sz="2800">
                <a:solidFill>
                  <a:srgbClr val="FF0000"/>
                </a:solidFill>
                <a:latin typeface="Nunito Black" pitchFamily="2" charset="0"/>
                <a:ea typeface="+mj-ea"/>
                <a:cs typeface="+mj-cs"/>
              </a:rPr>
              <a:t>Ê</a:t>
            </a: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1. Tư thế ngồi viết:</a:t>
            </a:r>
          </a:p>
          <a:p>
            <a:pPr eaLnBrk="1" hangingPunct="1">
              <a:spcBef>
                <a:spcPct val="0"/>
              </a:spcBef>
              <a:buFontTx/>
              <a:buNone/>
            </a:pPr>
            <a:r>
              <a:rPr lang="en-US" altLang="en-US" sz="2400">
                <a:solidFill>
                  <a:srgbClr val="0070C0"/>
                </a:solidFill>
                <a:latin typeface="Nunito Black" pitchFamily="2" charset="0"/>
              </a:rPr>
              <a:t>- Lưng thẳng, không tì ngực vào bàn.</a:t>
            </a:r>
          </a:p>
          <a:p>
            <a:pPr eaLnBrk="1" hangingPunct="1">
              <a:spcBef>
                <a:spcPct val="0"/>
              </a:spcBef>
              <a:buFontTx/>
              <a:buNone/>
            </a:pPr>
            <a:r>
              <a:rPr lang="en-US" altLang="en-US" sz="2400">
                <a:solidFill>
                  <a:srgbClr val="0070C0"/>
                </a:solidFill>
                <a:latin typeface="Nunito Black" pitchFamily="2" charset="0"/>
              </a:rPr>
              <a:t>- Đầu hơi cúi.</a:t>
            </a:r>
          </a:p>
          <a:p>
            <a:pPr eaLnBrk="1" hangingPunct="1">
              <a:spcBef>
                <a:spcPct val="0"/>
              </a:spcBef>
              <a:buFontTx/>
              <a:buNone/>
            </a:pPr>
            <a:r>
              <a:rPr lang="en-US" altLang="en-US" sz="2400">
                <a:solidFill>
                  <a:srgbClr val="0070C0"/>
                </a:solidFill>
                <a:latin typeface="Nunito Black" pitchFamily="2" charset="0"/>
              </a:rPr>
              <a:t>- Mắt cách vở khoảng 25 đến 30 cm.</a:t>
            </a:r>
          </a:p>
          <a:p>
            <a:pPr eaLnBrk="1" hangingPunct="1">
              <a:spcBef>
                <a:spcPct val="0"/>
              </a:spcBef>
              <a:buFontTx/>
              <a:buNone/>
            </a:pPr>
            <a:r>
              <a:rPr lang="en-US" altLang="en-US" sz="2400">
                <a:solidFill>
                  <a:srgbClr val="0070C0"/>
                </a:solidFill>
                <a:latin typeface="Nunito Black" pitchFamily="2" charset="0"/>
              </a:rPr>
              <a:t>- Tay phải cầm bút.</a:t>
            </a:r>
          </a:p>
          <a:p>
            <a:pPr eaLnBrk="1" hangingPunct="1">
              <a:spcBef>
                <a:spcPct val="0"/>
              </a:spcBef>
              <a:buFontTx/>
              <a:buNone/>
            </a:pPr>
            <a:r>
              <a:rPr lang="en-US" altLang="en-US" sz="2400">
                <a:solidFill>
                  <a:srgbClr val="0070C0"/>
                </a:solidFill>
                <a:latin typeface="Nunito Black" pitchFamily="2" charset="0"/>
              </a:rPr>
              <a:t>- Tay trái tì nhẹ lên mép vở để giữ.</a:t>
            </a:r>
          </a:p>
          <a:p>
            <a:pPr eaLnBrk="1" hangingPunct="1">
              <a:spcBef>
                <a:spcPct val="0"/>
              </a:spcBef>
              <a:buFontTx/>
              <a:buNone/>
            </a:pPr>
            <a:r>
              <a:rPr lang="en-US" altLang="en-US" sz="2400">
                <a:solidFill>
                  <a:srgbClr val="0070C0"/>
                </a:solidFill>
                <a:latin typeface="Nunito Black" pitchFamily="2" charset="0"/>
              </a:rPr>
              <a:t>- Hai chân để song song thoải mái.</a:t>
            </a:r>
          </a:p>
          <a:p>
            <a:pPr algn="just">
              <a:spcBef>
                <a:spcPct val="0"/>
              </a:spcBef>
              <a:buFontTx/>
              <a:buNone/>
            </a:pPr>
            <a:endParaRPr lang="en-US" altLang="en-US" sz="2400">
              <a:solidFill>
                <a:srgbClr val="FF0000"/>
              </a:solidFill>
              <a:latin typeface="Nunito Black" pitchFamily="2" charset="0"/>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2. Cách cầm bút:</a:t>
            </a:r>
          </a:p>
          <a:p>
            <a:pPr eaLnBrk="1" hangingPunct="1">
              <a:spcBef>
                <a:spcPct val="0"/>
              </a:spcBef>
              <a:buFontTx/>
              <a:buNone/>
            </a:pPr>
            <a:r>
              <a:rPr lang="en-US" altLang="en-US" sz="2400">
                <a:solidFill>
                  <a:srgbClr val="0070C0"/>
                </a:solidFill>
                <a:latin typeface="Nunito Black" pitchFamily="2" charset="0"/>
              </a:rPr>
              <a:t>- Cầm bút bằng 3 ngón tay: ngón cái, ngón trỏ, ngón giữa.</a:t>
            </a:r>
          </a:p>
          <a:p>
            <a:pPr eaLnBrk="1" hangingPunct="1">
              <a:spcBef>
                <a:spcPct val="0"/>
              </a:spcBef>
              <a:buFontTx/>
              <a:buNone/>
            </a:pPr>
            <a:r>
              <a:rPr lang="en-US" altLang="en-US" sz="2400">
                <a:solidFill>
                  <a:srgbClr val="0070C0"/>
                </a:solidFill>
                <a:latin typeface="Nunito Black" pitchFamily="2" charset="0"/>
              </a:rPr>
              <a:t>- Khi viết, dùng 3 ngón tay di chuyển bút từ trái sang phải, cán bút nghiêng về phía bên phải, cổ tay, khuỷu tay và cánh tay cử động mềm mại, thoải mái;</a:t>
            </a:r>
          </a:p>
          <a:p>
            <a:pPr eaLnBrk="1" hangingPunct="1">
              <a:spcBef>
                <a:spcPct val="0"/>
              </a:spcBef>
              <a:buFontTx/>
              <a:buNone/>
            </a:pPr>
            <a:r>
              <a:rPr lang="en-US" altLang="en-US" sz="2400">
                <a:solidFill>
                  <a:srgbClr val="0070C0"/>
                </a:solidFill>
                <a:latin typeface="Nunito Black" pitchFamily="2" charset="0"/>
              </a:rPr>
              <a:t>- Không nên cầm bút tay trái.</a:t>
            </a:r>
          </a:p>
        </p:txBody>
      </p:sp>
    </p:spTree>
    <p:extLst>
      <p:ext uri="{BB962C8B-B14F-4D97-AF65-F5344CB8AC3E}">
        <p14:creationId xmlns:p14="http://schemas.microsoft.com/office/powerpoint/2010/main" val="2774826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381000" y="228600"/>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381000" y="3048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 Ê</a:t>
            </a:r>
          </a:p>
        </p:txBody>
      </p:sp>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99214" y="152400"/>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 Ê</a:t>
            </a:r>
          </a:p>
        </p:txBody>
      </p:sp>
    </p:spTree>
    <p:extLst>
      <p:ext uri="{BB962C8B-B14F-4D97-AF65-F5344CB8AC3E}">
        <p14:creationId xmlns:p14="http://schemas.microsoft.com/office/powerpoint/2010/main" val="243181757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a:t>
            </a:r>
            <a:r>
              <a:rPr kumimoji="0" lang="en-US" sz="3200" b="1" i="1" u="none" strike="noStrike" kern="1200" cap="none" spc="0" normalizeH="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Ê</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3"/>
          <a:stretch>
            <a:fillRect/>
          </a:stretch>
        </p:blipFill>
        <p:spPr>
          <a:xfrm>
            <a:off x="5410200" y="895349"/>
            <a:ext cx="5581650" cy="3067050"/>
          </a:xfrm>
          <a:prstGeom prst="rect">
            <a:avLst/>
          </a:prstGeom>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98"/>
          <a:stretch/>
        </p:blipFill>
        <p:spPr bwMode="auto">
          <a:xfrm>
            <a:off x="0" y="3429000"/>
            <a:ext cx="44958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3886200" y="5726192"/>
            <a:ext cx="8134036"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Việt Nam có 54 dân tộc anh em. Ê-đê là tên của một trong 54 dân tộc ở nước ta.</a:t>
            </a:r>
          </a:p>
        </p:txBody>
      </p:sp>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a. Viết tên riêng</a:t>
            </a:r>
          </a:p>
        </p:txBody>
      </p:sp>
      <p:sp>
        <p:nvSpPr>
          <p:cNvPr id="11" name="TextBox 10">
            <a:extLst>
              <a:ext uri="{FF2B5EF4-FFF2-40B4-BE49-F238E27FC236}">
                <a16:creationId xmlns:a16="http://schemas.microsoft.com/office/drawing/2014/main" id="{A13FE68A-6DFC-EEF6-B5A4-F85260803C04}"/>
              </a:ext>
            </a:extLst>
          </p:cNvPr>
          <p:cNvSpPr txBox="1"/>
          <p:nvPr/>
        </p:nvSpPr>
        <p:spPr>
          <a:xfrm>
            <a:off x="803243" y="4016276"/>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735407" y="548267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3"/>
          <a:stretch>
            <a:fillRect/>
          </a:stretch>
        </p:blipFill>
        <p:spPr>
          <a:xfrm>
            <a:off x="923925" y="1237559"/>
            <a:ext cx="2647950" cy="1457325"/>
          </a:xfrm>
          <a:prstGeom prst="rect">
            <a:avLst/>
          </a:prstGeom>
        </p:spPr>
      </p:pic>
      <p:sp>
        <p:nvSpPr>
          <p:cNvPr id="6" name="AutoShape 2" descr="Đồng bào người Ê đê: Nét đẹp về một văn hóa cổ còn lạ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Nhà truyền thống của người Êđê: Nhà dài như tiếng chiêng ng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218" y="2389009"/>
            <a:ext cx="3672654" cy="275449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Đồng bào người Ê đê: Nét đẹp về một văn hóa cổ còn lạ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990600"/>
            <a:ext cx="3736975" cy="249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anim calcmode="lin" valueType="num">
                                      <p:cBhvr>
                                        <p:cTn id="19" dur="1000" fill="hold"/>
                                        <p:tgtEl>
                                          <p:spTgt spid="3084"/>
                                        </p:tgtEl>
                                        <p:attrNameLst>
                                          <p:attrName>ppt_w</p:attrName>
                                        </p:attrNameLst>
                                      </p:cBhvr>
                                      <p:tavLst>
                                        <p:tav tm="0">
                                          <p:val>
                                            <p:fltVal val="0"/>
                                          </p:val>
                                        </p:tav>
                                        <p:tav tm="100000">
                                          <p:val>
                                            <p:strVal val="#ppt_w"/>
                                          </p:val>
                                        </p:tav>
                                      </p:tavLst>
                                    </p:anim>
                                    <p:anim calcmode="lin" valueType="num">
                                      <p:cBhvr>
                                        <p:cTn id="20" dur="1000" fill="hold"/>
                                        <p:tgtEl>
                                          <p:spTgt spid="3084"/>
                                        </p:tgtEl>
                                        <p:attrNameLst>
                                          <p:attrName>ppt_h</p:attrName>
                                        </p:attrNameLst>
                                      </p:cBhvr>
                                      <p:tavLst>
                                        <p:tav tm="0">
                                          <p:val>
                                            <p:fltVal val="0"/>
                                          </p:val>
                                        </p:tav>
                                        <p:tav tm="100000">
                                          <p:val>
                                            <p:strVal val="#ppt_h"/>
                                          </p:val>
                                        </p:tav>
                                      </p:tavLst>
                                    </p:anim>
                                    <p:anim calcmode="lin" valueType="num">
                                      <p:cBhvr>
                                        <p:cTn id="21" dur="1000" fill="hold"/>
                                        <p:tgtEl>
                                          <p:spTgt spid="3084"/>
                                        </p:tgtEl>
                                        <p:attrNameLst>
                                          <p:attrName>style.rotation</p:attrName>
                                        </p:attrNameLst>
                                      </p:cBhvr>
                                      <p:tavLst>
                                        <p:tav tm="0">
                                          <p:val>
                                            <p:fltVal val="90"/>
                                          </p:val>
                                        </p:tav>
                                        <p:tav tm="100000">
                                          <p:val>
                                            <p:fltVal val="0"/>
                                          </p:val>
                                        </p:tav>
                                      </p:tavLst>
                                    </p:anim>
                                    <p:animEffect transition="in" filter="fade">
                                      <p:cBhvr>
                                        <p:cTn id="22" dur="1000"/>
                                        <p:tgtEl>
                                          <p:spTgt spid="308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 calcmode="lin" valueType="num">
                                      <p:cBhvr>
                                        <p:cTn id="27" dur="1000" fill="hold"/>
                                        <p:tgtEl>
                                          <p:spTgt spid="3082"/>
                                        </p:tgtEl>
                                        <p:attrNameLst>
                                          <p:attrName>ppt_w</p:attrName>
                                        </p:attrNameLst>
                                      </p:cBhvr>
                                      <p:tavLst>
                                        <p:tav tm="0">
                                          <p:val>
                                            <p:fltVal val="0"/>
                                          </p:val>
                                        </p:tav>
                                        <p:tav tm="100000">
                                          <p:val>
                                            <p:strVal val="#ppt_w"/>
                                          </p:val>
                                        </p:tav>
                                      </p:tavLst>
                                    </p:anim>
                                    <p:anim calcmode="lin" valueType="num">
                                      <p:cBhvr>
                                        <p:cTn id="28" dur="1000" fill="hold"/>
                                        <p:tgtEl>
                                          <p:spTgt spid="3082"/>
                                        </p:tgtEl>
                                        <p:attrNameLst>
                                          <p:attrName>ppt_h</p:attrName>
                                        </p:attrNameLst>
                                      </p:cBhvr>
                                      <p:tavLst>
                                        <p:tav tm="0">
                                          <p:val>
                                            <p:fltVal val="0"/>
                                          </p:val>
                                        </p:tav>
                                        <p:tav tm="100000">
                                          <p:val>
                                            <p:strVal val="#ppt_h"/>
                                          </p:val>
                                        </p:tav>
                                      </p:tavLst>
                                    </p:anim>
                                    <p:anim calcmode="lin" valueType="num">
                                      <p:cBhvr>
                                        <p:cTn id="29" dur="1000" fill="hold"/>
                                        <p:tgtEl>
                                          <p:spTgt spid="3082"/>
                                        </p:tgtEl>
                                        <p:attrNameLst>
                                          <p:attrName>style.rotation</p:attrName>
                                        </p:attrNameLst>
                                      </p:cBhvr>
                                      <p:tavLst>
                                        <p:tav tm="0">
                                          <p:val>
                                            <p:fltVal val="90"/>
                                          </p:val>
                                        </p:tav>
                                        <p:tav tm="100000">
                                          <p:val>
                                            <p:fltVal val="0"/>
                                          </p:val>
                                        </p:tav>
                                      </p:tavLst>
                                    </p:anim>
                                    <p:animEffect transition="in" filter="fade">
                                      <p:cBhvr>
                                        <p:cTn id="30" dur="1000"/>
                                        <p:tgtEl>
                                          <p:spTgt spid="308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7" name="TextBox 6">
            <a:extLst>
              <a:ext uri="{FF2B5EF4-FFF2-40B4-BE49-F238E27FC236}">
                <a16:creationId xmlns:a16="http://schemas.microsoft.com/office/drawing/2014/main" id="{2A9E09FB-ECEC-0D21-52C2-5A614F5D3B39}"/>
              </a:ext>
            </a:extLst>
          </p:cNvPr>
          <p:cNvSpPr txBox="1"/>
          <p:nvPr/>
        </p:nvSpPr>
        <p:spPr>
          <a:xfrm>
            <a:off x="1454391" y="3772859"/>
            <a:ext cx="10287000" cy="2764215"/>
          </a:xfrm>
          <a:prstGeom prst="cloudCallout">
            <a:avLst>
              <a:gd name="adj1" fmla="val -41083"/>
              <a:gd name="adj2" fmla="val 48210"/>
            </a:avLst>
          </a:prstGeom>
          <a:solidFill>
            <a:srgbClr val="FFFFCC"/>
          </a:solidFill>
          <a:ln w="28575">
            <a:solidFill>
              <a:srgbClr val="217875"/>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Baloo 2 SemiBold" pitchFamily="2" charset="0"/>
              </a:rPr>
              <a:t>Hai câu thơ thể hiện tình cảm yêu thương của một bạn nhỏ với mẹ của mình, qua mong ước hóa thành mây để che cho mẹ khỏi nắng khi mẹ đi cấy lúa ngoài ruộng.</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261300" y="3541404"/>
            <a:ext cx="5144125"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OpenSans"/>
                <a:ea typeface="+mn-ea"/>
                <a:cs typeface="+mn-cs"/>
              </a:rPr>
              <a:t>Những chữ nào viết hoa?</a:t>
            </a:r>
            <a:endParaRPr kumimoji="0" lang="en-US" sz="2800" b="0" i="0" u="none" strike="noStrike" kern="1200" cap="none" spc="0" normalizeH="0" baseline="0" noProof="0">
              <a:ln>
                <a:noFill/>
              </a:ln>
              <a:solidFill>
                <a:srgbClr val="00206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5260759" y="5154967"/>
            <a:ext cx="6934200"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3 AmpleSoft Bold" panose="02000000000000000000" pitchFamily="2" charset="0"/>
                <a:ea typeface="+mn-ea"/>
                <a:cs typeface="+mn-cs"/>
              </a:rPr>
              <a:t>Những chữ viết hoa là: </a:t>
            </a:r>
            <a:r>
              <a:rPr lang="en-US" sz="2800">
                <a:solidFill>
                  <a:srgbClr val="FF0000"/>
                </a:solidFill>
                <a:latin typeface="#9Slide03 AmpleSoft Bold" panose="02000000000000000000" pitchFamily="2" charset="0"/>
              </a:rPr>
              <a:t>Ư</a:t>
            </a:r>
            <a:r>
              <a:rPr kumimoji="0" lang="en-US" sz="2800" b="0" i="0" u="none" strike="noStrike" kern="1200" cap="none" spc="0" normalizeH="0" baseline="0" noProof="0">
                <a:ln>
                  <a:noFill/>
                </a:ln>
                <a:solidFill>
                  <a:srgbClr val="FF0000"/>
                </a:solidFill>
                <a:effectLst/>
                <a:uLnTx/>
                <a:uFillTx/>
                <a:latin typeface="#9Slide03 AmpleSoft Bold" panose="02000000000000000000" pitchFamily="2" charset="0"/>
                <a:ea typeface="+mn-ea"/>
                <a:cs typeface="+mn-cs"/>
              </a:rPr>
              <a:t>, E, T, H.</a:t>
            </a:r>
          </a:p>
        </p:txBody>
      </p:sp>
      <p:grpSp>
        <p:nvGrpSpPr>
          <p:cNvPr id="10" name="Group 9">
            <a:extLst>
              <a:ext uri="{FF2B5EF4-FFF2-40B4-BE49-F238E27FC236}">
                <a16:creationId xmlns:a16="http://schemas.microsoft.com/office/drawing/2014/main" id="{FC502BE2-CA6D-5674-F0F6-5DFDFA50AB41}"/>
              </a:ext>
            </a:extLst>
          </p:cNvPr>
          <p:cNvGrpSpPr/>
          <p:nvPr/>
        </p:nvGrpSpPr>
        <p:grpSpPr>
          <a:xfrm>
            <a:off x="1262921" y="911597"/>
            <a:ext cx="10134600" cy="3010630"/>
            <a:chOff x="3323950" y="4554615"/>
            <a:chExt cx="7871503" cy="2124272"/>
          </a:xfrm>
        </p:grpSpPr>
        <p:pic>
          <p:nvPicPr>
            <p:cNvPr id="12" name="Picture 2">
              <a:extLst>
                <a:ext uri="{FF2B5EF4-FFF2-40B4-BE49-F238E27FC236}">
                  <a16:creationId xmlns:a16="http://schemas.microsoft.com/office/drawing/2014/main" id="{A9C1E658-DA04-651B-EEA7-87B2A67894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3950" y="4554615"/>
              <a:ext cx="7871503" cy="19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5758FC9C-32AF-A946-2567-79C54479CEFA}"/>
                </a:ext>
              </a:extLst>
            </p:cNvPr>
            <p:cNvSpPr txBox="1"/>
            <p:nvPr/>
          </p:nvSpPr>
          <p:spPr>
            <a:xfrm>
              <a:off x="4954824" y="5033676"/>
              <a:ext cx="48006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Ư</a:t>
              </a: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ớc gì em hóa thành mây</a:t>
              </a:r>
            </a:p>
          </p:txBody>
        </p:sp>
        <p:sp>
          <p:nvSpPr>
            <p:cNvPr id="14" name="TextBox 13">
              <a:extLst>
                <a:ext uri="{FF2B5EF4-FFF2-40B4-BE49-F238E27FC236}">
                  <a16:creationId xmlns:a16="http://schemas.microsoft.com/office/drawing/2014/main" id="{C6CD9192-7503-3926-B275-883E706AE86C}"/>
                </a:ext>
              </a:extLst>
            </p:cNvPr>
            <p:cNvSpPr txBox="1"/>
            <p:nvPr/>
          </p:nvSpPr>
          <p:spPr>
            <a:xfrm>
              <a:off x="4419600" y="5627406"/>
              <a:ext cx="60960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Em che cho mẹ suốt ngày bóng râm.</a:t>
              </a:r>
            </a:p>
          </p:txBody>
        </p:sp>
        <p:sp>
          <p:nvSpPr>
            <p:cNvPr id="15" name="TextBox 14">
              <a:extLst>
                <a:ext uri="{FF2B5EF4-FFF2-40B4-BE49-F238E27FC236}">
                  <a16:creationId xmlns:a16="http://schemas.microsoft.com/office/drawing/2014/main" id="{81B79A29-51F9-52CE-838B-4BB18008D251}"/>
                </a:ext>
              </a:extLst>
            </p:cNvPr>
            <p:cNvSpPr txBox="1"/>
            <p:nvPr/>
          </p:nvSpPr>
          <p:spPr>
            <a:xfrm>
              <a:off x="8495676" y="6211984"/>
              <a:ext cx="2477124"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(Thanh Hảo)</a:t>
              </a:r>
            </a:p>
          </p:txBody>
        </p:sp>
      </p:gr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grpSp>
        <p:nvGrpSpPr>
          <p:cNvPr id="3" name="Group 2">
            <a:extLst>
              <a:ext uri="{FF2B5EF4-FFF2-40B4-BE49-F238E27FC236}">
                <a16:creationId xmlns:a16="http://schemas.microsoft.com/office/drawing/2014/main" id="{622AE8FF-A903-F583-B9BD-A9BE02F9C0C3}"/>
              </a:ext>
            </a:extLst>
          </p:cNvPr>
          <p:cNvGrpSpPr/>
          <p:nvPr/>
        </p:nvGrpSpPr>
        <p:grpSpPr>
          <a:xfrm>
            <a:off x="1028700" y="1904999"/>
            <a:ext cx="10134600" cy="3048002"/>
            <a:chOff x="3531848" y="4528246"/>
            <a:chExt cx="7871503" cy="2150641"/>
          </a:xfrm>
        </p:grpSpPr>
        <p:pic>
          <p:nvPicPr>
            <p:cNvPr id="7" name="Picture 2">
              <a:extLst>
                <a:ext uri="{FF2B5EF4-FFF2-40B4-BE49-F238E27FC236}">
                  <a16:creationId xmlns:a16="http://schemas.microsoft.com/office/drawing/2014/main" id="{50D5CB03-B424-E9A3-96B0-7DAD69280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1848" y="4528246"/>
              <a:ext cx="7871503" cy="19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2F655FD-5E5F-1575-B4B3-38BCC6EDB5F5}"/>
                </a:ext>
              </a:extLst>
            </p:cNvPr>
            <p:cNvSpPr txBox="1"/>
            <p:nvPr/>
          </p:nvSpPr>
          <p:spPr>
            <a:xfrm>
              <a:off x="4953000" y="5012140"/>
              <a:ext cx="48006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Ư</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ớc</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gì</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em</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hóa</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thành</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mây</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p>
          </p:txBody>
        </p:sp>
        <p:sp>
          <p:nvSpPr>
            <p:cNvPr id="8" name="TextBox 7">
              <a:extLst>
                <a:ext uri="{FF2B5EF4-FFF2-40B4-BE49-F238E27FC236}">
                  <a16:creationId xmlns:a16="http://schemas.microsoft.com/office/drawing/2014/main" id="{4E3A474E-B3DA-09E4-0D3C-B23E6730EB58}"/>
                </a:ext>
              </a:extLst>
            </p:cNvPr>
            <p:cNvSpPr txBox="1"/>
            <p:nvPr/>
          </p:nvSpPr>
          <p:spPr>
            <a:xfrm>
              <a:off x="4419600" y="5603566"/>
              <a:ext cx="60960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Em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che</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cho</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mẹ</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suốt</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ngày</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bóng</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 </a:t>
              </a:r>
              <a:r>
                <a:rPr kumimoji="0" lang="en-US" sz="3700" b="1" i="0" u="none" strike="noStrike" kern="1200" cap="none" spc="0" normalizeH="0" baseline="0" noProof="0" dirty="0" err="1">
                  <a:ln>
                    <a:noFill/>
                  </a:ln>
                  <a:solidFill>
                    <a:srgbClr val="002060"/>
                  </a:solidFill>
                  <a:effectLst/>
                  <a:uLnTx/>
                  <a:uFillTx/>
                  <a:latin typeface="HP001 4 hàng" panose="020B0603050302020204" pitchFamily="34" charset="0"/>
                  <a:ea typeface="+mn-ea"/>
                  <a:cs typeface="+mn-cs"/>
                </a:rPr>
                <a:t>râm</a:t>
              </a:r>
              <a:r>
                <a:rPr kumimoji="0" lang="en-US" sz="3700" b="1" i="0" u="none" strike="noStrike" kern="1200" cap="none" spc="0" normalizeH="0" baseline="0" noProof="0" dirty="0">
                  <a:ln>
                    <a:noFill/>
                  </a:ln>
                  <a:solidFill>
                    <a:srgbClr val="002060"/>
                  </a:solidFill>
                  <a:effectLst/>
                  <a:uLnTx/>
                  <a:uFillTx/>
                  <a:latin typeface="HP001 4 hàng" panose="020B0603050302020204" pitchFamily="34" charset="0"/>
                  <a:ea typeface="+mn-ea"/>
                  <a:cs typeface="+mn-cs"/>
                </a:rPr>
                <a:t>.</a:t>
              </a:r>
            </a:p>
          </p:txBody>
        </p:sp>
        <p:sp>
          <p:nvSpPr>
            <p:cNvPr id="9" name="TextBox 8">
              <a:extLst>
                <a:ext uri="{FF2B5EF4-FFF2-40B4-BE49-F238E27FC236}">
                  <a16:creationId xmlns:a16="http://schemas.microsoft.com/office/drawing/2014/main" id="{44C7EB4C-12C9-A03C-0AE1-06CBB656D2EE}"/>
                </a:ext>
              </a:extLst>
            </p:cNvPr>
            <p:cNvSpPr txBox="1"/>
            <p:nvPr/>
          </p:nvSpPr>
          <p:spPr>
            <a:xfrm>
              <a:off x="8495676" y="6211984"/>
              <a:ext cx="2477124"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(Thanh Hảo)</a:t>
              </a:r>
            </a:p>
          </p:txBody>
        </p:sp>
      </p:grpSp>
    </p:spTree>
    <p:extLst>
      <p:ext uri="{BB962C8B-B14F-4D97-AF65-F5344CB8AC3E}">
        <p14:creationId xmlns:p14="http://schemas.microsoft.com/office/powerpoint/2010/main" val="2419371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1916</TotalTime>
  <Words>355</Words>
  <Application>Microsoft Office PowerPoint</Application>
  <PresentationFormat>Widescreen</PresentationFormat>
  <Paragraphs>44</Paragraphs>
  <Slides>9</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vt:i4>
      </vt:variant>
    </vt:vector>
  </HeadingPairs>
  <TitlesOfParts>
    <vt:vector size="24" baseType="lpstr">
      <vt:lpstr>Calibri Light</vt:lpstr>
      <vt:lpstr>Nunito</vt:lpstr>
      <vt:lpstr>Times New Roman</vt:lpstr>
      <vt:lpstr>Sigmar One</vt:lpstr>
      <vt:lpstr>Nunito Black</vt:lpstr>
      <vt:lpstr>OpenSans</vt:lpstr>
      <vt:lpstr>HP001 4 hàng</vt:lpstr>
      <vt:lpstr>Calibri</vt:lpstr>
      <vt:lpstr>微软雅黑</vt:lpstr>
      <vt:lpstr>#9Slide03 AmpleSoft Bold</vt:lpstr>
      <vt:lpstr>Arial</vt:lpstr>
      <vt:lpstr>DFPOP1-W9</vt:lpstr>
      <vt:lpstr>Baloo 2 SemiBold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MAIHUNG</cp:lastModifiedBy>
  <cp:revision>175</cp:revision>
  <dcterms:created xsi:type="dcterms:W3CDTF">2006-08-16T00:00:00Z</dcterms:created>
  <dcterms:modified xsi:type="dcterms:W3CDTF">2025-05-19T14:37:50Z</dcterms:modified>
  <dc:identifier>DAFDiO2oNAs</dc:identifier>
</cp:coreProperties>
</file>