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4"/>
  </p:notesMasterIdLst>
  <p:sldIdLst>
    <p:sldId id="448" r:id="rId2"/>
    <p:sldId id="447" r:id="rId3"/>
    <p:sldId id="436" r:id="rId4"/>
    <p:sldId id="437" r:id="rId5"/>
    <p:sldId id="438" r:id="rId6"/>
    <p:sldId id="439" r:id="rId7"/>
    <p:sldId id="440" r:id="rId8"/>
    <p:sldId id="441" r:id="rId9"/>
    <p:sldId id="442" r:id="rId10"/>
    <p:sldId id="432" r:id="rId11"/>
    <p:sldId id="444" r:id="rId12"/>
    <p:sldId id="445"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0" autoAdjust="0"/>
    <p:restoredTop sz="94660"/>
  </p:normalViewPr>
  <p:slideViewPr>
    <p:cSldViewPr>
      <p:cViewPr varScale="1">
        <p:scale>
          <a:sx n="65" d="100"/>
          <a:sy n="65" d="100"/>
        </p:scale>
        <p:origin x="442"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97035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smtClean="0"/>
              <a:t>Click to edit Master title style</a:t>
            </a:r>
            <a:endParaRPr lang="en-GB"/>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B01423-D198-4896-B996-AF6CD71AA325}" type="slidenum">
              <a:rPr lang="en-US" altLang="en-US" smtClean="0"/>
              <a:t>‹#›</a:t>
            </a:fld>
            <a:endParaRPr lang="en-US" altLang="en-US"/>
          </a:p>
        </p:txBody>
      </p:sp>
    </p:spTree>
    <p:extLst>
      <p:ext uri="{BB962C8B-B14F-4D97-AF65-F5344CB8AC3E}">
        <p14:creationId xmlns:p14="http://schemas.microsoft.com/office/powerpoint/2010/main" val="192672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D28DD1-89CB-4A9B-8160-1008CEEB8C29}" type="slidenum">
              <a:rPr lang="en-US" altLang="en-US" smtClean="0"/>
              <a:t>‹#›</a:t>
            </a:fld>
            <a:endParaRPr lang="en-US" altLang="en-US"/>
          </a:p>
        </p:txBody>
      </p:sp>
    </p:spTree>
    <p:extLst>
      <p:ext uri="{BB962C8B-B14F-4D97-AF65-F5344CB8AC3E}">
        <p14:creationId xmlns:p14="http://schemas.microsoft.com/office/powerpoint/2010/main" val="285546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4A9502-423E-4957-ACD4-EFEAFA456813}" type="slidenum">
              <a:rPr lang="en-US" altLang="en-US" smtClean="0"/>
              <a:t>‹#›</a:t>
            </a:fld>
            <a:endParaRPr lang="en-US" altLang="en-US"/>
          </a:p>
        </p:txBody>
      </p:sp>
    </p:spTree>
    <p:extLst>
      <p:ext uri="{BB962C8B-B14F-4D97-AF65-F5344CB8AC3E}">
        <p14:creationId xmlns:p14="http://schemas.microsoft.com/office/powerpoint/2010/main" val="138600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00BA3F-51CF-473C-BBC7-9F80CB3FD932}" type="slidenum">
              <a:rPr lang="en-US" altLang="en-US" smtClean="0"/>
              <a:t>‹#›</a:t>
            </a:fld>
            <a:endParaRPr lang="en-US" altLang="en-US"/>
          </a:p>
        </p:txBody>
      </p:sp>
    </p:spTree>
    <p:extLst>
      <p:ext uri="{BB962C8B-B14F-4D97-AF65-F5344CB8AC3E}">
        <p14:creationId xmlns:p14="http://schemas.microsoft.com/office/powerpoint/2010/main" val="120160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smtClean="0"/>
              <a:t>Click to edit Master title style</a:t>
            </a:r>
            <a:endParaRPr lang="en-GB"/>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9DFC9-E0D6-4E70-95EC-EE956DA6257B}" type="slidenum">
              <a:rPr lang="en-US" altLang="en-US" smtClean="0"/>
              <a:t>‹#›</a:t>
            </a:fld>
            <a:endParaRPr lang="en-US" altLang="en-US"/>
          </a:p>
        </p:txBody>
      </p:sp>
    </p:spTree>
    <p:extLst>
      <p:ext uri="{BB962C8B-B14F-4D97-AF65-F5344CB8AC3E}">
        <p14:creationId xmlns:p14="http://schemas.microsoft.com/office/powerpoint/2010/main" val="76879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9019"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40048"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E0E17-1536-48C6-87E3-A861F0C00F04}" type="slidenum">
              <a:rPr lang="en-US" altLang="en-US" smtClean="0"/>
              <a:t>‹#›</a:t>
            </a:fld>
            <a:endParaRPr lang="en-US" altLang="en-US"/>
          </a:p>
        </p:txBody>
      </p:sp>
    </p:spTree>
    <p:extLst>
      <p:ext uri="{BB962C8B-B14F-4D97-AF65-F5344CB8AC3E}">
        <p14:creationId xmlns:p14="http://schemas.microsoft.com/office/powerpoint/2010/main" val="407753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30A47B-B3AA-4408-B89E-78641CC5715A}" type="slidenum">
              <a:rPr lang="en-US" altLang="en-US" smtClean="0"/>
              <a:t>‹#›</a:t>
            </a:fld>
            <a:endParaRPr lang="en-US" altLang="en-US"/>
          </a:p>
        </p:txBody>
      </p:sp>
    </p:spTree>
    <p:extLst>
      <p:ext uri="{BB962C8B-B14F-4D97-AF65-F5344CB8AC3E}">
        <p14:creationId xmlns:p14="http://schemas.microsoft.com/office/powerpoint/2010/main" val="39431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D8FA65-B14B-4883-88C7-F7A3A55E9A2F}" type="slidenum">
              <a:rPr lang="en-US" altLang="en-US" smtClean="0"/>
              <a:t>‹#›</a:t>
            </a:fld>
            <a:endParaRPr lang="en-US" altLang="en-US"/>
          </a:p>
        </p:txBody>
      </p:sp>
    </p:spTree>
    <p:extLst>
      <p:ext uri="{BB962C8B-B14F-4D97-AF65-F5344CB8AC3E}">
        <p14:creationId xmlns:p14="http://schemas.microsoft.com/office/powerpoint/2010/main" val="57349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8BE4F5-A3A4-4A0F-A638-D990D725B4CA}" type="slidenum">
              <a:rPr lang="en-US" altLang="en-US" smtClean="0"/>
              <a:t>‹#›</a:t>
            </a:fld>
            <a:endParaRPr lang="en-US" altLang="en-US"/>
          </a:p>
        </p:txBody>
      </p:sp>
    </p:spTree>
    <p:extLst>
      <p:ext uri="{BB962C8B-B14F-4D97-AF65-F5344CB8AC3E}">
        <p14:creationId xmlns:p14="http://schemas.microsoft.com/office/powerpoint/2010/main" val="133464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99C05A-73D7-488D-87AE-9FA1D515BA90}" type="slidenum">
              <a:rPr lang="en-US" altLang="en-US" smtClean="0"/>
              <a:t>‹#›</a:t>
            </a:fld>
            <a:endParaRPr lang="en-US" altLang="en-US"/>
          </a:p>
        </p:txBody>
      </p:sp>
    </p:spTree>
    <p:extLst>
      <p:ext uri="{BB962C8B-B14F-4D97-AF65-F5344CB8AC3E}">
        <p14:creationId xmlns:p14="http://schemas.microsoft.com/office/powerpoint/2010/main" val="226036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090DF4-68DF-4AAF-98F9-EB3836BAB8B4}" type="slidenum">
              <a:rPr lang="en-US" altLang="en-US" smtClean="0"/>
              <a:t>‹#›</a:t>
            </a:fld>
            <a:endParaRPr lang="en-US" altLang="en-US"/>
          </a:p>
        </p:txBody>
      </p:sp>
    </p:spTree>
    <p:extLst>
      <p:ext uri="{BB962C8B-B14F-4D97-AF65-F5344CB8AC3E}">
        <p14:creationId xmlns:p14="http://schemas.microsoft.com/office/powerpoint/2010/main" val="115582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F4264759-E7CE-4A8C-955C-20DA2A50E45F}" type="slidenum">
              <a:rPr lang="en-US" altLang="en-US" smtClean="0"/>
              <a:t>‹#›</a:t>
            </a:fld>
            <a:endParaRPr lang="en-US" altLang="en-US"/>
          </a:p>
        </p:txBody>
      </p:sp>
    </p:spTree>
    <p:extLst>
      <p:ext uri="{BB962C8B-B14F-4D97-AF65-F5344CB8AC3E}">
        <p14:creationId xmlns:p14="http://schemas.microsoft.com/office/powerpoint/2010/main" val="1454289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9" y="5"/>
            <a:ext cx="16256000" cy="9143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079">
              <a:defRPr/>
            </a:pPr>
            <a:endParaRPr lang="en-US" dirty="0">
              <a:solidFill>
                <a:prstClr val="black"/>
              </a:solidFill>
              <a:latin typeface="DFPOP1-W9"/>
            </a:endParaRPr>
          </a:p>
        </p:txBody>
      </p:sp>
      <p:sp>
        <p:nvSpPr>
          <p:cNvPr id="5" name="TextBox 4"/>
          <p:cNvSpPr txBox="1"/>
          <p:nvPr/>
        </p:nvSpPr>
        <p:spPr>
          <a:xfrm>
            <a:off x="-125145" y="1931069"/>
            <a:ext cx="16337381" cy="1843325"/>
          </a:xfrm>
          <a:prstGeom prst="rect">
            <a:avLst/>
          </a:prstGeom>
          <a:noFill/>
        </p:spPr>
        <p:txBody>
          <a:bodyPr wrap="square">
            <a:spAutoFit/>
          </a:bodyPr>
          <a:lstStyle/>
          <a:p>
            <a:pPr algn="ctr" defTabSz="914332">
              <a:defRPr/>
            </a:pPr>
            <a:r>
              <a:rPr lang="en-US" sz="5689" b="1" dirty="0">
                <a:solidFill>
                  <a:srgbClr val="FF0000"/>
                </a:solidFill>
                <a:latin typeface="Times New Roman" panose="02020603050405020304" pitchFamily="18" charset="0"/>
                <a:cs typeface="Times New Roman" panose="02020603050405020304" pitchFamily="18" charset="0"/>
              </a:rPr>
              <a:t>CHÀO MỪNG </a:t>
            </a:r>
          </a:p>
          <a:p>
            <a:pPr algn="ctr" defTabSz="914332">
              <a:defRPr/>
            </a:pPr>
            <a:r>
              <a:rPr lang="en-US" sz="5689"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5689" b="1" dirty="0">
              <a:solidFill>
                <a:srgbClr val="FF0000"/>
              </a:solidFill>
              <a:latin typeface="+mj-lt"/>
              <a:cs typeface="Times New Roman" panose="02020603050405020304" pitchFamily="18" charset="0"/>
            </a:endParaRPr>
          </a:p>
        </p:txBody>
      </p:sp>
      <p:sp>
        <p:nvSpPr>
          <p:cNvPr id="6" name="TextBox 5"/>
          <p:cNvSpPr txBox="1"/>
          <p:nvPr/>
        </p:nvSpPr>
        <p:spPr>
          <a:xfrm>
            <a:off x="4904534" y="505102"/>
            <a:ext cx="9427940" cy="666786"/>
          </a:xfrm>
          <a:prstGeom prst="rect">
            <a:avLst/>
          </a:prstGeom>
          <a:noFill/>
        </p:spPr>
        <p:txBody>
          <a:bodyPr wrap="square">
            <a:spAutoFit/>
          </a:bodyPr>
          <a:lstStyle/>
          <a:p>
            <a:pPr defTabSz="914332">
              <a:defRPr/>
            </a:pPr>
            <a:r>
              <a:rPr lang="en-US" sz="3733"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2177789" y="4182799"/>
            <a:ext cx="11342025" cy="748988"/>
          </a:xfrm>
          <a:prstGeom prst="rect">
            <a:avLst/>
          </a:prstGeom>
          <a:noFill/>
        </p:spPr>
        <p:txBody>
          <a:bodyPr wrap="square">
            <a:spAutoFit/>
          </a:bodyPr>
          <a:lstStyle/>
          <a:p>
            <a:pPr algn="ctr" defTabSz="914332">
              <a:defRPr/>
            </a:pPr>
            <a:r>
              <a:rPr lang="en-US" sz="4267" b="1" dirty="0" err="1">
                <a:solidFill>
                  <a:srgbClr val="FF0000"/>
                </a:solidFill>
                <a:latin typeface="Times New Roman" panose="02020603050405020304" pitchFamily="18" charset="0"/>
                <a:cs typeface="Times New Roman" panose="02020603050405020304" pitchFamily="18" charset="0"/>
              </a:rPr>
              <a:t>Môn</a:t>
            </a:r>
            <a:r>
              <a:rPr lang="en-US" sz="4267" b="1">
                <a:solidFill>
                  <a:srgbClr val="FF0000"/>
                </a:solidFill>
                <a:latin typeface="Times New Roman" panose="02020603050405020304" pitchFamily="18" charset="0"/>
                <a:cs typeface="Times New Roman" panose="02020603050405020304" pitchFamily="18" charset="0"/>
              </a:rPr>
              <a:t>: Tiếng Việt - </a:t>
            </a:r>
            <a:r>
              <a:rPr lang="en-US" sz="4267" b="1" err="1">
                <a:solidFill>
                  <a:srgbClr val="FF0000"/>
                </a:solidFill>
                <a:latin typeface="Times New Roman" panose="02020603050405020304" pitchFamily="18" charset="0"/>
                <a:cs typeface="Times New Roman" panose="02020603050405020304" pitchFamily="18" charset="0"/>
              </a:rPr>
              <a:t>Lớp</a:t>
            </a:r>
            <a:r>
              <a:rPr lang="en-US" sz="4267" b="1">
                <a:solidFill>
                  <a:srgbClr val="FF0000"/>
                </a:solidFill>
                <a:latin typeface="Times New Roman" panose="02020603050405020304" pitchFamily="18" charset="0"/>
                <a:cs typeface="Times New Roman" panose="02020603050405020304" pitchFamily="18" charset="0"/>
              </a:rPr>
              <a:t> 3</a:t>
            </a:r>
            <a:endParaRPr lang="en-US" sz="4267"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2" y="7584063"/>
            <a:ext cx="16262491" cy="1809204"/>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97" y="7258489"/>
            <a:ext cx="5771695" cy="1809204"/>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7662" y="4234660"/>
            <a:ext cx="3296795" cy="4833033"/>
          </a:xfrm>
          <a:prstGeom prst="rect">
            <a:avLst/>
          </a:prstGeom>
        </p:spPr>
      </p:pic>
      <p:sp>
        <p:nvSpPr>
          <p:cNvPr id="12" name="TextBox 11"/>
          <p:cNvSpPr txBox="1"/>
          <p:nvPr/>
        </p:nvSpPr>
        <p:spPr>
          <a:xfrm>
            <a:off x="2372532" y="5771341"/>
            <a:ext cx="11342025" cy="748988"/>
          </a:xfrm>
          <a:prstGeom prst="rect">
            <a:avLst/>
          </a:prstGeom>
          <a:noFill/>
        </p:spPr>
        <p:txBody>
          <a:bodyPr wrap="square">
            <a:spAutoFit/>
          </a:bodyPr>
          <a:lstStyle/>
          <a:p>
            <a:pPr algn="ctr" defTabSz="914332">
              <a:defRPr/>
            </a:pPr>
            <a:r>
              <a:rPr lang="en-US" sz="4267" b="1" dirty="0" err="1">
                <a:solidFill>
                  <a:srgbClr val="FF0000"/>
                </a:solidFill>
                <a:latin typeface="Times New Roman" panose="02020603050405020304" pitchFamily="18" charset="0"/>
                <a:cs typeface="Times New Roman" panose="02020603050405020304" pitchFamily="18" charset="0"/>
              </a:rPr>
              <a:t>Giáo</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viên</a:t>
            </a:r>
            <a:r>
              <a:rPr lang="en-US" sz="4267" b="1">
                <a:solidFill>
                  <a:srgbClr val="FF0000"/>
                </a:solidFill>
                <a:latin typeface="Times New Roman" panose="02020603050405020304" pitchFamily="18" charset="0"/>
                <a:cs typeface="Times New Roman" panose="02020603050405020304" pitchFamily="18" charset="0"/>
              </a:rPr>
              <a:t>: Phạm Thị Mai Hưng</a:t>
            </a:r>
            <a:endParaRPr lang="en-US" sz="4267"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6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anose="02020603050405020304" pitchFamily="18" charset="0"/>
                    <a:cs typeface="Times New Roman" panose="02020603050405020304"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5215686" y="2057400"/>
            <a:ext cx="676013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p:cNvPicPr>
            <a:picLocks noChangeAspect="1"/>
          </p:cNvPicPr>
          <p:nvPr/>
        </p:nvPicPr>
        <p:blipFill>
          <a:blip r:embed="rId4"/>
          <a:stretch>
            <a:fillRect/>
          </a:stretch>
        </p:blipFill>
        <p:spPr>
          <a:xfrm>
            <a:off x="8567904" y="3395451"/>
            <a:ext cx="3515126" cy="4224548"/>
          </a:xfrm>
          <a:prstGeom prst="rect">
            <a:avLst/>
          </a:prstGeom>
        </p:spPr>
      </p:pic>
      <p:pic>
        <p:nvPicPr>
          <p:cNvPr id="6" name="Picture 5"/>
          <p:cNvPicPr>
            <a:picLocks noChangeAspect="1"/>
          </p:cNvPicPr>
          <p:nvPr/>
        </p:nvPicPr>
        <p:blipFill>
          <a:blip r:embed="rId5"/>
          <a:stretch>
            <a:fillRect/>
          </a:stretch>
        </p:blipFill>
        <p:spPr>
          <a:xfrm>
            <a:off x="12176919" y="3341312"/>
            <a:ext cx="3657599" cy="4477657"/>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anose="02020603050405020304" pitchFamily="18" charset="0"/>
                    <a:cs typeface="Times New Roman" panose="02020603050405020304"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475337" y="1962912"/>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1. Nghe – Kể: MẶT TRỜI MỌC Ở ĐẰNG … TÂY</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13"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22" name="TextBox 21"/>
          <p:cNvSpPr txBox="1"/>
          <p:nvPr/>
        </p:nvSpPr>
        <p:spPr>
          <a:xfrm>
            <a:off x="864228" y="2590800"/>
            <a:ext cx="14648974" cy="6986528"/>
          </a:xfrm>
          <a:prstGeom prst="rect">
            <a:avLst/>
          </a:prstGeom>
          <a:noFill/>
        </p:spPr>
        <p:txBody>
          <a:bodyPr wrap="square">
            <a:spAutoFit/>
          </a:bodyPr>
          <a:lstStyle/>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Mặt trời mới mọc ở đằng tây...</a:t>
            </a:r>
            <a:endParaRPr lang="vi-VN" sz="3200">
              <a:solidFill>
                <a:srgbClr val="0000CC"/>
              </a:solidFill>
              <a:latin typeface="Times New Roman" panose="02020603050405020304" pitchFamily="18" charset="0"/>
              <a:cs typeface="Times New Roman" panose="02020603050405020304" pitchFamily="18" charset="0"/>
            </a:endParaRP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320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...Thiên hạ ngạc nhiên chuyện lạ này,</a:t>
            </a:r>
          </a:p>
          <a:p>
            <a:r>
              <a:rPr lang="en-US" sz="3200">
                <a:solidFill>
                  <a:srgbClr val="FF0000"/>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Ngơ ngác nhìn nhau và tự hỏi :</a:t>
            </a:r>
          </a:p>
          <a:p>
            <a:r>
              <a:rPr lang="en-US" sz="3200">
                <a:solidFill>
                  <a:srgbClr val="FF0000"/>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“Thức dậy hay là ngủ nữa đây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Theo CHUYỆN LÀNG VĂN</a:t>
            </a:r>
          </a:p>
          <a:p>
            <a:endParaRPr lang="vi-VN" sz="320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anose="02020603050405020304" pitchFamily="18" charset="0"/>
                    <a:cs typeface="Times New Roman" panose="02020603050405020304"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328319" y="20574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2. Kể lại câu chuyện: 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24"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25" name="Picture 24"/>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p:cNvPicPr>
            <a:picLocks noChangeAspect="1"/>
          </p:cNvPicPr>
          <p:nvPr/>
        </p:nvPicPr>
        <p:blipFill>
          <a:blip r:embed="rId5"/>
          <a:stretch>
            <a:fillRect/>
          </a:stretch>
        </p:blipFill>
        <p:spPr>
          <a:xfrm>
            <a:off x="12176919" y="3341312"/>
            <a:ext cx="3657599" cy="4477657"/>
          </a:xfrm>
          <a:prstGeom prst="rect">
            <a:avLst/>
          </a:prstGeom>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719" y="1799488"/>
            <a:ext cx="11734800" cy="646331"/>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Giới thiệu với bạn về nơi đọc sách mà em yêu thích.</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765268" y="682143"/>
            <a:ext cx="2608984"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sp>
        <p:nvSpPr>
          <p:cNvPr id="6" name="TextBox 5"/>
          <p:cNvSpPr txBox="1"/>
          <p:nvPr/>
        </p:nvSpPr>
        <p:spPr>
          <a:xfrm>
            <a:off x="4617134" y="149573"/>
            <a:ext cx="7013458" cy="646331"/>
          </a:xfrm>
          <a:prstGeom prst="rect">
            <a:avLst/>
          </a:prstGeom>
          <a:noFill/>
        </p:spPr>
        <p:txBody>
          <a:bodyPr wrap="none" rtlCol="0">
            <a:spAutoFit/>
          </a:bodyPr>
          <a:lstStyle/>
          <a:p>
            <a:r>
              <a:rPr lang="en-US" sz="3600">
                <a:solidFill>
                  <a:srgbClr val="0000CC"/>
                </a:solidFill>
                <a:latin typeface="Times New Roman" panose="02020603050405020304" pitchFamily="18" charset="0"/>
                <a:cs typeface="Times New Roman" panose="02020603050405020304" pitchFamily="18" charset="0"/>
              </a:rPr>
              <a:t>Thứ……ngày…..tháng…..năm…….</a:t>
            </a:r>
          </a:p>
        </p:txBody>
      </p:sp>
      <p:sp>
        <p:nvSpPr>
          <p:cNvPr id="7" name="Rectangle 95"/>
          <p:cNvSpPr>
            <a:spLocks noChangeArrowheads="1"/>
          </p:cNvSpPr>
          <p:nvPr/>
        </p:nvSpPr>
        <p:spPr bwMode="auto">
          <a:xfrm>
            <a:off x="6442794" y="1182689"/>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anose="02020603050405020304" pitchFamily="18" charset="0"/>
                <a:cs typeface="Times New Roman" panose="02020603050405020304" pitchFamily="18" charset="0"/>
              </a:rPr>
              <a:t>KHỞI ĐỘNG</a:t>
            </a:r>
          </a:p>
        </p:txBody>
      </p:sp>
      <p:sp>
        <p:nvSpPr>
          <p:cNvPr id="10" name="Rectangle 9"/>
          <p:cNvSpPr/>
          <p:nvPr/>
        </p:nvSpPr>
        <p:spPr>
          <a:xfrm>
            <a:off x="4360507" y="2743200"/>
            <a:ext cx="7418506" cy="646331"/>
          </a:xfrm>
          <a:prstGeom prst="rect">
            <a:avLst/>
          </a:prstGeom>
        </p:spPr>
        <p:txBody>
          <a:bodyPr wrap="square">
            <a:spAutoFit/>
          </a:bodyPr>
          <a:lstStyle/>
          <a:p>
            <a:pPr algn="ctr"/>
            <a:r>
              <a:rPr lang="en-US" sz="3600" b="1">
                <a:solidFill>
                  <a:srgbClr val="0000FF"/>
                </a:solidFill>
                <a:latin typeface="Times New Roman" panose="02020603050405020304" pitchFamily="18" charset="0"/>
                <a:cs typeface="Times New Roman" panose="02020603050405020304" pitchFamily="18" charset="0"/>
              </a:rPr>
              <a:t>Cùng làm việc nhóm đôi</a:t>
            </a:r>
            <a:endParaRPr lang="vi-VN" sz="3600" b="1" dirty="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491215" y="3657600"/>
            <a:ext cx="5020246" cy="4525022"/>
          </a:xfrm>
          <a:prstGeom prst="rect">
            <a:avLst/>
          </a:prstGeom>
        </p:spPr>
      </p:pic>
      <p:pic>
        <p:nvPicPr>
          <p:cNvPr id="12" name="Picture 11"/>
          <p:cNvPicPr>
            <a:picLocks noChangeAspect="1"/>
          </p:cNvPicPr>
          <p:nvPr/>
        </p:nvPicPr>
        <p:blipFill>
          <a:blip r:embed="rId3"/>
          <a:stretch>
            <a:fillRect/>
          </a:stretch>
        </p:blipFill>
        <p:spPr>
          <a:xfrm>
            <a:off x="5694007" y="3704578"/>
            <a:ext cx="4903904" cy="4525022"/>
          </a:xfrm>
          <a:prstGeom prst="rect">
            <a:avLst/>
          </a:prstGeom>
        </p:spPr>
      </p:pic>
      <p:pic>
        <p:nvPicPr>
          <p:cNvPr id="13" name="Picture 12"/>
          <p:cNvPicPr>
            <a:picLocks noChangeAspect="1"/>
          </p:cNvPicPr>
          <p:nvPr/>
        </p:nvPicPr>
        <p:blipFill>
          <a:blip r:embed="rId4"/>
          <a:stretch>
            <a:fillRect/>
          </a:stretch>
        </p:blipFill>
        <p:spPr>
          <a:xfrm>
            <a:off x="10765178" y="3644153"/>
            <a:ext cx="5105400" cy="4585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519" y="152400"/>
            <a:ext cx="15849600" cy="8839199"/>
          </a:xfrm>
          <a:prstGeom prst="rect">
            <a:avLst/>
          </a:prstGeom>
        </p:spPr>
      </p:pic>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anose="02020603050405020304" pitchFamily="18" charset="0"/>
                    <a:cs typeface="Times New Roman" panose="02020603050405020304"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2" name="Rectangle 1"/>
          <p:cNvSpPr/>
          <p:nvPr/>
        </p:nvSpPr>
        <p:spPr>
          <a:xfrm>
            <a:off x="1563435" y="2828092"/>
            <a:ext cx="14118684" cy="1323439"/>
          </a:xfrm>
          <a:prstGeom prst="rect">
            <a:avLst/>
          </a:prstGeom>
        </p:spPr>
        <p:txBody>
          <a:bodyPr wrap="square">
            <a:spAutoFit/>
          </a:bodyPr>
          <a:lstStyle/>
          <a:p>
            <a:r>
              <a:rPr lang="en-US" sz="4000" b="1">
                <a:solidFill>
                  <a:srgbClr val="0000CC"/>
                </a:solidFill>
                <a:latin typeface="Times New Roman" panose="02020603050405020304" pitchFamily="18" charset="0"/>
                <a:cs typeface="Times New Roman" panose="02020603050405020304" pitchFamily="18" charset="0"/>
              </a:rPr>
              <a:t>      Đ</a:t>
            </a:r>
            <a:r>
              <a:rPr lang="vi-VN" sz="4000" b="1">
                <a:solidFill>
                  <a:srgbClr val="0000CC"/>
                </a:solidFill>
                <a:latin typeface="Times New Roman" panose="02020603050405020304" pitchFamily="18" charset="0"/>
                <a:cs typeface="Times New Roman" panose="02020603050405020304" pitchFamily="18" charset="0"/>
              </a:rPr>
              <a:t>ọc đúng các tiếng dễ phát âm sai</a:t>
            </a:r>
            <a:r>
              <a:rPr lang="en-US" sz="4000" b="1">
                <a:solidFill>
                  <a:srgbClr val="0000CC"/>
                </a:solidFill>
                <a:latin typeface="Times New Roman" panose="02020603050405020304" pitchFamily="18" charset="0"/>
                <a:cs typeface="Times New Roman" panose="02020603050405020304" pitchFamily="18" charset="0"/>
              </a:rPr>
              <a:t>;</a:t>
            </a:r>
            <a:r>
              <a:rPr lang="vi-VN" sz="4000" b="1">
                <a:solidFill>
                  <a:srgbClr val="0000CC"/>
                </a:solidFill>
                <a:latin typeface="Times New Roman" panose="02020603050405020304" pitchFamily="18" charset="0"/>
                <a:cs typeface="Times New Roman" panose="02020603050405020304" pitchFamily="18" charset="0"/>
              </a:rPr>
              <a:t> Cách ngắt giọng ở những câu dài</a:t>
            </a:r>
            <a:r>
              <a:rPr lang="en-US" sz="4000" b="1">
                <a:solidFill>
                  <a:srgbClr val="0000CC"/>
                </a:solidFill>
                <a:latin typeface="Times New Roman" panose="02020603050405020304" pitchFamily="18" charset="0"/>
                <a:cs typeface="Times New Roman" panose="02020603050405020304" pitchFamily="18" charset="0"/>
              </a:rPr>
              <a:t>; </a:t>
            </a:r>
            <a:r>
              <a:rPr lang="vi-VN" sz="4000" b="1">
                <a:solidFill>
                  <a:srgbClr val="0000CC"/>
                </a:solidFill>
                <a:latin typeface="Times New Roman" panose="02020603050405020304" pitchFamily="18" charset="0"/>
                <a:cs typeface="Times New Roman" panose="02020603050405020304" pitchFamily="18" charset="0"/>
              </a:rPr>
              <a:t>Đọc diễn cảm lời của thầy hiệu trưởng.</a:t>
            </a:r>
            <a:endParaRPr lang="vi-VN" sz="4000" b="1" dirty="0" err="1">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93838" y="5399452"/>
            <a:ext cx="13578681" cy="2169825"/>
          </a:xfrm>
          <a:prstGeom prst="rect">
            <a:avLst/>
          </a:prstGeom>
        </p:spPr>
        <p:txBody>
          <a:bodyPr wrap="square">
            <a:spAutoFit/>
          </a:bodyPr>
          <a:lstStyle/>
          <a:p>
            <a:pPr>
              <a:spcBef>
                <a:spcPts val="6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 Đoạn 1: Từ đầu đến </a:t>
            </a:r>
            <a:r>
              <a:rPr lang="en-US" sz="4000" b="1" i="1">
                <a:solidFill>
                  <a:srgbClr val="0000CC"/>
                </a:solidFill>
                <a:latin typeface="Times New Roman" panose="02020603050405020304" pitchFamily="18" charset="0"/>
                <a:cs typeface="Times New Roman" panose="02020603050405020304" pitchFamily="18" charset="0"/>
              </a:rPr>
              <a:t>ngay tại đó nữa</a:t>
            </a:r>
            <a:r>
              <a:rPr lang="en-US" sz="4000" b="1">
                <a:solidFill>
                  <a:srgbClr val="0000CC"/>
                </a:solidFill>
                <a:latin typeface="Times New Roman" panose="02020603050405020304" pitchFamily="18" charset="0"/>
                <a:cs typeface="Times New Roman" panose="02020603050405020304" pitchFamily="18" charset="0"/>
              </a:rPr>
              <a:t>.</a:t>
            </a:r>
          </a:p>
          <a:p>
            <a:pPr>
              <a:spcBef>
                <a:spcPts val="6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 Đoạn 2: Tiếp theo cho đến </a:t>
            </a:r>
            <a:r>
              <a:rPr lang="en-US" sz="4000" b="1" i="1">
                <a:solidFill>
                  <a:srgbClr val="0000CC"/>
                </a:solidFill>
                <a:latin typeface="Times New Roman" panose="02020603050405020304" pitchFamily="18" charset="0"/>
                <a:cs typeface="Times New Roman" panose="02020603050405020304" pitchFamily="18" charset="0"/>
              </a:rPr>
              <a:t>thật nhiều sách vào.</a:t>
            </a:r>
          </a:p>
          <a:p>
            <a:pPr>
              <a:spcBef>
                <a:spcPts val="6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 Đoạn 3:  Còn lại.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anose="02020603050405020304" pitchFamily="18" charset="0"/>
                  <a:cs typeface="Times New Roman" panose="02020603050405020304" pitchFamily="18" charset="0"/>
                </a:rPr>
                <a:t>1. </a:t>
              </a:r>
              <a:r>
                <a:rPr lang="en-US" sz="3800" b="1" dirty="0" err="1">
                  <a:solidFill>
                    <a:srgbClr val="FF0066"/>
                  </a:solidFill>
                  <a:latin typeface="Times New Roman" panose="02020603050405020304" pitchFamily="18" charset="0"/>
                  <a:cs typeface="Times New Roman" panose="02020603050405020304" pitchFamily="18" charset="0"/>
                </a:rPr>
                <a:t>Hướng</a:t>
              </a:r>
              <a:r>
                <a:rPr lang="en-US" sz="3800" b="1" dirty="0">
                  <a:solidFill>
                    <a:srgbClr val="FF0066"/>
                  </a:solidFill>
                  <a:latin typeface="Times New Roman" panose="02020603050405020304" pitchFamily="18" charset="0"/>
                  <a:cs typeface="Times New Roman" panose="02020603050405020304" pitchFamily="18" charset="0"/>
                </a:rPr>
                <a:t> </a:t>
              </a:r>
              <a:r>
                <a:rPr lang="en-US" sz="3800" b="1" dirty="0" err="1">
                  <a:solidFill>
                    <a:srgbClr val="FF0066"/>
                  </a:solidFill>
                  <a:latin typeface="Times New Roman" panose="02020603050405020304" pitchFamily="18" charset="0"/>
                  <a:cs typeface="Times New Roman" panose="02020603050405020304" pitchFamily="18" charset="0"/>
                </a:rPr>
                <a:t>dẫn</a:t>
              </a:r>
              <a:r>
                <a:rPr lang="en-US" sz="3800" b="1" dirty="0">
                  <a:solidFill>
                    <a:srgbClr val="FF0066"/>
                  </a:solidFill>
                  <a:latin typeface="Times New Roman" panose="02020603050405020304" pitchFamily="18" charset="0"/>
                  <a:cs typeface="Times New Roman" panose="02020603050405020304" pitchFamily="18" charset="0"/>
                </a:rPr>
                <a:t> </a:t>
              </a:r>
              <a:r>
                <a:rPr lang="en-US" sz="3800" b="1" dirty="0" err="1">
                  <a:solidFill>
                    <a:srgbClr val="FF0066"/>
                  </a:solidFill>
                  <a:latin typeface="Times New Roman" panose="02020603050405020304" pitchFamily="18" charset="0"/>
                  <a:cs typeface="Times New Roman" panose="02020603050405020304" pitchFamily="18" charset="0"/>
                </a:rPr>
                <a:t>đọc</a:t>
              </a:r>
              <a:r>
                <a:rPr lang="en-US" sz="3800" b="1" dirty="0">
                  <a:solidFill>
                    <a:srgbClr val="FF0066"/>
                  </a:solidFill>
                  <a:latin typeface="Times New Roman" panose="02020603050405020304" pitchFamily="18" charset="0"/>
                  <a:cs typeface="Times New Roman" panose="02020603050405020304"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anose="02020603050405020304" pitchFamily="18" charset="0"/>
                  <a:cs typeface="Times New Roman" panose="02020603050405020304"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anose="02020603050405020304" pitchFamily="18" charset="0"/>
                    <a:cs typeface="Times New Roman" panose="02020603050405020304"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118520" y="3025914"/>
            <a:ext cx="2489983" cy="707886"/>
          </a:xfrm>
          <a:prstGeom prst="rect">
            <a:avLst/>
          </a:prstGeom>
        </p:spPr>
        <p:txBody>
          <a:bodyPr wrap="square">
            <a:spAutoFit/>
          </a:bodyPr>
          <a:lstStyle/>
          <a:p>
            <a:pPr algn="just"/>
            <a:r>
              <a:rPr lang="en-US" sz="4000" b="1">
                <a:solidFill>
                  <a:srgbClr val="0000FF"/>
                </a:solidFill>
                <a:latin typeface="Times New Roman" panose="02020603050405020304" pitchFamily="18" charset="0"/>
                <a:cs typeface="Times New Roman" panose="02020603050405020304" pitchFamily="18" charset="0"/>
              </a:rPr>
              <a:t>Th</a:t>
            </a:r>
            <a:r>
              <a:rPr lang="en-US" sz="4000" b="1">
                <a:solidFill>
                  <a:srgbClr val="FF0000"/>
                </a:solidFill>
                <a:latin typeface="Times New Roman" panose="02020603050405020304" pitchFamily="18" charset="0"/>
                <a:cs typeface="Times New Roman" panose="02020603050405020304" pitchFamily="18" charset="0"/>
              </a:rPr>
              <a:t>oải</a:t>
            </a:r>
            <a:r>
              <a:rPr lang="en-US" sz="4000" b="1">
                <a:solidFill>
                  <a:srgbClr val="0000FF"/>
                </a:solidFill>
                <a:latin typeface="Times New Roman" panose="02020603050405020304" pitchFamily="18" charset="0"/>
                <a:cs typeface="Times New Roman" panose="02020603050405020304" pitchFamily="18" charset="0"/>
              </a:rPr>
              <a:t> mái </a:t>
            </a:r>
            <a:endParaRPr lang="en-US" sz="4000" b="1" dirty="0">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anose="02020603050405020304" pitchFamily="18" charset="0"/>
                  <a:cs typeface="Times New Roman" panose="02020603050405020304"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4797814" y="3009438"/>
            <a:ext cx="1951342" cy="707886"/>
          </a:xfrm>
          <a:prstGeom prst="rect">
            <a:avLst/>
          </a:prstGeom>
        </p:spPr>
        <p:txBody>
          <a:bodyPr wrap="square">
            <a:spAutoFit/>
          </a:bodyPr>
          <a:lstStyle/>
          <a:p>
            <a:pPr algn="just"/>
            <a:r>
              <a:rPr lang="en-US" sz="4000" b="1">
                <a:solidFill>
                  <a:srgbClr val="FF0000"/>
                </a:solidFill>
                <a:latin typeface="Times New Roman" panose="02020603050405020304" pitchFamily="18" charset="0"/>
                <a:cs typeface="Times New Roman" panose="02020603050405020304" pitchFamily="18" charset="0"/>
              </a:rPr>
              <a:t>l</a:t>
            </a:r>
            <a:r>
              <a:rPr lang="en-US" sz="4000" b="1">
                <a:solidFill>
                  <a:srgbClr val="0000CC"/>
                </a:solidFill>
                <a:latin typeface="Times New Roman" panose="02020603050405020304" pitchFamily="18" charset="0"/>
                <a:cs typeface="Times New Roman" panose="02020603050405020304" pitchFamily="18" charset="0"/>
              </a:rPr>
              <a:t>ớp học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6842919" y="2984255"/>
            <a:ext cx="1828800" cy="707886"/>
          </a:xfrm>
          <a:prstGeom prst="rect">
            <a:avLst/>
          </a:prstGeom>
        </p:spPr>
        <p:txBody>
          <a:bodyPr wrap="square">
            <a:spAutoFit/>
          </a:bodyPr>
          <a:lstStyle/>
          <a:p>
            <a:pPr algn="just"/>
            <a:r>
              <a:rPr lang="en-US" sz="4000" b="1">
                <a:solidFill>
                  <a:srgbClr val="FF0000"/>
                </a:solidFill>
                <a:latin typeface="Times New Roman" panose="02020603050405020304" pitchFamily="18" charset="0"/>
                <a:cs typeface="Times New Roman" panose="02020603050405020304" pitchFamily="18" charset="0"/>
              </a:rPr>
              <a:t>s</a:t>
            </a:r>
            <a:r>
              <a:rPr lang="en-US" sz="4000" b="1">
                <a:solidFill>
                  <a:srgbClr val="0000CC"/>
                </a:solidFill>
                <a:latin typeface="Times New Roman" panose="02020603050405020304" pitchFamily="18" charset="0"/>
                <a:cs typeface="Times New Roman" panose="02020603050405020304" pitchFamily="18" charset="0"/>
              </a:rPr>
              <a:t>ôi </a:t>
            </a:r>
            <a:r>
              <a:rPr lang="en-US" sz="4000" b="1">
                <a:solidFill>
                  <a:srgbClr val="FF0000"/>
                </a:solidFill>
                <a:latin typeface="Times New Roman" panose="02020603050405020304" pitchFamily="18" charset="0"/>
                <a:cs typeface="Times New Roman" panose="02020603050405020304" pitchFamily="18" charset="0"/>
              </a:rPr>
              <a:t>n</a:t>
            </a:r>
            <a:r>
              <a:rPr lang="en-US" sz="4000" b="1">
                <a:solidFill>
                  <a:srgbClr val="0000CC"/>
                </a:solidFill>
                <a:latin typeface="Times New Roman" panose="02020603050405020304" pitchFamily="18" charset="0"/>
                <a:cs typeface="Times New Roman" panose="02020603050405020304" pitchFamily="18" charset="0"/>
              </a:rPr>
              <a:t>ổi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0" name="Text Box 14"/>
          <p:cNvSpPr txBox="1">
            <a:spLocks noChangeArrowheads="1"/>
          </p:cNvSpPr>
          <p:nvPr/>
        </p:nvSpPr>
        <p:spPr bwMode="auto">
          <a:xfrm>
            <a:off x="3566319" y="1266918"/>
            <a:ext cx="9220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11: LỜI GIẢI TOÁN ĐẶC BIỆT</a:t>
            </a:r>
          </a:p>
        </p:txBody>
      </p:sp>
      <p:sp>
        <p:nvSpPr>
          <p:cNvPr id="19" name="Rectangle 18"/>
          <p:cNvSpPr/>
          <p:nvPr/>
        </p:nvSpPr>
        <p:spPr>
          <a:xfrm>
            <a:off x="8767267" y="2973641"/>
            <a:ext cx="2114252" cy="707886"/>
          </a:xfrm>
          <a:prstGeom prst="rect">
            <a:avLst/>
          </a:prstGeom>
        </p:spPr>
        <p:txBody>
          <a:bodyPr wrap="square">
            <a:spAutoFit/>
          </a:bodyPr>
          <a:lstStyle/>
          <a:p>
            <a:pPr algn="just"/>
            <a:r>
              <a:rPr lang="en-US" sz="4000" b="1">
                <a:solidFill>
                  <a:srgbClr val="0000CC"/>
                </a:solidFill>
                <a:latin typeface="Times New Roman" panose="02020603050405020304" pitchFamily="18" charset="0"/>
                <a:cs typeface="Times New Roman" panose="02020603050405020304" pitchFamily="18" charset="0"/>
              </a:rPr>
              <a:t>m</a:t>
            </a:r>
            <a:r>
              <a:rPr lang="en-US" sz="4000" b="1">
                <a:solidFill>
                  <a:srgbClr val="FF0000"/>
                </a:solidFill>
                <a:latin typeface="Times New Roman" panose="02020603050405020304" pitchFamily="18" charset="0"/>
                <a:cs typeface="Times New Roman" panose="02020603050405020304" pitchFamily="18" charset="0"/>
              </a:rPr>
              <a:t>ột</a:t>
            </a:r>
            <a:r>
              <a:rPr lang="en-US" sz="4000" b="1">
                <a:solidFill>
                  <a:srgbClr val="0000CC"/>
                </a:solidFill>
                <a:latin typeface="Times New Roman" panose="02020603050405020304" pitchFamily="18" charset="0"/>
                <a:cs typeface="Times New Roman" panose="02020603050405020304" pitchFamily="18" charset="0"/>
              </a:rPr>
              <a:t> nửa</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1056114" y="2953388"/>
            <a:ext cx="3048000" cy="707886"/>
          </a:xfrm>
          <a:prstGeom prst="rect">
            <a:avLst/>
          </a:prstGeom>
        </p:spPr>
        <p:txBody>
          <a:bodyPr wrap="square">
            <a:spAutoFit/>
          </a:bodyPr>
          <a:lstStyle/>
          <a:p>
            <a:pPr algn="just"/>
            <a:r>
              <a:rPr lang="en-US" sz="4000" b="1">
                <a:solidFill>
                  <a:srgbClr val="0000CC"/>
                </a:solidFill>
                <a:latin typeface="Times New Roman" panose="02020603050405020304" pitchFamily="18" charset="0"/>
                <a:cs typeface="Times New Roman" panose="02020603050405020304" pitchFamily="18" charset="0"/>
              </a:rPr>
              <a:t>q</a:t>
            </a:r>
            <a:r>
              <a:rPr lang="en-US" sz="4000" b="1">
                <a:solidFill>
                  <a:srgbClr val="FF0000"/>
                </a:solidFill>
                <a:latin typeface="Times New Roman" panose="02020603050405020304" pitchFamily="18" charset="0"/>
                <a:cs typeface="Times New Roman" panose="02020603050405020304" pitchFamily="18" charset="0"/>
              </a:rPr>
              <a:t>uang</a:t>
            </a:r>
            <a:r>
              <a:rPr lang="en-US" sz="4000" b="1">
                <a:solidFill>
                  <a:srgbClr val="0000CC"/>
                </a:solidFill>
                <a:latin typeface="Times New Roman" panose="02020603050405020304" pitchFamily="18" charset="0"/>
                <a:cs typeface="Times New Roman" panose="02020603050405020304" pitchFamily="18" charset="0"/>
              </a:rPr>
              <a:t> cảnh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164566" y="4457181"/>
            <a:ext cx="14048298" cy="1938992"/>
          </a:xfrm>
          <a:prstGeom prst="rect">
            <a:avLst/>
          </a:prstGeom>
        </p:spPr>
        <p:txBody>
          <a:bodyPr wrap="square">
            <a:spAutoFit/>
          </a:bodyPr>
          <a:lstStyle/>
          <a:p>
            <a:pPr indent="914400" algn="just"/>
            <a:r>
              <a:rPr lang="vi-VN" sz="4000" b="1">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4000" b="1">
                <a:solidFill>
                  <a:srgbClr val="FF0000"/>
                </a:solidFill>
                <a:latin typeface="Times New Roman" panose="02020603050405020304" pitchFamily="18" charset="0"/>
                <a:cs typeface="Times New Roman" panose="02020603050405020304" pitchFamily="18" charset="0"/>
              </a:rPr>
              <a:t>/</a:t>
            </a:r>
            <a:r>
              <a:rPr lang="vi-VN" sz="4000" b="1">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4000" b="1">
                <a:solidFill>
                  <a:srgbClr val="FF0000"/>
                </a:solidFill>
                <a:latin typeface="Times New Roman" panose="02020603050405020304" pitchFamily="18" charset="0"/>
                <a:cs typeface="Times New Roman" panose="02020603050405020304" pitchFamily="18" charset="0"/>
              </a:rPr>
              <a:t>/</a:t>
            </a:r>
            <a:r>
              <a:rPr lang="vi-VN" sz="4000" b="1">
                <a:solidFill>
                  <a:srgbClr val="0000CC"/>
                </a:solidFill>
                <a:latin typeface="Times New Roman" panose="02020603050405020304" pitchFamily="18" charset="0"/>
                <a:cs typeface="Times New Roman" panose="02020603050405020304" pitchFamily="18" charset="0"/>
              </a:rPr>
              <a:t> quang cảnh trông thật ngộ</a:t>
            </a:r>
            <a:r>
              <a:rPr lang="en-US" sz="4000" b="1">
                <a:solidFill>
                  <a:srgbClr val="0000CC"/>
                </a:solidFill>
                <a:latin typeface="Times New Roman" panose="02020603050405020304" pitchFamily="18" charset="0"/>
                <a:cs typeface="Times New Roman" panose="02020603050405020304" pitchFamily="18" charset="0"/>
              </a:rPr>
              <a:t>.</a:t>
            </a:r>
            <a:r>
              <a:rPr lang="vi-VN" sz="4000" b="1">
                <a:solidFill>
                  <a:srgbClr val="FF0000"/>
                </a:solidFill>
                <a:latin typeface="Times New Roman" panose="02020603050405020304" pitchFamily="18" charset="0"/>
                <a:cs typeface="Times New Roman" panose="02020603050405020304" pitchFamily="18" charset="0"/>
              </a:rPr>
              <a:t>//</a:t>
            </a:r>
            <a:endParaRPr lang="en-US" sz="4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anose="02020603050405020304" pitchFamily="18" charset="0"/>
                    <a:cs typeface="Times New Roman" panose="02020603050405020304"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Câu 1: Đến trường sau kì nghỉ, các bạn học sinh đã phát hiện ra điều gì tuyệt vời?</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a:solidFill>
                  <a:srgbClr val="0000CC"/>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Các bạn đã phát hiện ra một căn phòng mới đã biến thành thư viện.</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     Câu 2: </a:t>
            </a:r>
            <a:r>
              <a:rPr lang="vi-VN" sz="3600" b="1">
                <a:solidFill>
                  <a:srgbClr val="FF0000"/>
                </a:solidFill>
                <a:latin typeface="Times New Roman" panose="02020603050405020304" pitchFamily="18" charset="0"/>
                <a:cs typeface="Times New Roman" panose="02020603050405020304" pitchFamily="18" charset="0"/>
              </a:rPr>
              <a:t>Thầy hiệu trưởng đã dặn các bạn học sinh đã làm được những điều gì?</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Thầy hiệu trưởng dặn các bạn học sinh thoải mái vào thư viện, mượn sách về đọc và trả lại, mang sách của mình đến thu viện, có thể đọc bất kì quyển nào.</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5"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6" name="Rectangle 35"/>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th</a:t>
            </a:r>
            <a:r>
              <a:rPr lang="en-US" sz="3600" b="1">
                <a:solidFill>
                  <a:srgbClr val="FF0000"/>
                </a:solidFill>
                <a:latin typeface="Times New Roman" panose="02020603050405020304" pitchFamily="18" charset="0"/>
                <a:cs typeface="Times New Roman" panose="02020603050405020304" pitchFamily="18" charset="0"/>
              </a:rPr>
              <a:t>oải</a:t>
            </a:r>
            <a:r>
              <a:rPr lang="en-US" sz="3600" b="1">
                <a:solidFill>
                  <a:srgbClr val="0000FF"/>
                </a:solidFill>
                <a:latin typeface="Times New Roman" panose="02020603050405020304" pitchFamily="18" charset="0"/>
                <a:cs typeface="Times New Roman" panose="02020603050405020304" pitchFamily="18" charset="0"/>
              </a:rPr>
              <a:t> mái,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l</a:t>
            </a:r>
            <a:r>
              <a:rPr lang="en-US" sz="3600" b="1">
                <a:solidFill>
                  <a:srgbClr val="0000CC"/>
                </a:solidFill>
                <a:latin typeface="Times New Roman" panose="02020603050405020304" pitchFamily="18" charset="0"/>
                <a:cs typeface="Times New Roman" panose="02020603050405020304" pitchFamily="18" charset="0"/>
              </a:rPr>
              <a:t>ớp học,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s</a:t>
            </a:r>
            <a:r>
              <a:rPr lang="en-US" sz="3600" b="1">
                <a:solidFill>
                  <a:srgbClr val="0000CC"/>
                </a:solidFill>
                <a:latin typeface="Times New Roman" panose="02020603050405020304" pitchFamily="18" charset="0"/>
                <a:cs typeface="Times New Roman" panose="02020603050405020304" pitchFamily="18" charset="0"/>
              </a:rPr>
              <a:t>ôi </a:t>
            </a:r>
            <a:r>
              <a:rPr lang="en-US" sz="3600" b="1">
                <a:solidFill>
                  <a:srgbClr val="FF0000"/>
                </a:solidFill>
                <a:latin typeface="Times New Roman" panose="02020603050405020304" pitchFamily="18" charset="0"/>
                <a:cs typeface="Times New Roman" panose="02020603050405020304" pitchFamily="18" charset="0"/>
              </a:rPr>
              <a:t>n</a:t>
            </a:r>
            <a:r>
              <a:rPr lang="en-US" sz="3600" b="1">
                <a:solidFill>
                  <a:srgbClr val="0000CC"/>
                </a:solidFill>
                <a:latin typeface="Times New Roman" panose="02020603050405020304" pitchFamily="18" charset="0"/>
                <a:cs typeface="Times New Roman" panose="02020603050405020304" pitchFamily="18" charset="0"/>
              </a:rPr>
              <a:t>ổi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m</a:t>
            </a:r>
            <a:r>
              <a:rPr lang="en-US" sz="3600" b="1">
                <a:solidFill>
                  <a:srgbClr val="FF0000"/>
                </a:solidFill>
                <a:latin typeface="Times New Roman" panose="02020603050405020304" pitchFamily="18" charset="0"/>
                <a:cs typeface="Times New Roman" panose="02020603050405020304" pitchFamily="18" charset="0"/>
              </a:rPr>
              <a:t>ột</a:t>
            </a:r>
            <a:r>
              <a:rPr lang="en-US" sz="3600" b="1">
                <a:solidFill>
                  <a:srgbClr val="0000CC"/>
                </a:solidFill>
                <a:latin typeface="Times New Roman" panose="02020603050405020304" pitchFamily="18" charset="0"/>
                <a:cs typeface="Times New Roman" panose="02020603050405020304" pitchFamily="18" charset="0"/>
              </a:rPr>
              <a:t> nửa,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q</a:t>
            </a:r>
            <a:r>
              <a:rPr lang="en-US" sz="3600" b="1">
                <a:solidFill>
                  <a:srgbClr val="FF0000"/>
                </a:solidFill>
                <a:latin typeface="Times New Roman" panose="02020603050405020304" pitchFamily="18" charset="0"/>
                <a:cs typeface="Times New Roman" panose="02020603050405020304" pitchFamily="18" charset="0"/>
              </a:rPr>
              <a:t>uang</a:t>
            </a:r>
            <a:r>
              <a:rPr lang="en-US" sz="3600" b="1">
                <a:solidFill>
                  <a:srgbClr val="0000CC"/>
                </a:solidFill>
                <a:latin typeface="Times New Roman" panose="02020603050405020304" pitchFamily="18" charset="0"/>
                <a:cs typeface="Times New Roman" panose="02020603050405020304" pitchFamily="18" charset="0"/>
              </a:rPr>
              <a:t> cảnh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3600" b="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quang cảnh trông thật ngộ</a:t>
            </a:r>
            <a:r>
              <a:rPr lang="en-US" sz="3600" b="1">
                <a:solidFill>
                  <a:srgbClr val="0000CC"/>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anose="02020603050405020304" pitchFamily="18" charset="0"/>
                    <a:cs typeface="Times New Roman" panose="02020603050405020304"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vi-VN" sz="3600" b="1">
                <a:solidFill>
                  <a:srgbClr val="FF0000"/>
                </a:solidFill>
                <a:latin typeface="Times New Roman" panose="02020603050405020304" pitchFamily="18" charset="0"/>
                <a:cs typeface="Times New Roman" panose="02020603050405020304" pitchFamily="18" charset="0"/>
              </a:rPr>
              <a:t>Câu 3: Vì sao bạn nhỏ thấy quang cảnh thư viện trông giống như một toa tàu đông đúc?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569552" y="4030764"/>
            <a:ext cx="10210801" cy="1200329"/>
          </a:xfrm>
          <a:prstGeom prst="rect">
            <a:avLst/>
          </a:prstGeom>
        </p:spPr>
        <p:txBody>
          <a:bodyPr wrap="square">
            <a:spAutoFit/>
          </a:bodyPr>
          <a:lstStyle/>
          <a:p>
            <a:pPr algn="just"/>
            <a:r>
              <a:rPr lang="nl-NL"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Vì có người đứng, người ngồi để đọc sách, giống như những hành khách đứng ngồi trên tàu điện.</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3"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40" name="Rectangle 39"/>
          <p:cNvSpPr/>
          <p:nvPr/>
        </p:nvSpPr>
        <p:spPr>
          <a:xfrm>
            <a:off x="5664213" y="5334000"/>
            <a:ext cx="10233818" cy="1200329"/>
          </a:xfrm>
          <a:prstGeom prst="rect">
            <a:avLst/>
          </a:prstGeom>
        </p:spPr>
        <p:txBody>
          <a:bodyPr wrap="square">
            <a:spAutoFit/>
          </a:bodyPr>
          <a:lstStyle/>
          <a:p>
            <a:pPr algn="just"/>
            <a:r>
              <a:rPr lang="vi-VN" sz="3600" b="1">
                <a:solidFill>
                  <a:srgbClr val="FF0000"/>
                </a:solidFill>
                <a:latin typeface="Times New Roman" panose="02020603050405020304" pitchFamily="18" charset="0"/>
                <a:cs typeface="Times New Roman" panose="02020603050405020304" pitchFamily="18" charset="0"/>
              </a:rPr>
              <a:t>Câu 4: Các bạn Hs cảm thấy như thế nào khi có thư viện mới?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647840" y="6534329"/>
            <a:ext cx="10210801" cy="2308324"/>
          </a:xfrm>
          <a:prstGeom prst="rect">
            <a:avLst/>
          </a:prstGeom>
        </p:spPr>
        <p:txBody>
          <a:bodyPr wrap="square">
            <a:spAutoFit/>
          </a:bodyPr>
          <a:lstStyle/>
          <a:p>
            <a:pPr algn="just"/>
            <a:r>
              <a:rPr lang="nl-NL"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th</a:t>
            </a:r>
            <a:r>
              <a:rPr lang="en-US" sz="3600" b="1">
                <a:solidFill>
                  <a:srgbClr val="FF0000"/>
                </a:solidFill>
                <a:latin typeface="Times New Roman" panose="02020603050405020304" pitchFamily="18" charset="0"/>
                <a:cs typeface="Times New Roman" panose="02020603050405020304" pitchFamily="18" charset="0"/>
              </a:rPr>
              <a:t>oải</a:t>
            </a:r>
            <a:r>
              <a:rPr lang="en-US" sz="3600" b="1">
                <a:solidFill>
                  <a:srgbClr val="0000FF"/>
                </a:solidFill>
                <a:latin typeface="Times New Roman" panose="02020603050405020304" pitchFamily="18" charset="0"/>
                <a:cs typeface="Times New Roman" panose="02020603050405020304" pitchFamily="18" charset="0"/>
              </a:rPr>
              <a:t> mái,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l</a:t>
            </a:r>
            <a:r>
              <a:rPr lang="en-US" sz="3600" b="1">
                <a:solidFill>
                  <a:srgbClr val="0000CC"/>
                </a:solidFill>
                <a:latin typeface="Times New Roman" panose="02020603050405020304" pitchFamily="18" charset="0"/>
                <a:cs typeface="Times New Roman" panose="02020603050405020304" pitchFamily="18" charset="0"/>
              </a:rPr>
              <a:t>ớp học,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s</a:t>
            </a:r>
            <a:r>
              <a:rPr lang="en-US" sz="3600" b="1">
                <a:solidFill>
                  <a:srgbClr val="0000CC"/>
                </a:solidFill>
                <a:latin typeface="Times New Roman" panose="02020603050405020304" pitchFamily="18" charset="0"/>
                <a:cs typeface="Times New Roman" panose="02020603050405020304" pitchFamily="18" charset="0"/>
              </a:rPr>
              <a:t>ôi </a:t>
            </a:r>
            <a:r>
              <a:rPr lang="en-US" sz="3600" b="1">
                <a:solidFill>
                  <a:srgbClr val="FF0000"/>
                </a:solidFill>
                <a:latin typeface="Times New Roman" panose="02020603050405020304" pitchFamily="18" charset="0"/>
                <a:cs typeface="Times New Roman" panose="02020603050405020304" pitchFamily="18" charset="0"/>
              </a:rPr>
              <a:t>n</a:t>
            </a:r>
            <a:r>
              <a:rPr lang="en-US" sz="3600" b="1">
                <a:solidFill>
                  <a:srgbClr val="0000CC"/>
                </a:solidFill>
                <a:latin typeface="Times New Roman" panose="02020603050405020304" pitchFamily="18" charset="0"/>
                <a:cs typeface="Times New Roman" panose="02020603050405020304" pitchFamily="18" charset="0"/>
              </a:rPr>
              <a:t>ổi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m</a:t>
            </a:r>
            <a:r>
              <a:rPr lang="en-US" sz="3600" b="1">
                <a:solidFill>
                  <a:srgbClr val="FF0000"/>
                </a:solidFill>
                <a:latin typeface="Times New Roman" panose="02020603050405020304" pitchFamily="18" charset="0"/>
                <a:cs typeface="Times New Roman" panose="02020603050405020304" pitchFamily="18" charset="0"/>
              </a:rPr>
              <a:t>ột</a:t>
            </a:r>
            <a:r>
              <a:rPr lang="en-US" sz="3600" b="1">
                <a:solidFill>
                  <a:srgbClr val="0000CC"/>
                </a:solidFill>
                <a:latin typeface="Times New Roman" panose="02020603050405020304" pitchFamily="18" charset="0"/>
                <a:cs typeface="Times New Roman" panose="02020603050405020304" pitchFamily="18" charset="0"/>
              </a:rPr>
              <a:t> nửa,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q</a:t>
            </a:r>
            <a:r>
              <a:rPr lang="en-US" sz="3600" b="1">
                <a:solidFill>
                  <a:srgbClr val="FF0000"/>
                </a:solidFill>
                <a:latin typeface="Times New Roman" panose="02020603050405020304" pitchFamily="18" charset="0"/>
                <a:cs typeface="Times New Roman" panose="02020603050405020304" pitchFamily="18" charset="0"/>
              </a:rPr>
              <a:t>uang</a:t>
            </a:r>
            <a:r>
              <a:rPr lang="en-US" sz="3600" b="1">
                <a:solidFill>
                  <a:srgbClr val="0000CC"/>
                </a:solidFill>
                <a:latin typeface="Times New Roman" panose="02020603050405020304" pitchFamily="18" charset="0"/>
                <a:cs typeface="Times New Roman" panose="02020603050405020304" pitchFamily="18" charset="0"/>
              </a:rPr>
              <a:t> cảnh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3600" b="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quang cảnh trông thật ngộ</a:t>
            </a:r>
            <a:r>
              <a:rPr lang="en-US" sz="3600" b="1">
                <a:solidFill>
                  <a:srgbClr val="0000CC"/>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anose="02020603050405020304" pitchFamily="18" charset="0"/>
                    <a:cs typeface="Times New Roman" panose="02020603050405020304"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Câu 5: Nói về thư viện mà em ước mơ?</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3"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41" name="Rectangle 40"/>
          <p:cNvSpPr/>
          <p:nvPr/>
        </p:nvSpPr>
        <p:spPr>
          <a:xfrm>
            <a:off x="5600701" y="3989562"/>
            <a:ext cx="10233818" cy="2862322"/>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     Gợi ý: </a:t>
            </a:r>
          </a:p>
          <a:p>
            <a:pPr algn="just"/>
            <a:r>
              <a:rPr lang="en-US" sz="3600" b="1">
                <a:solidFill>
                  <a:srgbClr val="0000CC"/>
                </a:solidFill>
                <a:latin typeface="Times New Roman" panose="02020603050405020304" pitchFamily="18" charset="0"/>
                <a:cs typeface="Times New Roman" panose="02020603050405020304" pitchFamily="18" charset="0"/>
              </a:rPr>
              <a:t>  - Thư viện nằm ở đâu?</a:t>
            </a:r>
          </a:p>
          <a:p>
            <a:pPr algn="just"/>
            <a:r>
              <a:rPr lang="en-US" sz="3600" b="1">
                <a:solidFill>
                  <a:srgbClr val="0000CC"/>
                </a:solidFill>
                <a:latin typeface="Times New Roman" panose="02020603050405020304" pitchFamily="18" charset="0"/>
                <a:cs typeface="Times New Roman" panose="02020603050405020304" pitchFamily="18" charset="0"/>
              </a:rPr>
              <a:t>  - Thư viện trông như thế nào?</a:t>
            </a:r>
          </a:p>
          <a:p>
            <a:pPr algn="just"/>
            <a:r>
              <a:rPr lang="en-US" sz="3600" b="1">
                <a:solidFill>
                  <a:srgbClr val="0000CC"/>
                </a:solidFill>
                <a:latin typeface="Times New Roman" panose="02020603050405020304" pitchFamily="18" charset="0"/>
                <a:cs typeface="Times New Roman" panose="02020603050405020304" pitchFamily="18" charset="0"/>
              </a:rPr>
              <a:t>  - Thư viện có  những loại sách gì?</a:t>
            </a:r>
          </a:p>
          <a:p>
            <a:pPr algn="just"/>
            <a:r>
              <a:rPr lang="en-US" sz="3600" b="1">
                <a:solidFill>
                  <a:srgbClr val="0000CC"/>
                </a:solidFill>
                <a:latin typeface="Times New Roman" panose="02020603050405020304" pitchFamily="18" charset="0"/>
                <a:cs typeface="Times New Roman" panose="02020603050405020304" pitchFamily="18" charset="0"/>
              </a:rPr>
              <a:t>  - Thư viện có điều gì đặc biệt?</a:t>
            </a:r>
          </a:p>
        </p:txBody>
      </p:sp>
      <p:cxnSp>
        <p:nvCxnSpPr>
          <p:cNvPr id="23" name="Straight Connector 22"/>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th</a:t>
            </a:r>
            <a:r>
              <a:rPr lang="en-US" sz="3600" b="1">
                <a:solidFill>
                  <a:srgbClr val="FF0000"/>
                </a:solidFill>
                <a:latin typeface="Times New Roman" panose="02020603050405020304" pitchFamily="18" charset="0"/>
                <a:cs typeface="Times New Roman" panose="02020603050405020304" pitchFamily="18" charset="0"/>
              </a:rPr>
              <a:t>oải</a:t>
            </a:r>
            <a:r>
              <a:rPr lang="en-US" sz="3600" b="1">
                <a:solidFill>
                  <a:srgbClr val="0000FF"/>
                </a:solidFill>
                <a:latin typeface="Times New Roman" panose="02020603050405020304" pitchFamily="18" charset="0"/>
                <a:cs typeface="Times New Roman" panose="02020603050405020304" pitchFamily="18" charset="0"/>
              </a:rPr>
              <a:t> mái,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l</a:t>
            </a:r>
            <a:r>
              <a:rPr lang="en-US" sz="3600" b="1">
                <a:solidFill>
                  <a:srgbClr val="0000CC"/>
                </a:solidFill>
                <a:latin typeface="Times New Roman" panose="02020603050405020304" pitchFamily="18" charset="0"/>
                <a:cs typeface="Times New Roman" panose="02020603050405020304" pitchFamily="18" charset="0"/>
              </a:rPr>
              <a:t>ớp học,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s</a:t>
            </a:r>
            <a:r>
              <a:rPr lang="en-US" sz="3600" b="1">
                <a:solidFill>
                  <a:srgbClr val="0000CC"/>
                </a:solidFill>
                <a:latin typeface="Times New Roman" panose="02020603050405020304" pitchFamily="18" charset="0"/>
                <a:cs typeface="Times New Roman" panose="02020603050405020304" pitchFamily="18" charset="0"/>
              </a:rPr>
              <a:t>ôi </a:t>
            </a:r>
            <a:r>
              <a:rPr lang="en-US" sz="3600" b="1">
                <a:solidFill>
                  <a:srgbClr val="FF0000"/>
                </a:solidFill>
                <a:latin typeface="Times New Roman" panose="02020603050405020304" pitchFamily="18" charset="0"/>
                <a:cs typeface="Times New Roman" panose="02020603050405020304" pitchFamily="18" charset="0"/>
              </a:rPr>
              <a:t>n</a:t>
            </a:r>
            <a:r>
              <a:rPr lang="en-US" sz="3600" b="1">
                <a:solidFill>
                  <a:srgbClr val="0000CC"/>
                </a:solidFill>
                <a:latin typeface="Times New Roman" panose="02020603050405020304" pitchFamily="18" charset="0"/>
                <a:cs typeface="Times New Roman" panose="02020603050405020304" pitchFamily="18" charset="0"/>
              </a:rPr>
              <a:t>ổi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m</a:t>
            </a:r>
            <a:r>
              <a:rPr lang="en-US" sz="3600" b="1">
                <a:solidFill>
                  <a:srgbClr val="FF0000"/>
                </a:solidFill>
                <a:latin typeface="Times New Roman" panose="02020603050405020304" pitchFamily="18" charset="0"/>
                <a:cs typeface="Times New Roman" panose="02020603050405020304" pitchFamily="18" charset="0"/>
              </a:rPr>
              <a:t>ột</a:t>
            </a:r>
            <a:r>
              <a:rPr lang="en-US" sz="3600" b="1">
                <a:solidFill>
                  <a:srgbClr val="0000CC"/>
                </a:solidFill>
                <a:latin typeface="Times New Roman" panose="02020603050405020304" pitchFamily="18" charset="0"/>
                <a:cs typeface="Times New Roman" panose="02020603050405020304" pitchFamily="18" charset="0"/>
              </a:rPr>
              <a:t> nửa,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q</a:t>
            </a:r>
            <a:r>
              <a:rPr lang="en-US" sz="3600" b="1">
                <a:solidFill>
                  <a:srgbClr val="FF0000"/>
                </a:solidFill>
                <a:latin typeface="Times New Roman" panose="02020603050405020304" pitchFamily="18" charset="0"/>
                <a:cs typeface="Times New Roman" panose="02020603050405020304" pitchFamily="18" charset="0"/>
              </a:rPr>
              <a:t>uang</a:t>
            </a:r>
            <a:r>
              <a:rPr lang="en-US" sz="3600" b="1">
                <a:solidFill>
                  <a:srgbClr val="0000CC"/>
                </a:solidFill>
                <a:latin typeface="Times New Roman" panose="02020603050405020304" pitchFamily="18" charset="0"/>
                <a:cs typeface="Times New Roman" panose="02020603050405020304" pitchFamily="18" charset="0"/>
              </a:rPr>
              <a:t> cảnh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3600" b="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quang cảnh trông thật ngộ</a:t>
            </a:r>
            <a:r>
              <a:rPr lang="en-US" sz="3600" b="1">
                <a:solidFill>
                  <a:srgbClr val="0000CC"/>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anose="02020603050405020304" pitchFamily="18" charset="0"/>
                    <a:cs typeface="Times New Roman" panose="02020603050405020304"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anose="02020603050405020304" pitchFamily="18" charset="0"/>
                  <a:cs typeface="Times New Roman" panose="02020603050405020304"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solidFill>
                  <a:srgbClr val="FF0000"/>
                </a:solidFill>
                <a:latin typeface="Times New Roman" panose="02020603050405020304" pitchFamily="18" charset="0"/>
                <a:cs typeface="Times New Roman" panose="02020603050405020304" pitchFamily="18" charset="0"/>
              </a:rPr>
              <a:t>NỘI DUNG</a:t>
            </a:r>
          </a:p>
        </p:txBody>
      </p:sp>
      <p:grpSp>
        <p:nvGrpSpPr>
          <p:cNvPr id="4" name="Group 3"/>
          <p:cNvGrpSpPr/>
          <p:nvPr/>
        </p:nvGrpSpPr>
        <p:grpSpPr>
          <a:xfrm>
            <a:off x="5956026" y="3868223"/>
            <a:ext cx="9954694" cy="3218376"/>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54326"/>
            </a:xfrm>
            <a:prstGeom prst="rect">
              <a:avLst/>
            </a:prstGeom>
          </p:spPr>
          <p:txBody>
            <a:bodyPr wrap="square">
              <a:spAutoFit/>
            </a:bodyPr>
            <a:lstStyle/>
            <a:p>
              <a:pPr algn="just"/>
              <a:r>
                <a:rPr lang="nl-NL" sz="3600" b="1">
                  <a:solidFill>
                    <a:srgbClr val="FF0000"/>
                  </a:solidFill>
                  <a:latin typeface="Times New Roman" panose="02020603050405020304" pitchFamily="18" charset="0"/>
                  <a:cs typeface="Times New Roman" panose="02020603050405020304" pitchFamily="18" charset="0"/>
                </a:rPr>
                <a:t>      Bài văn cho biết </a:t>
              </a:r>
              <a:r>
                <a:rPr lang="vi-VN" sz="3600" b="1">
                  <a:solidFill>
                    <a:srgbClr val="FF0000"/>
                  </a:solidFill>
                  <a:latin typeface="Times New Roman" panose="02020603050405020304" pitchFamily="18" charset="0"/>
                  <a:cs typeface="Times New Roman" panose="02020603050405020304" pitchFamily="18" charset="0"/>
                </a:rPr>
                <a:t>Thư viện với những chiếc giá đầy ắp sách luôn là một nơi đến tuyệt vời đối với các bạn học sinh.</a:t>
              </a:r>
              <a:endParaRPr lang="vi-VN" sz="3600" b="1" dirty="0">
                <a:solidFill>
                  <a:srgbClr val="FF0000"/>
                </a:solidFill>
                <a:latin typeface="Times New Roman" panose="02020603050405020304" pitchFamily="18" charset="0"/>
                <a:cs typeface="Times New Roman" panose="02020603050405020304" pitchFamily="18" charset="0"/>
              </a:endParaRPr>
            </a:p>
          </p:txBody>
        </p:sp>
      </p:grpSp>
      <p:sp>
        <p:nvSpPr>
          <p:cNvPr id="35"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anose="02020603050405020304" pitchFamily="18" charset="0"/>
              </a:rPr>
              <a:t>Bài</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th</a:t>
            </a:r>
            <a:r>
              <a:rPr lang="en-US" sz="3600" b="1">
                <a:solidFill>
                  <a:srgbClr val="FF0000"/>
                </a:solidFill>
                <a:latin typeface="Times New Roman" panose="02020603050405020304" pitchFamily="18" charset="0"/>
                <a:cs typeface="Times New Roman" panose="02020603050405020304" pitchFamily="18" charset="0"/>
              </a:rPr>
              <a:t>oải</a:t>
            </a:r>
            <a:r>
              <a:rPr lang="en-US" sz="3600" b="1">
                <a:solidFill>
                  <a:srgbClr val="0000FF"/>
                </a:solidFill>
                <a:latin typeface="Times New Roman" panose="02020603050405020304" pitchFamily="18" charset="0"/>
                <a:cs typeface="Times New Roman" panose="02020603050405020304" pitchFamily="18" charset="0"/>
              </a:rPr>
              <a:t> mái,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l</a:t>
            </a:r>
            <a:r>
              <a:rPr lang="en-US" sz="3600" b="1">
                <a:solidFill>
                  <a:srgbClr val="0000CC"/>
                </a:solidFill>
                <a:latin typeface="Times New Roman" panose="02020603050405020304" pitchFamily="18" charset="0"/>
                <a:cs typeface="Times New Roman" panose="02020603050405020304" pitchFamily="18" charset="0"/>
              </a:rPr>
              <a:t>ớp học,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s</a:t>
            </a:r>
            <a:r>
              <a:rPr lang="en-US" sz="3600" b="1">
                <a:solidFill>
                  <a:srgbClr val="0000CC"/>
                </a:solidFill>
                <a:latin typeface="Times New Roman" panose="02020603050405020304" pitchFamily="18" charset="0"/>
                <a:cs typeface="Times New Roman" panose="02020603050405020304" pitchFamily="18" charset="0"/>
              </a:rPr>
              <a:t>ôi </a:t>
            </a:r>
            <a:r>
              <a:rPr lang="en-US" sz="3600" b="1">
                <a:solidFill>
                  <a:srgbClr val="FF0000"/>
                </a:solidFill>
                <a:latin typeface="Times New Roman" panose="02020603050405020304" pitchFamily="18" charset="0"/>
                <a:cs typeface="Times New Roman" panose="02020603050405020304" pitchFamily="18" charset="0"/>
              </a:rPr>
              <a:t>n</a:t>
            </a:r>
            <a:r>
              <a:rPr lang="en-US" sz="3600" b="1">
                <a:solidFill>
                  <a:srgbClr val="0000CC"/>
                </a:solidFill>
                <a:latin typeface="Times New Roman" panose="02020603050405020304" pitchFamily="18" charset="0"/>
                <a:cs typeface="Times New Roman" panose="02020603050405020304" pitchFamily="18" charset="0"/>
              </a:rPr>
              <a:t>ổi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m</a:t>
            </a:r>
            <a:r>
              <a:rPr lang="en-US" sz="3600" b="1">
                <a:solidFill>
                  <a:srgbClr val="FF0000"/>
                </a:solidFill>
                <a:latin typeface="Times New Roman" panose="02020603050405020304" pitchFamily="18" charset="0"/>
                <a:cs typeface="Times New Roman" panose="02020603050405020304" pitchFamily="18" charset="0"/>
              </a:rPr>
              <a:t>ột</a:t>
            </a:r>
            <a:r>
              <a:rPr lang="en-US" sz="3600" b="1">
                <a:solidFill>
                  <a:srgbClr val="0000CC"/>
                </a:solidFill>
                <a:latin typeface="Times New Roman" panose="02020603050405020304" pitchFamily="18" charset="0"/>
                <a:cs typeface="Times New Roman" panose="02020603050405020304" pitchFamily="18" charset="0"/>
              </a:rPr>
              <a:t> nửa,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q</a:t>
            </a:r>
            <a:r>
              <a:rPr lang="en-US" sz="3600" b="1">
                <a:solidFill>
                  <a:srgbClr val="FF0000"/>
                </a:solidFill>
                <a:latin typeface="Times New Roman" panose="02020603050405020304" pitchFamily="18" charset="0"/>
                <a:cs typeface="Times New Roman" panose="02020603050405020304" pitchFamily="18" charset="0"/>
              </a:rPr>
              <a:t>uang</a:t>
            </a:r>
            <a:r>
              <a:rPr lang="en-US" sz="3600" b="1">
                <a:solidFill>
                  <a:srgbClr val="0000CC"/>
                </a:solidFill>
                <a:latin typeface="Times New Roman" panose="02020603050405020304" pitchFamily="18" charset="0"/>
                <a:cs typeface="Times New Roman" panose="02020603050405020304" pitchFamily="18" charset="0"/>
              </a:rPr>
              <a:t> cảnh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3600" b="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quang cảnh trông thật ngộ</a:t>
            </a:r>
            <a:r>
              <a:rPr lang="en-US" sz="3600" b="1">
                <a:solidFill>
                  <a:srgbClr val="0000CC"/>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901</Words>
  <Application>Microsoft Office PowerPoint</Application>
  <PresentationFormat>Custom</PresentationFormat>
  <Paragraphs>114</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DFPOP1-W9</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MAIHUNG</cp:lastModifiedBy>
  <cp:revision>1052</cp:revision>
  <dcterms:created xsi:type="dcterms:W3CDTF">2008-09-09T22:52:00Z</dcterms:created>
  <dcterms:modified xsi:type="dcterms:W3CDTF">2025-05-19T14:57:57Z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5DD626C8C6F44ABFBCF363A5E3CE6815</vt:lpwstr>
  </property>
  <property fmtid="{D5CDD505-2E9C-101B-9397-08002B2CF9AE}" pid="3" name="KSOProductBuildVer">
    <vt:lpwstr>1033-11.2.0.11341</vt:lpwstr>
  </property>
</Properties>
</file>