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43" r:id="rId2"/>
    <p:sldId id="439" r:id="rId3"/>
    <p:sldId id="408" r:id="rId4"/>
    <p:sldId id="440" r:id="rId5"/>
    <p:sldId id="437" r:id="rId6"/>
    <p:sldId id="438" r:id="rId7"/>
    <p:sldId id="442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FF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5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69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7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7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15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1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0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7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5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9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7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7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9.jp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8.jp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9" y="5"/>
            <a:ext cx="16256000" cy="9143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9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5145" y="1931069"/>
            <a:ext cx="16337381" cy="1843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914332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5689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4534" y="505102"/>
            <a:ext cx="942794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2">
              <a:defRPr/>
            </a:pPr>
            <a:r>
              <a:rPr 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789" y="4182799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4267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7584063"/>
            <a:ext cx="16262491" cy="180920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" y="7258489"/>
            <a:ext cx="5771695" cy="1809204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62" y="4234660"/>
            <a:ext cx="3296795" cy="483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2532" y="5771341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9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669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292097" y="357578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461482" y="7223760"/>
            <a:ext cx="3752669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247829" y="2880360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1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  <a:endCxn id="1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0"/>
              <a:endCxn id="1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13292097" y="362172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232589" y="4834794"/>
            <a:ext cx="4172413" cy="3623406"/>
            <a:chOff x="11087752" y="4824373"/>
            <a:chExt cx="4172413" cy="36234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69791" y="6153855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Điền </a:t>
            </a:r>
            <a:r>
              <a:rPr lang="en-US" sz="2800" b="1">
                <a:solidFill>
                  <a:srgbClr val="FF0000"/>
                </a:solidFill>
              </a:rPr>
              <a:t>tr </a:t>
            </a:r>
            <a:r>
              <a:rPr lang="en-US" sz="2800" b="1">
                <a:solidFill>
                  <a:srgbClr val="0000CC"/>
                </a:solidFill>
              </a:rPr>
              <a:t>hay </a:t>
            </a:r>
            <a:r>
              <a:rPr lang="en-US" sz="2800" b="1">
                <a:solidFill>
                  <a:srgbClr val="FF0000"/>
                </a:solidFill>
              </a:rPr>
              <a:t>ch</a:t>
            </a:r>
            <a:r>
              <a:rPr lang="en-US" sz="2800" b="1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0000CC"/>
                </a:solidFill>
              </a:rPr>
              <a:t>tới </a:t>
            </a:r>
            <a:r>
              <a:rPr lang="en-US" sz="3200">
                <a:solidFill>
                  <a:srgbClr val="0000CC"/>
                </a:solidFill>
              </a:rPr>
              <a:t>…….</a:t>
            </a:r>
            <a:r>
              <a:rPr lang="en-US" sz="3200" b="1">
                <a:solidFill>
                  <a:srgbClr val="0000CC"/>
                </a:solidFill>
              </a:rPr>
              <a:t>ường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53128" y="7434530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4938" y="257505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Điền </a:t>
            </a:r>
            <a:r>
              <a:rPr lang="en-US" sz="2800" b="1">
                <a:solidFill>
                  <a:srgbClr val="FF0000"/>
                </a:solidFill>
              </a:rPr>
              <a:t>tr </a:t>
            </a:r>
            <a:r>
              <a:rPr lang="en-US" sz="2800" b="1">
                <a:solidFill>
                  <a:srgbClr val="0000CC"/>
                </a:solidFill>
              </a:rPr>
              <a:t>hay </a:t>
            </a:r>
            <a:r>
              <a:rPr lang="en-US" sz="2800" b="1">
                <a:solidFill>
                  <a:srgbClr val="FF0000"/>
                </a:solidFill>
              </a:rPr>
              <a:t>ch</a:t>
            </a:r>
            <a:r>
              <a:rPr lang="en-US" sz="2800" b="1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0000CC"/>
                </a:solidFill>
              </a:rPr>
              <a:t>bầu </a:t>
            </a:r>
            <a:r>
              <a:rPr lang="en-US" sz="3200">
                <a:solidFill>
                  <a:srgbClr val="0000CC"/>
                </a:solidFill>
              </a:rPr>
              <a:t>…….</a:t>
            </a:r>
            <a:r>
              <a:rPr lang="en-US" sz="3200" b="1">
                <a:solidFill>
                  <a:srgbClr val="0000CC"/>
                </a:solidFill>
              </a:rPr>
              <a:t>ời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61254" y="383032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2" y="2066614"/>
            <a:ext cx="4438439" cy="30074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34248" y="261242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Điền </a:t>
            </a:r>
            <a:r>
              <a:rPr lang="en-US" sz="2800" b="1">
                <a:solidFill>
                  <a:srgbClr val="FF0000"/>
                </a:solidFill>
              </a:rPr>
              <a:t>tr </a:t>
            </a:r>
            <a:r>
              <a:rPr lang="en-US" sz="2800" b="1">
                <a:solidFill>
                  <a:srgbClr val="0000CC"/>
                </a:solidFill>
              </a:rPr>
              <a:t>hay </a:t>
            </a:r>
            <a:r>
              <a:rPr lang="en-US" sz="2800" b="1">
                <a:solidFill>
                  <a:srgbClr val="FF0000"/>
                </a:solidFill>
              </a:rPr>
              <a:t>ch</a:t>
            </a:r>
            <a:r>
              <a:rPr lang="en-US" sz="2800" b="1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0000CC"/>
                </a:solidFill>
              </a:rPr>
              <a:t>bàn </a:t>
            </a:r>
            <a:r>
              <a:rPr lang="en-US" sz="3200">
                <a:solidFill>
                  <a:srgbClr val="0000CC"/>
                </a:solidFill>
              </a:rPr>
              <a:t>…….</a:t>
            </a:r>
            <a:r>
              <a:rPr lang="en-US" sz="3200" b="1">
                <a:solidFill>
                  <a:srgbClr val="0000CC"/>
                </a:solidFill>
              </a:rPr>
              <a:t>ân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57803" y="386769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877070" y="6082102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Điền </a:t>
            </a:r>
            <a:r>
              <a:rPr lang="en-US" sz="2800" b="1">
                <a:solidFill>
                  <a:srgbClr val="FF0000"/>
                </a:solidFill>
              </a:rPr>
              <a:t>tr </a:t>
            </a:r>
            <a:r>
              <a:rPr lang="en-US" sz="2800" b="1">
                <a:solidFill>
                  <a:srgbClr val="0000CC"/>
                </a:solidFill>
              </a:rPr>
              <a:t>hay </a:t>
            </a:r>
            <a:r>
              <a:rPr lang="en-US" sz="2800" b="1">
                <a:solidFill>
                  <a:srgbClr val="FF0000"/>
                </a:solidFill>
              </a:rPr>
              <a:t>ch</a:t>
            </a:r>
            <a:r>
              <a:rPr lang="en-US" sz="2800" b="1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0000CC"/>
                </a:solidFill>
              </a:rPr>
              <a:t>rong </a:t>
            </a:r>
            <a:r>
              <a:rPr lang="en-US" sz="3200">
                <a:solidFill>
                  <a:srgbClr val="0000CC"/>
                </a:solidFill>
              </a:rPr>
              <a:t>…….</a:t>
            </a:r>
            <a:r>
              <a:rPr lang="en-US" sz="3200" b="1">
                <a:solidFill>
                  <a:srgbClr val="0000CC"/>
                </a:solidFill>
              </a:rPr>
              <a:t>ơi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53025" y="7337377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6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15835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THƯ VIỆN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0319" y="3276600"/>
            <a:ext cx="14194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 là thư viện của các em. Các em có thể đọc bất kì quyển sách nào ở đây. Cứ thoải mái vào thư viện khi nào thấy thích. Nếu muốn, các em có thể mượn sách về nhà đọc. Nhưng đọc xong thì phải trả lại nhé.</a:t>
            </a:r>
          </a:p>
          <a:p>
            <a:pPr indent="457200"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ở nhà có sách gì các em muốn bạn khác cùng đọc, hãy mang sách đến đây.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yển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th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mái,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>
            <a:extLst>
              <a:ext uri="{FF2B5EF4-FFF2-40B4-BE49-F238E27FC236}">
                <a16:creationId xmlns:a16="http://schemas.microsoft.com/office/drawing/2014/main" id="{9ED5A3B6-9A45-C7AE-6785-05306CD2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6152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7323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2: Ghép các từ phù hợp với “ trân” hoặc “ chân” trong các hình: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2781" y="-952499"/>
            <a:ext cx="10515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0019" y="-1006672"/>
            <a:ext cx="12177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06692" y="-990600"/>
            <a:ext cx="1447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80307"/>
              </p:ext>
            </p:extLst>
          </p:nvPr>
        </p:nvGraphicFramePr>
        <p:xfrm>
          <a:off x="1650644" y="5003569"/>
          <a:ext cx="5479375" cy="345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397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89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95">
            <a:extLst>
              <a:ext uri="{FF2B5EF4-FFF2-40B4-BE49-F238E27FC236}">
                <a16:creationId xmlns:a16="http://schemas.microsoft.com/office/drawing/2014/main" id="{BDAB9B68-F6BE-F4B0-E6D4-A8C93593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74DDC5-C926-9AF5-FEB7-D085A09F2BD4}"/>
              </a:ext>
            </a:extLst>
          </p:cNvPr>
          <p:cNvSpPr txBox="1"/>
          <p:nvPr/>
        </p:nvSpPr>
        <p:spPr>
          <a:xfrm>
            <a:off x="1659223" y="4154269"/>
            <a:ext cx="5869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làm việc nhóm 2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B1A95DC8-E1DB-37D2-9B07-1DAFCCF4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17" y="3428999"/>
            <a:ext cx="6299586" cy="55654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75ED97-E5AF-53F7-C373-5882AB5806B7}"/>
              </a:ext>
            </a:extLst>
          </p:cNvPr>
          <p:cNvSpPr txBox="1"/>
          <p:nvPr/>
        </p:nvSpPr>
        <p:spPr>
          <a:xfrm>
            <a:off x="1659223" y="6211712"/>
            <a:ext cx="2715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dung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tình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thành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lí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0B231-7D73-C99D-8B26-3AD2BDDDE60E}"/>
              </a:ext>
            </a:extLst>
          </p:cNvPr>
          <p:cNvSpPr txBox="1"/>
          <p:nvPr/>
        </p:nvSpPr>
        <p:spPr>
          <a:xfrm>
            <a:off x="4593971" y="6257211"/>
            <a:ext cx="2715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 trọng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E82D94-96D0-13BF-219F-46B7835365F8}"/>
              </a:ext>
            </a:extLst>
          </p:cNvPr>
          <p:cNvGrpSpPr/>
          <p:nvPr/>
        </p:nvGrpSpPr>
        <p:grpSpPr>
          <a:xfrm>
            <a:off x="5719851" y="4608107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:a16="http://schemas.microsoft.com/office/drawing/2014/main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BA9E14D7-08B6-4DE2-AC12-A20B0CC26F4D}"/>
              </a:ext>
            </a:extLst>
          </p:cNvPr>
          <p:cNvSpPr/>
          <p:nvPr/>
        </p:nvSpPr>
        <p:spPr>
          <a:xfrm>
            <a:off x="4168430" y="6181909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AE631936-9627-D970-C0BF-98462420C5F1}"/>
              </a:ext>
            </a:extLst>
          </p:cNvPr>
          <p:cNvSpPr/>
          <p:nvPr/>
        </p:nvSpPr>
        <p:spPr>
          <a:xfrm>
            <a:off x="11503656" y="6195356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E82D94-96D0-13BF-219F-46B7835365F8}"/>
              </a:ext>
            </a:extLst>
          </p:cNvPr>
          <p:cNvGrpSpPr/>
          <p:nvPr/>
        </p:nvGrpSpPr>
        <p:grpSpPr>
          <a:xfrm>
            <a:off x="5717426" y="4300201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77600" y="4841657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:a16="http://schemas.microsoft.com/office/drawing/2014/main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BA9E14D7-08B6-4DE2-AC12-A20B0CC26F4D}"/>
              </a:ext>
            </a:extLst>
          </p:cNvPr>
          <p:cNvSpPr/>
          <p:nvPr/>
        </p:nvSpPr>
        <p:spPr>
          <a:xfrm>
            <a:off x="5025331" y="6464783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AE631936-9627-D970-C0BF-98462420C5F1}"/>
              </a:ext>
            </a:extLst>
          </p:cNvPr>
          <p:cNvSpPr/>
          <p:nvPr/>
        </p:nvSpPr>
        <p:spPr>
          <a:xfrm>
            <a:off x="11367266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7736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1 0.1625 L -0.33912 0.0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-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8 -0.02796 L -0.08904 0.00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1" y="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373E-6 1.94444E-6 L -0.34078 0.180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9" y="8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7 -8.33333E-7 L -0.57281 0.293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9" y="14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15E-7 2.77778E-6 L -0.5535 0.08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0" y="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3 0.00121 L 0.21467 -0.286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0" y="-14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2 -0.09167 L 0.40242 -0.1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9796</TotalTime>
  <Words>435</Words>
  <Application>Microsoft Office PowerPoint</Application>
  <PresentationFormat>Custom</PresentationFormat>
  <Paragraphs>87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1109</cp:revision>
  <dcterms:created xsi:type="dcterms:W3CDTF">2008-09-09T22:52:10Z</dcterms:created>
  <dcterms:modified xsi:type="dcterms:W3CDTF">2025-05-19T14:58:27Z</dcterms:modified>
</cp:coreProperties>
</file>