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4008" r:id="rId2"/>
    <p:sldId id="4007" r:id="rId3"/>
    <p:sldId id="287" r:id="rId4"/>
    <p:sldId id="382" r:id="rId5"/>
    <p:sldId id="278" r:id="rId6"/>
    <p:sldId id="381" r:id="rId7"/>
    <p:sldId id="289" r:id="rId8"/>
    <p:sldId id="280" r:id="rId9"/>
    <p:sldId id="281" r:id="rId10"/>
    <p:sldId id="288" r:id="rId11"/>
  </p:sldIdLst>
  <p:sldSz cx="12192000" cy="6858000"/>
  <p:notesSz cx="6858000" cy="9144000"/>
  <p:embeddedFontLst>
    <p:embeddedFont>
      <p:font typeface="HP001 5 hàng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Baloo 2 SemiBold" panose="020B0604020202020204" charset="0"/>
      <p:bold r:id="rId19"/>
    </p:embeddedFont>
    <p:embeddedFont>
      <p:font typeface="Microsoft YaHei" panose="020B0503020204020204" pitchFamily="34" charset="-122"/>
      <p:regular r:id="rId20"/>
      <p:bold r:id="rId21"/>
    </p:embeddedFont>
    <p:embeddedFont>
      <p:font typeface="Sigmar One" panose="020B0604020202020204" charset="0"/>
      <p:regular r:id="rId22"/>
    </p:embeddedFont>
    <p:embeddedFont>
      <p:font typeface="HP001 5 hàng 1 ô ly" panose="020B0604020202020204" charset="0"/>
      <p:bold r:id="rId23"/>
    </p:embeddedFont>
    <p:embeddedFont>
      <p:font typeface="HP001 4 hàng" panose="020B0604020202020204" charset="0"/>
      <p:regular r:id="rId24"/>
      <p:bold r:id="rId25"/>
    </p:embeddedFont>
    <p:embeddedFont>
      <p:font typeface="SimSun" panose="02010600030101010101" pitchFamily="2" charset="-122"/>
      <p:regular r:id="rId26"/>
    </p:embeddedFont>
    <p:embeddedFont>
      <p:font typeface="Nunito Black" panose="020B0604020202020204" charset="0"/>
      <p:bold r:id="rId27"/>
      <p:boldItalic r:id="rId28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3C532"/>
    <a:srgbClr val="57C7D4"/>
    <a:srgbClr val="EAF9FF"/>
    <a:srgbClr val="FF6699"/>
    <a:srgbClr val="F46F18"/>
    <a:srgbClr val="40AFB9"/>
    <a:srgbClr val="F9A72D"/>
    <a:srgbClr val="F26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101" y="240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901E1-B417-49B7-ABE7-215ED8F52B1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D8CB4-1A51-4DC1-B8DD-8DB19416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4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7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4C3ED-D0F3-4802-67D7-30C6A9D1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A755-D105-4A6D-ADEC-F288E4FAC513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47EFD-D3A9-5438-3619-D290F49A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4BCFD-71A9-CB9C-9A9B-B99E5212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5258-7618-4CE3-AEB4-61F8A1FA7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759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55131-140F-17FB-2A64-C29B3E49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D00F-DC65-4FC4-BB66-D109241FCD3F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DCB08-BE9E-782A-B9E2-2D53BC55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436DE-3078-E815-BAFA-947AA5EF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A38E-DE8E-4018-9434-21077E4DE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059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F4AC1-46A9-C0DD-52D3-8F7875F2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45D0-5E5B-43A3-9AB4-8F00907C677B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F39CF-C89E-0BA3-FEE2-8EFD5F48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F7286-0BFE-4508-D51B-618244B7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37858-0A0E-42CE-BAA3-E94196C0C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6571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7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20377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2A82A-F453-1D31-1070-0850FC1F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0DDA-DDC4-4A3E-96C3-1E97464A530A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6CB3B-282C-957A-F984-A3D84564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A6D52-DEF9-E3B5-C866-605DE812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61818-B9A8-4474-BC53-FF63B0C52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5212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94E62-BB6F-AD37-3878-A9B23AC3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80C0-2799-4078-892E-30F7ACB7940E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2D66F-B51A-4D7C-9F72-E7D18E82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5968F-C55F-AE6C-E2D6-0FBD9E14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15ECA-E70A-480D-89E1-B21DD66A0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9984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EF8A30-022D-EA78-E79D-5D6FF54F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145-7D2F-480A-AB55-94996B668035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415D1E-A38D-C61D-6B8F-56CF06EF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765182-89BD-C756-1286-9CB27C75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C130-65A4-44CD-A692-BA902E5AA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842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1A6FBC-4574-079D-5045-8843B742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60E8A-4571-4215-9EFE-30DC65EF2C71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C402AC-DFEA-78AB-14A9-8E805B24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2FB2F5-D58C-64A9-CDC4-607DFA0B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A97AE-A132-46E4-BED5-EB8D1946E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1033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6A12A6-D07B-F734-6B47-DD461142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9989-90D5-4D30-A179-B15DD34B9745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96155D-01DB-98BF-3875-A84FD7A9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C208BB-E34D-AF23-B246-DA306A04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6BACB-5573-4D1A-8064-543015550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9591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BEAAE2-FDCE-CE2F-565E-C183C7E02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A9CB-DC7C-40B6-BE2C-B0506752381F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8CCD62-F364-7883-DF42-E7E115F0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A755CD-C598-50AF-705A-F554F61E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595C-A7C2-45DD-86C7-AA95BD46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5893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A93167-6064-50C9-14FF-E2FFE3A6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FD6F-A448-48E1-81F5-18D866C1FAD1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29B46E-1196-BA4B-18DE-3A33931A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2A09F6-CD77-A721-7D47-23EB1CB5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322AD-7333-486B-9316-D6F1FD8D3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5222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D4AD98-D38F-31DF-6643-353F6CE8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B761-30E9-43B4-9093-B365377754AE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C626ED-A1F4-5C9A-772B-B920AA667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E8C7F0-3E68-BFC7-2D19-11E08E14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B5C0B-8941-4BEF-85B5-9E0B0DC2E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1038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9C4FF-169E-D3D5-E6C1-27BA06464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2563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A3FDA-675C-D774-C982-00A0D6BBF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2F259-38AF-EE8C-5889-EAB322227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3E70F5-4873-4E7E-91EF-14E2E76F0DEC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A2446-46A0-4F8E-4013-D4AF5EED5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09EC9-EE27-98F8-B534-AC0874A56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75D1C7-63B4-4E5E-B586-341D3B57B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8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  <p:sldLayoutId id="2147483684" r:id="rId13"/>
  </p:sldLayoutIdLst>
  <p:transition spd="slow">
    <p:push dir="u"/>
  </p:transition>
  <p:txStyles>
    <p:titleStyle>
      <a:lvl1pPr algn="ctr" defTabSz="609600" rtl="0" fontAlgn="base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-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242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A3963C-8DAD-6676-A263-652AA502C070}"/>
              </a:ext>
            </a:extLst>
          </p:cNvPr>
          <p:cNvSpPr/>
          <p:nvPr/>
        </p:nvSpPr>
        <p:spPr>
          <a:xfrm>
            <a:off x="152400" y="152400"/>
            <a:ext cx="5943600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25054-921D-9C0C-2979-2D9230D47949}"/>
              </a:ext>
            </a:extLst>
          </p:cNvPr>
          <p:cNvSpPr txBox="1"/>
          <p:nvPr/>
        </p:nvSpPr>
        <p:spPr>
          <a:xfrm>
            <a:off x="304800" y="228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câu ứng dụng vào vở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69018BC-6352-DFE1-1708-B3637CBA9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" y="1295400"/>
            <a:ext cx="11548533" cy="378544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F9E2C61-36EA-F916-25E2-9DCA4CCC1A8E}"/>
              </a:ext>
            </a:extLst>
          </p:cNvPr>
          <p:cNvSpPr txBox="1"/>
          <p:nvPr/>
        </p:nvSpPr>
        <p:spPr>
          <a:xfrm>
            <a:off x="803270" y="1596045"/>
            <a:ext cx="8630889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HP001 5 hàng 1 ô ly" panose="020B0603050302020204" pitchFamily="34" charset="0"/>
              </a:rPr>
              <a:t>    </a:t>
            </a:r>
            <a:r>
              <a:rPr lang="en-US" sz="4000" b="1" dirty="0" err="1">
                <a:latin typeface="HP001 5 hàng 1 ô ly" panose="020B0603050302020204" pitchFamily="34" charset="0"/>
              </a:rPr>
              <a:t>Dưới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trăng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quyên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đã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gọi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hè</a:t>
            </a:r>
            <a:endParaRPr lang="en-US" sz="4000" b="1" dirty="0">
              <a:latin typeface="HP001 5 hà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HP001 5 hàng 1 ô ly" panose="020B0603050302020204" pitchFamily="34" charset="0"/>
              </a:rPr>
              <a:t>Đầu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tường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lửa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lựu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lập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lòe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đâm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bông</a:t>
            </a:r>
            <a:r>
              <a:rPr lang="en-US" sz="4000" b="1" dirty="0">
                <a:latin typeface="HP001 5 hàng 1 ô ly" panose="020B06030503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HP001 5 hàng 1 ô ly" panose="020B0603050302020204" pitchFamily="34" charset="0"/>
              </a:rPr>
              <a:t>                       ( </a:t>
            </a:r>
            <a:r>
              <a:rPr lang="en-US" sz="4000" b="1" dirty="0" err="1">
                <a:latin typeface="HP001 5 hàng 1 ô ly" panose="020B0603050302020204" pitchFamily="34" charset="0"/>
              </a:rPr>
              <a:t>Nguyễn</a:t>
            </a:r>
            <a:r>
              <a:rPr lang="en-US" sz="4000" b="1" dirty="0">
                <a:latin typeface="HP001 5 hàng 1 ô ly" panose="020B0603050302020204" pitchFamily="34" charset="0"/>
              </a:rPr>
              <a:t> Du )</a:t>
            </a:r>
            <a:endParaRPr lang="vi-VN" sz="4000" b="1" dirty="0">
              <a:latin typeface="HP001 5 hà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188721" y="563705"/>
            <a:ext cx="10311908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1905000" y="3106452"/>
            <a:ext cx="9248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</a:t>
            </a:r>
            <a:r>
              <a:rPr kumimoji="0" lang="en-US" altLang="zh-CN" sz="4000" b="1" i="0" u="sng" strike="noStrike" kern="1200" cap="none" spc="0" normalizeH="0" baseline="0" noProof="0" dirty="0" err="1" smtClean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Tiếng</a:t>
            </a:r>
            <a:r>
              <a:rPr kumimoji="0" lang="en-US" altLang="zh-CN" sz="4000" b="1" i="0" u="sng" strike="noStrike" kern="1200" cap="none" spc="0" normalizeH="0" noProof="0" dirty="0" smtClean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4000" b="1" i="0" u="sng" strike="noStrike" kern="1200" cap="none" spc="0" normalizeH="0" noProof="0" dirty="0" err="1" smtClean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Việt</a:t>
            </a:r>
            <a:r>
              <a:rPr kumimoji="0" lang="en-US" altLang="zh-CN" sz="4000" b="1" i="0" u="none" strike="noStrike" kern="1200" cap="none" spc="0" normalizeH="0" noProof="0" dirty="0" smtClean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</a:t>
            </a:r>
            <a:endParaRPr kumimoji="0" lang="en-US" altLang="zh-CN" sz="4000" b="1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 smtClean="0">
                <a:ln w="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altLang="zh-CN" sz="4000" b="1" dirty="0" smtClean="0">
                <a:ln w="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10:</a:t>
            </a:r>
            <a:r>
              <a:rPr lang="en-US" altLang="zh-CN" sz="4000" b="1" dirty="0">
                <a:ln w="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ln w="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Con </a:t>
            </a:r>
            <a:r>
              <a:rPr lang="en-US" altLang="zh-CN" sz="4000" b="1" dirty="0" err="1" smtClean="0">
                <a:ln w="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đường</a:t>
            </a:r>
            <a:r>
              <a:rPr lang="en-US" altLang="zh-CN" sz="4000" b="1" dirty="0" smtClean="0">
                <a:ln w="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n w="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đến</a:t>
            </a:r>
            <a:r>
              <a:rPr lang="en-US" altLang="zh-CN" sz="4000" b="1" dirty="0" smtClean="0">
                <a:ln w="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err="1" smtClean="0">
                <a:ln w="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</a:t>
            </a:r>
            <a:r>
              <a:rPr kumimoji="0" lang="en-US" altLang="zh-CN" sz="4000" b="1" i="0" u="none" strike="noStrike" kern="1200" cap="none" spc="0" normalizeH="0" baseline="0" noProof="0" smtClean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smtClean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(Tiết </a:t>
            </a:r>
            <a:r>
              <a:rPr kumimoji="0" lang="en-US" altLang="zh-CN" sz="4000" b="1" i="0" u="none" strike="noStrike" kern="1200" cap="none" spc="0" normalizeH="0" baseline="0" noProof="0" smtClean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2)</a:t>
            </a:r>
            <a:endParaRPr kumimoji="0" lang="zh-CN" altLang="en-US" sz="40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2680360" y="2422786"/>
            <a:ext cx="7149440" cy="49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 w="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Thứ</a:t>
            </a:r>
            <a:r>
              <a:rPr kumimoji="0" lang="en-US" altLang="zh-CN" sz="36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n w="0">
                  <a:noFill/>
                </a:ln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</a:t>
            </a:r>
            <a:r>
              <a:rPr lang="en-US" altLang="zh-CN" sz="3600" b="1" dirty="0" smtClean="0">
                <a:ln w="0">
                  <a:noFill/>
                </a:ln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 w="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ngày</a:t>
            </a:r>
            <a:r>
              <a:rPr kumimoji="0" lang="en-US" altLang="zh-CN" sz="36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09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 w="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tháng</a:t>
            </a:r>
            <a:r>
              <a:rPr kumimoji="0" lang="en-US" altLang="zh-CN" sz="3600" b="1" i="0" u="none" strike="noStrike" kern="1200" cap="none" spc="0" normalizeH="0" baseline="0" noProof="0" dirty="0">
                <a:ln w="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10 </a:t>
            </a:r>
            <a:r>
              <a:rPr kumimoji="0" lang="en-US" altLang="zh-CN" sz="3600" b="1" i="0" u="none" strike="noStrike" kern="1200" cap="none" spc="0" normalizeH="0" baseline="0" noProof="0" dirty="0" err="1">
                <a:ln w="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năm</a:t>
            </a:r>
            <a:r>
              <a:rPr kumimoji="0" lang="en-US" altLang="zh-CN" sz="3600" b="1" i="0" u="none" strike="noStrike" kern="1200" cap="none" spc="0" normalizeH="0" baseline="0" noProof="0" dirty="0">
                <a:ln w="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2024</a:t>
            </a:r>
            <a:endParaRPr kumimoji="0" lang="zh-CN" altLang="en-US" sz="3600" b="1" i="0" u="none" strike="noStrike" kern="1200" cap="none" spc="0" normalizeH="0" baseline="0" noProof="0" dirty="0">
              <a:ln w="0"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8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5019313" y="1828800"/>
            <a:ext cx="6467933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indent="-152408" algn="ctr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000" dirty="0">
                <a:solidFill>
                  <a:srgbClr val="002060"/>
                </a:solidFill>
                <a:latin typeface="Sigmar One" panose="020B0604020202020204" charset="0"/>
                <a:ea typeface="+mj-ea"/>
                <a:cs typeface="+mj-cs"/>
              </a:rPr>
              <a:t>VIẾT</a:t>
            </a:r>
          </a:p>
          <a:p>
            <a:pPr indent="-152408" algn="ctr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000" dirty="0" err="1">
                <a:solidFill>
                  <a:srgbClr val="C00000"/>
                </a:solidFill>
                <a:latin typeface="HP001 5 hàng 1 ô ly" panose="020B0603050302020204" pitchFamily="34" charset="0"/>
                <a:ea typeface="+mj-ea"/>
                <a:cs typeface="+mj-cs"/>
              </a:rPr>
              <a:t>Ôn</a:t>
            </a:r>
            <a:r>
              <a:rPr lang="en-US" sz="6000" dirty="0">
                <a:solidFill>
                  <a:srgbClr val="C00000"/>
                </a:solidFill>
                <a:latin typeface="HP001 5 hàng 1 ô ly" panose="020B0603050302020204" pitchFamily="34" charset="0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HP001 5 hàng 1 ô ly" panose="020B0603050302020204" pitchFamily="34" charset="0"/>
                <a:ea typeface="+mj-ea"/>
                <a:cs typeface="+mj-cs"/>
              </a:rPr>
              <a:t>chữ</a:t>
            </a:r>
            <a:r>
              <a:rPr lang="en-US" sz="6000" dirty="0">
                <a:solidFill>
                  <a:srgbClr val="C00000"/>
                </a:solidFill>
                <a:latin typeface="HP001 5 hàng 1 ô ly" panose="020B0603050302020204" pitchFamily="34" charset="0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HP001 5 hàng 1 ô ly" panose="020B0603050302020204" pitchFamily="34" charset="0"/>
                <a:ea typeface="+mj-ea"/>
                <a:cs typeface="+mj-cs"/>
              </a:rPr>
              <a:t>hoa</a:t>
            </a:r>
            <a:r>
              <a:rPr lang="en-US" sz="6000" dirty="0">
                <a:solidFill>
                  <a:srgbClr val="C00000"/>
                </a:solidFill>
                <a:latin typeface="HP001 5 hàng 1 ô ly" panose="020B0603050302020204" pitchFamily="34" charset="0"/>
                <a:ea typeface="+mj-ea"/>
                <a:cs typeface="+mj-cs"/>
              </a:rPr>
              <a:t> D; Đ</a:t>
            </a:r>
          </a:p>
        </p:txBody>
      </p:sp>
    </p:spTree>
    <p:extLst>
      <p:ext uri="{BB962C8B-B14F-4D97-AF65-F5344CB8AC3E}">
        <p14:creationId xmlns:p14="http://schemas.microsoft.com/office/powerpoint/2010/main" val="194698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5A3473-966A-C8D6-3AB5-4024AD4B4D13}"/>
              </a:ext>
            </a:extLst>
          </p:cNvPr>
          <p:cNvSpPr/>
          <p:nvPr/>
        </p:nvSpPr>
        <p:spPr>
          <a:xfrm>
            <a:off x="561622" y="241412"/>
            <a:ext cx="5334000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F879B-BC92-DB36-135F-566384FC6EEC}"/>
              </a:ext>
            </a:extLst>
          </p:cNvPr>
          <p:cNvSpPr txBox="1"/>
          <p:nvPr/>
        </p:nvSpPr>
        <p:spPr>
          <a:xfrm>
            <a:off x="914400" y="381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1. </a:t>
            </a:r>
            <a:r>
              <a:rPr lang="en-US" sz="3200" b="1" i="1" dirty="0">
                <a:solidFill>
                  <a:prstClr val="white"/>
                </a:solidFill>
                <a:latin typeface="HP001 5 hàng 1 ô ly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Ô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chữ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hoa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25417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30850116-5309-B9D9-F30D-79D3B755CA2E}"/>
              </a:ext>
            </a:extLst>
          </p:cNvPr>
          <p:cNvSpPr/>
          <p:nvPr/>
        </p:nvSpPr>
        <p:spPr>
          <a:xfrm>
            <a:off x="561622" y="241412"/>
            <a:ext cx="5334000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+mn-ea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BD4F259-63EC-DC23-72A7-01D51C00D594}"/>
              </a:ext>
            </a:extLst>
          </p:cNvPr>
          <p:cNvSpPr txBox="1"/>
          <p:nvPr/>
        </p:nvSpPr>
        <p:spPr>
          <a:xfrm>
            <a:off x="914400" y="381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1. </a:t>
            </a:r>
            <a:r>
              <a:rPr lang="en-US" sz="3200" b="1" i="1" dirty="0">
                <a:solidFill>
                  <a:prstClr val="white"/>
                </a:solidFill>
                <a:latin typeface="HP001 5 hàng 1 ô ly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Ô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chữ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hoa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 Đ</a:t>
            </a:r>
          </a:p>
        </p:txBody>
      </p:sp>
    </p:spTree>
    <p:extLst>
      <p:ext uri="{BB962C8B-B14F-4D97-AF65-F5344CB8AC3E}">
        <p14:creationId xmlns:p14="http://schemas.microsoft.com/office/powerpoint/2010/main" val="2431817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i viết, các... - Sách và Thiết bị Giáo dục cho bé vào Lớp 1 | Facebook">
            <a:extLst>
              <a:ext uri="{FF2B5EF4-FFF2-40B4-BE49-F238E27FC236}">
                <a16:creationId xmlns:a16="http://schemas.microsoft.com/office/drawing/2014/main" id="{00DEC078-0670-0909-259E-60C6FF480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90" y="2057400"/>
            <a:ext cx="3706623" cy="392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4D690E34-E1E9-DBF7-B775-E93349BD0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1" y="153412"/>
            <a:ext cx="6629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1. Tư thế ngồi viết: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Lưng thẳng, không tì ngực vào bàn.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Đầu hơi cúi.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Mắt cách vở khoảng 25 đến 30 cm.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Tay phải cầm bút.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Tay trái tì nhẹ lên mép vở để giữ.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Hai chân để song song thoải mái.</a:t>
            </a:r>
          </a:p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819EE0F-5FC6-6BDE-2C9F-A80649773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1" y="2971800"/>
            <a:ext cx="642524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2. Cách cầm bút: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Cầm bút bằng 3 ngón tay: ngón cái, ngón trỏ, ngón giữa.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- Không nên cầm bút tay trái.</a:t>
            </a:r>
          </a:p>
        </p:txBody>
      </p:sp>
    </p:spTree>
    <p:extLst>
      <p:ext uri="{BB962C8B-B14F-4D97-AF65-F5344CB8AC3E}">
        <p14:creationId xmlns:p14="http://schemas.microsoft.com/office/powerpoint/2010/main" val="60459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353AF1CE-EF1C-1A3D-441E-04C32312D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8"/>
          <a:stretch/>
        </p:blipFill>
        <p:spPr bwMode="auto">
          <a:xfrm>
            <a:off x="0" y="3962400"/>
            <a:ext cx="569468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444A1B-83C8-357F-EF3C-9729865553A5}"/>
              </a:ext>
            </a:extLst>
          </p:cNvPr>
          <p:cNvSpPr txBox="1"/>
          <p:nvPr/>
        </p:nvSpPr>
        <p:spPr>
          <a:xfrm>
            <a:off x="1392284" y="4495800"/>
            <a:ext cx="302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BẢNG 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D1046-83EB-D655-D8A0-E3C52F80FBB1}"/>
              </a:ext>
            </a:extLst>
          </p:cNvPr>
          <p:cNvSpPr txBox="1"/>
          <p:nvPr/>
        </p:nvSpPr>
        <p:spPr>
          <a:xfrm>
            <a:off x="1318414" y="5681698"/>
            <a:ext cx="3024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VỞ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TẬP VIẾT 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id="{445462C6-4ECD-1EDC-FF7F-CDA75B769B6A}"/>
              </a:ext>
            </a:extLst>
          </p:cNvPr>
          <p:cNvSpPr/>
          <p:nvPr/>
        </p:nvSpPr>
        <p:spPr>
          <a:xfrm>
            <a:off x="561622" y="241412"/>
            <a:ext cx="5334000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CECAC25C-1CD6-6F83-AF51-B9B4269004E1}"/>
              </a:ext>
            </a:extLst>
          </p:cNvPr>
          <p:cNvSpPr txBox="1"/>
          <p:nvPr/>
        </p:nvSpPr>
        <p:spPr>
          <a:xfrm>
            <a:off x="914400" y="381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1. </a:t>
            </a:r>
            <a:r>
              <a:rPr lang="en-US" sz="3200" b="1" i="1" dirty="0">
                <a:solidFill>
                  <a:prstClr val="white"/>
                </a:solidFill>
                <a:latin typeface="HP001 5 hàng 1 ô ly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Ô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chữ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hoa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Open Sans" panose="020B0606030504020204" pitchFamily="34" charset="0"/>
                <a:cs typeface="#9Slide03 Arima Madurai Black" panose="020B0604020202020204" charset="0"/>
              </a:rPr>
              <a:t> D; Đ</a:t>
            </a:r>
          </a:p>
        </p:txBody>
      </p:sp>
      <p:pic>
        <p:nvPicPr>
          <p:cNvPr id="1026" name="Picture 2" descr="Bản mềm bộ mẫu chữ cao 2,5 ô ly dành cho học sinh tiểu học">
            <a:extLst>
              <a:ext uri="{FF2B5EF4-FFF2-40B4-BE49-F238E27FC236}">
                <a16:creationId xmlns:a16="http://schemas.microsoft.com/office/drawing/2014/main" id="{215E8E76-31BD-CD71-9FE0-B27CAE6FF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22222" r="9136" b="22222"/>
          <a:stretch/>
        </p:blipFill>
        <p:spPr bwMode="auto">
          <a:xfrm>
            <a:off x="8928979" y="1105363"/>
            <a:ext cx="2743199" cy="259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u chu cao 2.5 o ly 55 724x1024 - Bản mềm bộ mẫu chữ thường và hoa cao  2,5 ô ly dành cho học sinh tiểu học">
            <a:extLst>
              <a:ext uri="{FF2B5EF4-FFF2-40B4-BE49-F238E27FC236}">
                <a16:creationId xmlns:a16="http://schemas.microsoft.com/office/drawing/2014/main" id="{29CC139E-BF9E-36A1-0516-C77D524BA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t="24444" r="12279" b="24445"/>
          <a:stretch/>
        </p:blipFill>
        <p:spPr bwMode="auto">
          <a:xfrm>
            <a:off x="6324600" y="1105363"/>
            <a:ext cx="2743199" cy="259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72EFA03D-824D-43C5-155E-7E31EA954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8"/>
          <a:stretch/>
        </p:blipFill>
        <p:spPr bwMode="auto">
          <a:xfrm>
            <a:off x="0" y="3429000"/>
            <a:ext cx="44958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894A64-B795-0516-52F0-5505CA566796}"/>
              </a:ext>
            </a:extLst>
          </p:cNvPr>
          <p:cNvSpPr/>
          <p:nvPr/>
        </p:nvSpPr>
        <p:spPr>
          <a:xfrm>
            <a:off x="99214" y="152400"/>
            <a:ext cx="4015586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6EF08-9595-8A3F-D539-F2DE571A81B9}"/>
              </a:ext>
            </a:extLst>
          </p:cNvPr>
          <p:cNvSpPr txBox="1"/>
          <p:nvPr/>
        </p:nvSpPr>
        <p:spPr>
          <a:xfrm>
            <a:off x="47277" y="222195"/>
            <a:ext cx="4067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ứng dụng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B122C-40AC-D159-2D5D-4DF466E9F8D6}"/>
              </a:ext>
            </a:extLst>
          </p:cNvPr>
          <p:cNvSpPr txBox="1"/>
          <p:nvPr/>
        </p:nvSpPr>
        <p:spPr>
          <a:xfrm>
            <a:off x="5029200" y="302796"/>
            <a:ext cx="2895600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Baloo 2 SemiBold" pitchFamily="2" charset="0"/>
                <a:ea typeface="+mn-ea"/>
                <a:cs typeface="Baloo 2 SemiBold" pitchFamily="2" charset="0"/>
              </a:rPr>
              <a:t>a. Viết tên riêng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3FE68A-6DFC-EEF6-B5A4-F85260803C04}"/>
              </a:ext>
            </a:extLst>
          </p:cNvPr>
          <p:cNvSpPr txBox="1"/>
          <p:nvPr/>
        </p:nvSpPr>
        <p:spPr>
          <a:xfrm>
            <a:off x="803243" y="4016276"/>
            <a:ext cx="302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BẢNG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7D595-C14C-C803-1485-A4A7FF0D3B5B}"/>
              </a:ext>
            </a:extLst>
          </p:cNvPr>
          <p:cNvSpPr txBox="1"/>
          <p:nvPr/>
        </p:nvSpPr>
        <p:spPr>
          <a:xfrm>
            <a:off x="735407" y="5482674"/>
            <a:ext cx="3024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VỞ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TẬP VIẾT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F89EA2A-374C-A3F4-6C42-1D328908E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98" y="1092381"/>
            <a:ext cx="8134036" cy="257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1B7ECC9-1D21-908D-0F8C-9D5E684F7FBB}"/>
              </a:ext>
            </a:extLst>
          </p:cNvPr>
          <p:cNvSpPr txBox="1"/>
          <p:nvPr/>
        </p:nvSpPr>
        <p:spPr>
          <a:xfrm>
            <a:off x="1447800" y="1678604"/>
            <a:ext cx="3876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5 hàng" panose="020B0603050302020204" pitchFamily="34" charset="0"/>
              </a:rPr>
              <a:t>Bình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Dương</a:t>
            </a:r>
            <a:endParaRPr lang="vi-VN" sz="3600" b="1" dirty="0">
              <a:latin typeface="HP001 5 hàng" panose="020B0603050302020204" pitchFamily="34" charset="0"/>
            </a:endParaRPr>
          </a:p>
        </p:txBody>
      </p:sp>
      <p:pic>
        <p:nvPicPr>
          <p:cNvPr id="6146" name="Picture 2" descr="Bản Đồ Tỉnh Bình Dương - Mua Bán Bản Đồ Khổ Lớn - Bản Đồ Việt Nam, Bản Đồ  Thế Giới, Bản Đồ Các Tỉnh Và Các Nước">
            <a:extLst>
              <a:ext uri="{FF2B5EF4-FFF2-40B4-BE49-F238E27FC236}">
                <a16:creationId xmlns:a16="http://schemas.microsoft.com/office/drawing/2014/main" id="{286218CF-48B0-CBAB-8994-58E18F88C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43" y="876763"/>
            <a:ext cx="6581230" cy="444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89C1D1-7F51-D048-3D1B-1A702A88DB9E}"/>
              </a:ext>
            </a:extLst>
          </p:cNvPr>
          <p:cNvSpPr txBox="1"/>
          <p:nvPr/>
        </p:nvSpPr>
        <p:spPr>
          <a:xfrm>
            <a:off x="4032664" y="4696539"/>
            <a:ext cx="8134036" cy="200906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Bình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Dương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tỉnh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thuộc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miền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Nam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nước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ta,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ngõ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cửa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giao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thương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với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thành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phố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Hồ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Chí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Minh,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những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trung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tâm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kinh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tế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-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văn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hóa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lớn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nước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ta.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033DD28-81B8-FFBA-E2C2-E086E382B9B8}"/>
              </a:ext>
            </a:extLst>
          </p:cNvPr>
          <p:cNvSpPr txBox="1"/>
          <p:nvPr/>
        </p:nvSpPr>
        <p:spPr>
          <a:xfrm>
            <a:off x="1447800" y="2465697"/>
            <a:ext cx="3876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5 hàng" panose="020B0603050302020204" pitchFamily="34" charset="0"/>
              </a:rPr>
              <a:t>Bình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Dương</a:t>
            </a:r>
            <a:endParaRPr lang="vi-VN" sz="36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0411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0411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4" grpId="0"/>
      <p:bldP spid="10" grpId="0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B3FB2DA7-1208-518A-371A-A0777A7C4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31" y="801927"/>
            <a:ext cx="11548533" cy="3785446"/>
          </a:xfrm>
          <a:prstGeom prst="rect">
            <a:avLst/>
          </a:prstGeom>
        </p:spPr>
      </p:pic>
      <p:pic>
        <p:nvPicPr>
          <p:cNvPr id="14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24657D15-1749-EE45-2CC5-1CF7A44A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4475" y="4191000"/>
            <a:ext cx="3209925" cy="2667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A3963C-8DAD-6676-A263-652AA502C070}"/>
              </a:ext>
            </a:extLst>
          </p:cNvPr>
          <p:cNvSpPr/>
          <p:nvPr/>
        </p:nvSpPr>
        <p:spPr>
          <a:xfrm>
            <a:off x="99214" y="152400"/>
            <a:ext cx="4929986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7EC16-A0CA-E832-9102-98A9C479380C}"/>
              </a:ext>
            </a:extLst>
          </p:cNvPr>
          <p:cNvSpPr txBox="1"/>
          <p:nvPr/>
        </p:nvSpPr>
        <p:spPr>
          <a:xfrm>
            <a:off x="304800" y="2286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ứng dụng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579A5C-B660-5320-4AAF-B7E15586BA09}"/>
              </a:ext>
            </a:extLst>
          </p:cNvPr>
          <p:cNvSpPr txBox="1"/>
          <p:nvPr/>
        </p:nvSpPr>
        <p:spPr>
          <a:xfrm>
            <a:off x="5485152" y="302796"/>
            <a:ext cx="1982448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Baloo 2 SemiBold" pitchFamily="2" charset="0"/>
                <a:ea typeface="+mn-ea"/>
                <a:cs typeface="Baloo 2 SemiBold" pitchFamily="2" charset="0"/>
              </a:rPr>
              <a:t>b. Viết câu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A981EAC-DE90-9257-4086-7E21682246BC}"/>
              </a:ext>
            </a:extLst>
          </p:cNvPr>
          <p:cNvSpPr txBox="1"/>
          <p:nvPr/>
        </p:nvSpPr>
        <p:spPr>
          <a:xfrm>
            <a:off x="707168" y="1102572"/>
            <a:ext cx="8630889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HP001 5 hàng 1 ô ly" panose="020B0603050302020204" pitchFamily="34" charset="0"/>
              </a:rPr>
              <a:t>    </a:t>
            </a:r>
            <a:r>
              <a:rPr lang="en-US" sz="4000" b="1" dirty="0" err="1">
                <a:latin typeface="HP001 5 hàng 1 ô ly" panose="020B0603050302020204" pitchFamily="34" charset="0"/>
              </a:rPr>
              <a:t>Dưới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trăng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quyên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đã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gọi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hè</a:t>
            </a:r>
            <a:endParaRPr lang="en-US" sz="4000" b="1" dirty="0">
              <a:latin typeface="HP001 5 hàng 1 ô ly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HP001 5 hàng 1 ô ly" panose="020B0603050302020204" pitchFamily="34" charset="0"/>
              </a:rPr>
              <a:t>Đầu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tường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lửa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lựu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lập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lòe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đâm</a:t>
            </a:r>
            <a:r>
              <a:rPr lang="en-US" sz="4000" b="1" dirty="0">
                <a:latin typeface="HP001 5 hàng 1 ô ly" panose="020B0603050302020204" pitchFamily="34" charset="0"/>
              </a:rPr>
              <a:t> </a:t>
            </a:r>
            <a:r>
              <a:rPr lang="en-US" sz="4000" b="1" dirty="0" err="1">
                <a:latin typeface="HP001 5 hàng 1 ô ly" panose="020B0603050302020204" pitchFamily="34" charset="0"/>
              </a:rPr>
              <a:t>bông</a:t>
            </a:r>
            <a:r>
              <a:rPr lang="en-US" sz="4000" b="1" dirty="0">
                <a:latin typeface="HP001 5 hàng 1 ô ly" panose="020B06030503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HP001 5 hàng 1 ô ly" panose="020B0603050302020204" pitchFamily="34" charset="0"/>
              </a:rPr>
              <a:t>                       ( </a:t>
            </a:r>
            <a:r>
              <a:rPr lang="en-US" sz="4000" b="1" dirty="0" err="1">
                <a:latin typeface="HP001 5 hàng 1 ô ly" panose="020B0603050302020204" pitchFamily="34" charset="0"/>
              </a:rPr>
              <a:t>Nguyễn</a:t>
            </a:r>
            <a:r>
              <a:rPr lang="en-US" sz="4000" b="1" dirty="0">
                <a:latin typeface="HP001 5 hàng 1 ô ly" panose="020B0603050302020204" pitchFamily="34" charset="0"/>
              </a:rPr>
              <a:t> Du )</a:t>
            </a:r>
            <a:endParaRPr lang="vi-VN" sz="4000" b="1" dirty="0">
              <a:latin typeface="HP001 5 hàng 1 ô ly" panose="020B06030503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BC8A509-D8A8-EFB6-CE55-CAD5C53C9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005" y="4079801"/>
            <a:ext cx="3212870" cy="2664183"/>
          </a:xfrm>
          <a:prstGeom prst="rect">
            <a:avLst/>
          </a:prstGeom>
        </p:spPr>
      </p:pic>
      <p:pic>
        <p:nvPicPr>
          <p:cNvPr id="13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523367-D361-C17F-A61C-434AFD1F0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2075" y="4038600"/>
            <a:ext cx="3209925" cy="2667000"/>
          </a:xfrm>
          <a:prstGeom prst="rect">
            <a:avLst/>
          </a:prstGeom>
        </p:spPr>
      </p:pic>
      <p:sp>
        <p:nvSpPr>
          <p:cNvPr id="18" name="Cloud 27">
            <a:extLst>
              <a:ext uri="{FF2B5EF4-FFF2-40B4-BE49-F238E27FC236}">
                <a16:creationId xmlns:a16="http://schemas.microsoft.com/office/drawing/2014/main" id="{015E245C-3CA1-AC3B-62E5-2B06B07810F8}"/>
              </a:ext>
            </a:extLst>
          </p:cNvPr>
          <p:cNvSpPr/>
          <p:nvPr/>
        </p:nvSpPr>
        <p:spPr>
          <a:xfrm>
            <a:off x="9375540" y="1864913"/>
            <a:ext cx="2880161" cy="1478908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endParaRPr lang="en-US" sz="2200" b="1" dirty="0">
              <a:solidFill>
                <a:srgbClr val="C00000"/>
              </a:solidFill>
              <a:latin typeface="Nunito Black" pitchFamily="2" charset="0"/>
            </a:endParaRPr>
          </a:p>
          <a:p>
            <a:pPr algn="ctr"/>
            <a:r>
              <a:rPr lang="en-US" sz="2200" b="1" dirty="0" err="1">
                <a:solidFill>
                  <a:srgbClr val="C00000"/>
                </a:solidFill>
                <a:latin typeface="Nunito Black" pitchFamily="2" charset="0"/>
              </a:rPr>
              <a:t>Cần</a:t>
            </a:r>
            <a:r>
              <a:rPr lang="en-US" sz="2200" b="1" dirty="0">
                <a:solidFill>
                  <a:srgbClr val="C00000"/>
                </a:solidFill>
                <a:latin typeface="Nunito Black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Nunito Black" pitchFamily="2" charset="0"/>
              </a:rPr>
              <a:t>viết</a:t>
            </a:r>
            <a:r>
              <a:rPr lang="en-US" sz="2200" b="1" dirty="0">
                <a:solidFill>
                  <a:srgbClr val="C00000"/>
                </a:solidFill>
                <a:latin typeface="Nunito Black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Nunito Black" pitchFamily="2" charset="0"/>
              </a:rPr>
              <a:t>hoa</a:t>
            </a:r>
            <a:r>
              <a:rPr lang="en-US" sz="2200" b="1" dirty="0">
                <a:solidFill>
                  <a:srgbClr val="C00000"/>
                </a:solidFill>
                <a:latin typeface="Nunito Black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Nunito Black" pitchFamily="2" charset="0"/>
              </a:rPr>
              <a:t>những</a:t>
            </a:r>
            <a:r>
              <a:rPr lang="en-US" sz="2200" b="1" dirty="0">
                <a:solidFill>
                  <a:srgbClr val="C00000"/>
                </a:solidFill>
                <a:latin typeface="Nunito Black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Nunito Black" pitchFamily="2" charset="0"/>
              </a:rPr>
              <a:t>chữ</a:t>
            </a:r>
            <a:r>
              <a:rPr lang="en-US" sz="2200" b="1" dirty="0">
                <a:solidFill>
                  <a:srgbClr val="C00000"/>
                </a:solidFill>
                <a:latin typeface="Nunito Black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Nunito Black" pitchFamily="2" charset="0"/>
              </a:rPr>
              <a:t>đầu</a:t>
            </a:r>
            <a:r>
              <a:rPr lang="en-US" sz="2200" b="1" dirty="0">
                <a:solidFill>
                  <a:srgbClr val="C00000"/>
                </a:solidFill>
                <a:latin typeface="Nunito Black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Nunito Black" pitchFamily="2" charset="0"/>
              </a:rPr>
              <a:t>dòng</a:t>
            </a:r>
            <a:endParaRPr lang="en-US" sz="2200" dirty="0">
              <a:solidFill>
                <a:srgbClr val="C00000"/>
              </a:solidFill>
              <a:latin typeface="Nunito Black" pitchFamily="2" charset="0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12" name="Cloud 27">
            <a:extLst>
              <a:ext uri="{FF2B5EF4-FFF2-40B4-BE49-F238E27FC236}">
                <a16:creationId xmlns:a16="http://schemas.microsoft.com/office/drawing/2014/main" id="{ABC54724-4D69-D08B-B454-6652C8989A1D}"/>
              </a:ext>
            </a:extLst>
          </p:cNvPr>
          <p:cNvSpPr/>
          <p:nvPr/>
        </p:nvSpPr>
        <p:spPr>
          <a:xfrm>
            <a:off x="8686800" y="3456725"/>
            <a:ext cx="3353395" cy="1198185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r>
              <a:rPr lang="en-US" sz="2400" b="1" i="1" dirty="0" err="1">
                <a:solidFill>
                  <a:srgbClr val="002060"/>
                </a:solidFill>
                <a:latin typeface="Nunito Black" pitchFamily="2" charset="0"/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Nunito Black" pitchFamily="2" charset="0"/>
              </a:rPr>
              <a:t>chữ</a:t>
            </a:r>
            <a:r>
              <a:rPr lang="en-US" sz="2400" b="1" i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Nunito Black" pitchFamily="2" charset="0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Nunito Black" pitchFamily="2" charset="0"/>
              </a:rPr>
              <a:t>viết</a:t>
            </a:r>
            <a:r>
              <a:rPr lang="en-US" sz="2400" b="1" i="1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Nunito Black" pitchFamily="2" charset="0"/>
              </a:rPr>
              <a:t>hoa</a:t>
            </a:r>
            <a:r>
              <a:rPr lang="en-US" sz="2400" b="1" i="1" dirty="0">
                <a:solidFill>
                  <a:srgbClr val="002060"/>
                </a:solidFill>
                <a:latin typeface="Nunito Black" pitchFamily="2" charset="0"/>
              </a:rPr>
              <a:t>?</a:t>
            </a:r>
            <a:endParaRPr lang="en-US" sz="2400" i="1" dirty="0">
              <a:solidFill>
                <a:srgbClr val="002060"/>
              </a:solidFill>
              <a:latin typeface="Nunito Black" pitchFamily="2" charset="0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E09FB-ECEC-0D21-52C2-5A614F5D3B39}"/>
              </a:ext>
            </a:extLst>
          </p:cNvPr>
          <p:cNvSpPr txBox="1"/>
          <p:nvPr/>
        </p:nvSpPr>
        <p:spPr>
          <a:xfrm>
            <a:off x="609601" y="4239994"/>
            <a:ext cx="9067800" cy="2951619"/>
          </a:xfrm>
          <a:prstGeom prst="cloudCallout">
            <a:avLst>
              <a:gd name="adj1" fmla="val 68009"/>
              <a:gd name="adj2" fmla="val 4124"/>
            </a:avLst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Đây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là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hai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câu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thơ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nổi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tiếng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đại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thi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hào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Nguyễn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Du.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Câu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thơ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miêu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tả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những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dấu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hiệu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đầu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tiên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của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400" i="0" u="none" strike="noStrike" kern="1200" cap="none" spc="0" normalizeH="0" noProof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mùa</a:t>
            </a:r>
            <a:r>
              <a:rPr kumimoji="0" lang="en-US" sz="2400" i="0" u="none" strike="noStrike" kern="1200" cap="none" spc="0" normalizeH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hè: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tiếng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unito Black" pitchFamily="2" charset="0"/>
                <a:cs typeface="Baloo 2 SemiBold" pitchFamily="2" charset="0"/>
              </a:rPr>
              <a:t>chim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quyên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;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hoa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lựu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trổ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bông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đỏ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rực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rỡ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đầy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sức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sống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 Black" pitchFamily="2" charset="0"/>
                <a:cs typeface="Baloo 2 SemiBold" pitchFamily="2" charset="0"/>
              </a:rPr>
              <a:t>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unito Black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6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8" grpId="0" animBg="1"/>
      <p:bldP spid="12" grpId="0" animBg="1"/>
      <p:bldP spid="12" grpId="1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Words>393</Words>
  <Application>Microsoft Office PowerPoint</Application>
  <PresentationFormat>Widescreen</PresentationFormat>
  <Paragraphs>53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Open Sans</vt:lpstr>
      <vt:lpstr>HP001 5 hàng</vt:lpstr>
      <vt:lpstr>Calibri</vt:lpstr>
      <vt:lpstr>Baloo 2 SemiBold</vt:lpstr>
      <vt:lpstr>DFPOP1-W9</vt:lpstr>
      <vt:lpstr>Coiny</vt:lpstr>
      <vt:lpstr>Microsoft YaHei</vt:lpstr>
      <vt:lpstr>Sigmar One</vt:lpstr>
      <vt:lpstr>等线</vt:lpstr>
      <vt:lpstr>HP001 5 hàng 1 ô ly</vt:lpstr>
      <vt:lpstr>HP001 4 hàng</vt:lpstr>
      <vt:lpstr>SimSun</vt:lpstr>
      <vt:lpstr>Times New Roman</vt:lpstr>
      <vt:lpstr>Nunito Black</vt:lpstr>
      <vt:lpstr>#9Slide03 Arima Madurai Black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MAIHUNG</cp:lastModifiedBy>
  <cp:revision>25</cp:revision>
  <dcterms:created xsi:type="dcterms:W3CDTF">2006-08-16T00:00:00Z</dcterms:created>
  <dcterms:modified xsi:type="dcterms:W3CDTF">2025-05-02T08:23:03Z</dcterms:modified>
  <dc:identifier>DAFDiO2oNAs</dc:identifier>
</cp:coreProperties>
</file>