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1"/>
  </p:notesMasterIdLst>
  <p:sldIdLst>
    <p:sldId id="312" r:id="rId2"/>
    <p:sldId id="310" r:id="rId3"/>
    <p:sldId id="292" r:id="rId4"/>
    <p:sldId id="294" r:id="rId5"/>
    <p:sldId id="295" r:id="rId6"/>
    <p:sldId id="296" r:id="rId7"/>
    <p:sldId id="297" r:id="rId8"/>
    <p:sldId id="298" r:id="rId9"/>
    <p:sldId id="299" r:id="rId10"/>
    <p:sldId id="263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265" r:id="rId20"/>
  </p:sldIdLst>
  <p:sldSz cx="12192000" cy="6858000"/>
  <p:notesSz cx="6858000" cy="91440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Nunito Black" panose="020B0604020202020204" charset="0"/>
      <p:bold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Sigmar One" panose="020B0604020202020204" charset="0"/>
      <p:regular r:id="rId34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9FF"/>
    <a:srgbClr val="73C532"/>
    <a:srgbClr val="57C7D4"/>
    <a:srgbClr val="F46F18"/>
    <a:srgbClr val="FF6699"/>
    <a:srgbClr val="FFFFFF"/>
    <a:srgbClr val="40AFB9"/>
    <a:srgbClr val="F9A72D"/>
    <a:srgbClr val="F26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22" autoAdjust="0"/>
  </p:normalViewPr>
  <p:slideViewPr>
    <p:cSldViewPr>
      <p:cViewPr varScale="1">
        <p:scale>
          <a:sx n="80" d="100"/>
          <a:sy n="80" d="100"/>
        </p:scale>
        <p:origin x="48" y="154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DC14B-34C4-434E-A753-80BB2F810437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9CA33-1D26-4E63-A950-C38F2A6DE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2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8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1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0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6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8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3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0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6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2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1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>
            <a:extLst>
              <a:ext uri="{FF2B5EF4-FFF2-40B4-BE49-F238E27FC236}">
                <a16:creationId xmlns:a16="http://schemas.microsoft.com/office/drawing/2014/main" id="{D2BF21FF-F40E-20C9-9A3E-948335DAF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9600" y="3656687"/>
            <a:ext cx="3987625" cy="2075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F78383-08B4-8072-A611-E22385B21675}"/>
              </a:ext>
            </a:extLst>
          </p:cNvPr>
          <p:cNvSpPr txBox="1"/>
          <p:nvPr/>
        </p:nvSpPr>
        <p:spPr>
          <a:xfrm>
            <a:off x="5140065" y="1738376"/>
            <a:ext cx="5086693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>
                <a:ln>
                  <a:noFill/>
                </a:ln>
                <a:solidFill>
                  <a:srgbClr val="F46F18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Luyện viết tin nhắn</a:t>
            </a:r>
          </a:p>
          <a:p>
            <a:pPr marL="0" marR="0" lvl="0" indent="-152408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40AFB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0316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9C1A396-EDE0-F443-202C-5FC53183A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76" y="61459"/>
            <a:ext cx="7814979" cy="6790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80FD16-708A-FFC5-B0BF-3C6EBBDFBD1C}"/>
              </a:ext>
            </a:extLst>
          </p:cNvPr>
          <p:cNvSpPr txBox="1"/>
          <p:nvPr/>
        </p:nvSpPr>
        <p:spPr>
          <a:xfrm>
            <a:off x="4876800" y="11430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Bài tập 1: So sánh để tìm ra điểm khác nhau giữ hai tin nhắn.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0E83233-826D-61C6-4ED3-B6853B1C3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56336"/>
            <a:ext cx="6172200" cy="3715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F8779C56-09B4-EE00-684B-0327D4D4208E}"/>
              </a:ext>
            </a:extLst>
          </p:cNvPr>
          <p:cNvSpPr/>
          <p:nvPr/>
        </p:nvSpPr>
        <p:spPr>
          <a:xfrm>
            <a:off x="416126" y="1066800"/>
            <a:ext cx="3465573" cy="1514365"/>
          </a:xfrm>
          <a:prstGeom prst="wedgeEllipseCallout">
            <a:avLst/>
          </a:prstGeom>
          <a:solidFill>
            <a:srgbClr val="57C7D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1</a:t>
            </a: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. Nhận biết các cách viết tin nhắn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488D63-75B6-B2ED-D141-A2D9F7343CF7}"/>
              </a:ext>
            </a:extLst>
          </p:cNvPr>
          <p:cNvSpPr txBox="1"/>
          <p:nvPr/>
        </p:nvSpPr>
        <p:spPr>
          <a:xfrm>
            <a:off x="4951910" y="1906577"/>
            <a:ext cx="57922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a. Người viết tin nhắn và người nhận tin nhắn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b. Nội dung tin nhắn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c. Phương tiện thực hiện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/>
            </a:r>
            <a:b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/>
            </a:r>
            <a:b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274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0B6035-23F5-9B8B-AAAD-9F108E9C24BF}"/>
              </a:ext>
            </a:extLst>
          </p:cNvPr>
          <p:cNvSpPr txBox="1"/>
          <p:nvPr/>
        </p:nvSpPr>
        <p:spPr>
          <a:xfrm>
            <a:off x="5867400" y="477647"/>
            <a:ext cx="6971145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>
                    <a:alpha val="80000"/>
                  </a:srgb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Người viết tin nhắn và người nhận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>
                    <a:alpha val="80000"/>
                  </a:srgb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tin nhắn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Hình 1: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Người viết: Tuấn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Người nhận: Hưng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Hình 2: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Người viết: Cháu Phương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Người nhận: Bà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>
                    <a:alpha val="80000"/>
                  </a:srgb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b. Nội dung tin nhắn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Hình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Hẹn bạn ra sân bóng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Hình 2: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Thông báo với bà rằng đã về nhà,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hẹn bà hè sang năm lại về với bà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>
                    <a:alpha val="80000"/>
                  </a:srgb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c. Phương tiện thực hiện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Hình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Viết thư tay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alpha val="80000"/>
                  </a:srgb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Hình 2: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Gửi tin nhắn trên điện thoại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1826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94FA38-A5EC-C7C2-D8AF-08DB4BCC2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177" y="807593"/>
            <a:ext cx="5710700" cy="5239568"/>
          </a:xfrm>
          <a:prstGeom prst="rect">
            <a:avLst/>
          </a:prstGeom>
          <a:effectLst/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7294C084-757D-6B2E-51CC-1074A95F7115}"/>
              </a:ext>
            </a:extLst>
          </p:cNvPr>
          <p:cNvSpPr/>
          <p:nvPr/>
        </p:nvSpPr>
        <p:spPr>
          <a:xfrm>
            <a:off x="304801" y="1447800"/>
            <a:ext cx="4097402" cy="2135975"/>
          </a:xfrm>
          <a:prstGeom prst="wedgeEllipseCallout">
            <a:avLst/>
          </a:prstGeom>
          <a:solidFill>
            <a:srgbClr val="57C7D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Cách viết tin nhắn trên điện thoại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553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EE35B2-FEA7-DFC2-B2E4-52FA99DE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3829"/>
            <a:ext cx="9982200" cy="6790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79313-83FB-F3EB-1880-0FD34EF83B28}"/>
              </a:ext>
            </a:extLst>
          </p:cNvPr>
          <p:cNvSpPr txBox="1"/>
          <p:nvPr/>
        </p:nvSpPr>
        <p:spPr>
          <a:xfrm>
            <a:off x="2286000" y="1628504"/>
            <a:ext cx="8839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Bài tập 2: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Em hãy soạn tin nhắn với một trong các tình huống sau: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a. Em nhắn người thân mua cho mình một đồ dùng học tập.</a:t>
            </a: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b. Em nhắn bạn mang cho mình mượn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cuốn truyện.</a:t>
            </a: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/>
            </a:r>
            <a:b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/>
            </a:r>
            <a:b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52654F-9BB3-C41F-60AC-77DEC17752AC}"/>
              </a:ext>
            </a:extLst>
          </p:cNvPr>
          <p:cNvSpPr/>
          <p:nvPr/>
        </p:nvSpPr>
        <p:spPr>
          <a:xfrm>
            <a:off x="235425" y="59815"/>
            <a:ext cx="3726975" cy="1447800"/>
          </a:xfrm>
          <a:prstGeom prst="roundRect">
            <a:avLst/>
          </a:prstGeom>
          <a:solidFill>
            <a:srgbClr val="00868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2. Thực hành</a:t>
            </a: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viết tin nhắn</a:t>
            </a:r>
          </a:p>
        </p:txBody>
      </p:sp>
    </p:spTree>
    <p:extLst>
      <p:ext uri="{BB962C8B-B14F-4D97-AF65-F5344CB8AC3E}">
        <p14:creationId xmlns:p14="http://schemas.microsoft.com/office/powerpoint/2010/main" val="1333379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343C9A-9CC3-35DF-F55C-EFE0B7F64A67}"/>
              </a:ext>
            </a:extLst>
          </p:cNvPr>
          <p:cNvSpPr txBox="1"/>
          <p:nvPr/>
        </p:nvSpPr>
        <p:spPr>
          <a:xfrm>
            <a:off x="645653" y="413771"/>
            <a:ext cx="50909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a. Em nhắn người thân mua cho mình một đồ dùng học tập.</a:t>
            </a: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Bài tham khảo </a:t>
            </a: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/>
            </a:r>
            <a:b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</a:b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/>
            </a:r>
            <a:b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</a:b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4F4FA-CB04-5B31-7DF0-A4B5D21E23EA}"/>
              </a:ext>
            </a:extLst>
          </p:cNvPr>
          <p:cNvSpPr txBox="1"/>
          <p:nvPr/>
        </p:nvSpPr>
        <p:spPr>
          <a:xfrm>
            <a:off x="6455391" y="410359"/>
            <a:ext cx="48486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b. Em nhắn bạn mang cho mình mượn cuốn truyện.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Bài tham khảo </a:t>
            </a:r>
            <a:endParaRPr kumimoji="0" lang="vi-VN" sz="2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/>
            </a:r>
            <a:b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4" name="Picture 6" descr="Bloggang.com : เนยสีฟ้า : 62 - ป้ายสำหรับพิมพ์ข้อความ">
            <a:extLst>
              <a:ext uri="{FF2B5EF4-FFF2-40B4-BE49-F238E27FC236}">
                <a16:creationId xmlns:a16="http://schemas.microsoft.com/office/drawing/2014/main" id="{8CA062C0-E640-C26E-4A1C-32D91D03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1712794"/>
            <a:ext cx="6294120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E17E22-0AA7-BB49-A846-2BA8597BB06E}"/>
              </a:ext>
            </a:extLst>
          </p:cNvPr>
          <p:cNvSpPr txBox="1"/>
          <p:nvPr/>
        </p:nvSpPr>
        <p:spPr>
          <a:xfrm>
            <a:off x="753439" y="2811971"/>
            <a:ext cx="463369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Mẹ ơi, lọ mực của con sắp hết rồi. Mai mẹ đi qua hiệu sách mua giúp con một lọ mực mới nhé ạ!</a:t>
            </a: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Con cảm ơn 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ẹ! </a:t>
            </a: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Con của mẹ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Hải Bình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D49443B6-271E-7E36-5196-A02934BC3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25770"/>
            <a:ext cx="6172200" cy="439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CAE7F5-4B98-9387-810C-0CB9AFFB0F57}"/>
              </a:ext>
            </a:extLst>
          </p:cNvPr>
          <p:cNvSpPr txBox="1"/>
          <p:nvPr/>
        </p:nvSpPr>
        <p:spPr>
          <a:xfrm>
            <a:off x="6677312" y="2209800"/>
            <a:ext cx="47612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Hoa ơi!</a:t>
            </a: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Cậu đã đọc xong cuốn truyện “Hoàng Tử bé” chưa? Nếu xong rồi thì mai cậu cho tớ mượn với nhé! Tớ hứa sẽ giữ gìn thật cẩn thận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.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Cảm ơn cậu.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Bạn của cậu.</a:t>
            </a: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Hải Bình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1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ác phương pháp đánh giá làm việc nhóm | Trung tâm Hỗ trợ Giảng dạy -  Center for Teaching Excellence">
            <a:extLst>
              <a:ext uri="{FF2B5EF4-FFF2-40B4-BE49-F238E27FC236}">
                <a16:creationId xmlns:a16="http://schemas.microsoft.com/office/drawing/2014/main" id="{6F7705A7-94A9-602C-B1A5-3362FC131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r="1055" b="-5"/>
          <a:stretch/>
        </p:blipFill>
        <p:spPr bwMode="auto">
          <a:xfrm>
            <a:off x="2" y="3"/>
            <a:ext cx="4929842" cy="4190998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72B711-6C4D-A06A-07FF-851D98C9DDE2}"/>
              </a:ext>
            </a:extLst>
          </p:cNvPr>
          <p:cNvSpPr txBox="1"/>
          <p:nvPr/>
        </p:nvSpPr>
        <p:spPr>
          <a:xfrm>
            <a:off x="6414785" y="407542"/>
            <a:ext cx="5259714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Bài tập 3: Đọc lại tin nhắn của em phát hiện lỗi và sửa lỗi (dùng từ, đặt câu, sắp xếp ý,…)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pic>
        <p:nvPicPr>
          <p:cNvPr id="1030" name="Picture 6" descr="Đồ họa vector Tin nhắn Mạng di động Đồ họa đối thoại - vượt qua png vector  png tải về - Miễn phí trong suốt Dòng png Tải về.">
            <a:extLst>
              <a:ext uri="{FF2B5EF4-FFF2-40B4-BE49-F238E27FC236}">
                <a16:creationId xmlns:a16="http://schemas.microsoft.com/office/drawing/2014/main" id="{1A2BED29-A6B9-F275-E867-B41F53B4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5" b="96875" l="778" r="98000">
                        <a14:foregroundMark x1="2333" y1="7750" x2="27889" y2="35000"/>
                        <a14:foregroundMark x1="8556" y1="38375" x2="90778" y2="84750"/>
                        <a14:foregroundMark x1="90778" y1="84750" x2="91778" y2="84750"/>
                        <a14:foregroundMark x1="74000" y1="38500" x2="93222" y2="58875"/>
                        <a14:foregroundMark x1="81222" y1="39750" x2="94222" y2="50250"/>
                        <a14:foregroundMark x1="94222" y1="50250" x2="94444" y2="50625"/>
                        <a14:foregroundMark x1="16444" y1="70250" x2="70444" y2="24500"/>
                        <a14:foregroundMark x1="70444" y1="24500" x2="78778" y2="11625"/>
                        <a14:foregroundMark x1="98333" y1="45750" x2="97889" y2="51125"/>
                        <a14:foregroundMark x1="59556" y1="95625" x2="58778" y2="96875"/>
                        <a14:foregroundMark x1="13889" y1="2875" x2="19222" y2="3250"/>
                        <a14:foregroundMark x1="778" y1="7250" x2="5333" y2="18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55534"/>
            <a:ext cx="8000999" cy="521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76A6C05-D297-8E87-0C4C-D34322157E85}"/>
              </a:ext>
            </a:extLst>
          </p:cNvPr>
          <p:cNvSpPr txBox="1"/>
          <p:nvPr/>
        </p:nvSpPr>
        <p:spPr>
          <a:xfrm>
            <a:off x="3657600" y="3657600"/>
            <a:ext cx="66933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Hoạt động nhóm</a:t>
            </a: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786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1CDA5A-B024-D5B3-4D0B-010F074979C9}"/>
              </a:ext>
            </a:extLst>
          </p:cNvPr>
          <p:cNvSpPr txBox="1"/>
          <p:nvPr/>
        </p:nvSpPr>
        <p:spPr>
          <a:xfrm>
            <a:off x="1161233" y="-76200"/>
            <a:ext cx="7366000" cy="320413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0" marR="0" lvl="0" indent="-152408" algn="l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rgbClr val="00868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471473479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DBB697-D6F5-A9E2-6FF8-26DEF44E3B64}"/>
              </a:ext>
            </a:extLst>
          </p:cNvPr>
          <p:cNvSpPr txBox="1"/>
          <p:nvPr/>
        </p:nvSpPr>
        <p:spPr>
          <a:xfrm>
            <a:off x="6172200" y="1371600"/>
            <a:ext cx="5867400" cy="363737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Tìm đọc câu chuyện, bài văn, bài thơ,… viết về những hoạt động yêu thích của trẻ em.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249D9-6CE0-E07F-EA7C-BB43E2E0D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119"/>
          <a:stretch/>
        </p:blipFill>
        <p:spPr bwMode="auto">
          <a:xfrm>
            <a:off x="20" y="10"/>
            <a:ext cx="610563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6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1CDA5A-B024-D5B3-4D0B-010F074979C9}"/>
              </a:ext>
            </a:extLst>
          </p:cNvPr>
          <p:cNvSpPr txBox="1"/>
          <p:nvPr/>
        </p:nvSpPr>
        <p:spPr>
          <a:xfrm>
            <a:off x="3505200" y="1041553"/>
            <a:ext cx="9372600" cy="320413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57C7D4"/>
                </a:solidFill>
                <a:latin typeface="Sigmar One" panose="00000500000000000000" pitchFamily="2" charset="0"/>
                <a:ea typeface="+mj-ea"/>
                <a:cs typeface="+mj-cs"/>
              </a:rPr>
              <a:t>Củng cố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57C7D4"/>
                </a:solidFill>
                <a:latin typeface="Sigmar One" panose="00000500000000000000" pitchFamily="2" charset="0"/>
                <a:ea typeface="+mj-ea"/>
                <a:cs typeface="+mj-cs"/>
              </a:rPr>
              <a:t>            Dặn dò</a:t>
            </a:r>
          </a:p>
          <a:p>
            <a:pPr indent="-152408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6400"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461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49BA0E3-2046-23FE-82BF-DB346646D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993" y="2609930"/>
            <a:ext cx="67437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40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3505200" y="1295400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rgbClr val="F9A72D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Tiết 3 – 4</a:t>
            </a:r>
          </a:p>
          <a:p>
            <a:pPr marL="0" marR="0" lvl="0" indent="-152408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F9A72D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39EB8-8201-63F3-BBB7-AFBB0E77BB6D}"/>
              </a:ext>
            </a:extLst>
          </p:cNvPr>
          <p:cNvSpPr txBox="1"/>
          <p:nvPr/>
        </p:nvSpPr>
        <p:spPr>
          <a:xfrm>
            <a:off x="1600200" y="2438400"/>
            <a:ext cx="8625464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>
                <a:ln>
                  <a:noFill/>
                </a:ln>
                <a:solidFill>
                  <a:srgbClr val="40AFB9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Luyện từ và câu</a:t>
            </a:r>
          </a:p>
          <a:p>
            <a:pPr marL="0" marR="0" lvl="0" indent="-152408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40AFB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990600" y="381000"/>
            <a:ext cx="7467600" cy="6951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1. Tìm từ ngữ chỉ sự vật, hoạt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77B361-3FDE-F147-B493-F2B575C65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1295400" cy="112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E811D-3B39-138E-7981-3C7520126F0A}"/>
              </a:ext>
            </a:extLst>
          </p:cNvPr>
          <p:cNvSpPr txBox="1"/>
          <p:nvPr/>
        </p:nvSpPr>
        <p:spPr>
          <a:xfrm>
            <a:off x="2133600" y="1524000"/>
            <a:ext cx="9677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Bài tập 1. Dựa vào tranh, tìm từ ngữ chỉ sự vật, hoạt động (theo mẫu).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BA0B09-B3AD-07AE-DCF8-C3200C370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7315200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B2CA66-4DA3-961F-4CF9-82AAA1CC0AC2}"/>
              </a:ext>
            </a:extLst>
          </p:cNvPr>
          <p:cNvSpPr/>
          <p:nvPr/>
        </p:nvSpPr>
        <p:spPr>
          <a:xfrm>
            <a:off x="8708571" y="2409398"/>
            <a:ext cx="1600200" cy="69514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Mẫu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B844DD-0C8A-0816-A06F-13C1F2D57125}"/>
              </a:ext>
            </a:extLst>
          </p:cNvPr>
          <p:cNvGraphicFramePr>
            <a:graphicFrameLocks noGrp="1"/>
          </p:cNvGraphicFramePr>
          <p:nvPr/>
        </p:nvGraphicFramePr>
        <p:xfrm>
          <a:off x="7442790" y="3242250"/>
          <a:ext cx="4572001" cy="23850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21971">
                  <a:extLst>
                    <a:ext uri="{9D8B030D-6E8A-4147-A177-3AD203B41FA5}">
                      <a16:colId xmlns:a16="http://schemas.microsoft.com/office/drawing/2014/main" val="332052677"/>
                    </a:ext>
                  </a:extLst>
                </a:gridCol>
                <a:gridCol w="1521971">
                  <a:extLst>
                    <a:ext uri="{9D8B030D-6E8A-4147-A177-3AD203B41FA5}">
                      <a16:colId xmlns:a16="http://schemas.microsoft.com/office/drawing/2014/main" val="735977557"/>
                    </a:ext>
                  </a:extLst>
                </a:gridCol>
                <a:gridCol w="1528059">
                  <a:extLst>
                    <a:ext uri="{9D8B030D-6E8A-4147-A177-3AD203B41FA5}">
                      <a16:colId xmlns:a16="http://schemas.microsoft.com/office/drawing/2014/main" val="85962332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</a:rPr>
                        <a:t>Từ ngữ chỉ sự vật</a:t>
                      </a:r>
                      <a:endParaRPr lang="en-US" sz="2400" b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</a:rPr>
                        <a:t>Từ ngữ chỉ hoạt động</a:t>
                      </a:r>
                      <a:endParaRPr lang="en-US" sz="2400" b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828860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>
                          <a:solidFill>
                            <a:srgbClr val="FF0000"/>
                          </a:solidFill>
                          <a:effectLst/>
                        </a:rPr>
                        <a:t>Chỉ người</a:t>
                      </a:r>
                      <a:endParaRPr lang="vi-VN" sz="2000" b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</a:rPr>
                        <a:t>Chỉ con vật</a:t>
                      </a:r>
                      <a:endParaRPr lang="en-US" sz="2400" b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930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>
                          <a:effectLst/>
                        </a:rPr>
                        <a:t>Bác nông dân</a:t>
                      </a:r>
                      <a:endParaRPr lang="en-US" sz="24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>
                          <a:effectLst/>
                        </a:rPr>
                        <a:t> </a:t>
                      </a:r>
                      <a:endParaRPr lang="en-US" sz="24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>
                          <a:effectLst/>
                        </a:rPr>
                        <a:t>gặt lúa </a:t>
                      </a:r>
                      <a:endParaRPr lang="en-US" sz="24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638417427"/>
                  </a:ext>
                </a:extLst>
              </a:tr>
              <a:tr h="2454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>
                          <a:effectLst/>
                        </a:rPr>
                        <a:t> </a:t>
                      </a:r>
                      <a:endParaRPr lang="en-US" sz="24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>
                          <a:effectLst/>
                        </a:rPr>
                        <a:t>Con trâu</a:t>
                      </a:r>
                      <a:endParaRPr lang="en-US" sz="24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>
                          <a:effectLst/>
                        </a:rPr>
                        <a:t>gặm cỏ </a:t>
                      </a:r>
                      <a:endParaRPr lang="en-US" sz="24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453949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>
                          <a:effectLst/>
                        </a:rPr>
                        <a:t>(…)</a:t>
                      </a:r>
                      <a:endParaRPr lang="en-US" sz="24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>
                          <a:effectLst/>
                        </a:rPr>
                        <a:t>(…)</a:t>
                      </a:r>
                      <a:endParaRPr lang="en-US" sz="24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>
                          <a:effectLst/>
                        </a:rPr>
                        <a:t>(…)</a:t>
                      </a:r>
                      <a:endParaRPr lang="en-US" sz="24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6149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552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76E5A9-0929-02C1-1A2D-CB4C65F42F81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1295400"/>
          <a:ext cx="8763000" cy="480060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917111">
                  <a:extLst>
                    <a:ext uri="{9D8B030D-6E8A-4147-A177-3AD203B41FA5}">
                      <a16:colId xmlns:a16="http://schemas.microsoft.com/office/drawing/2014/main" val="3204968695"/>
                    </a:ext>
                  </a:extLst>
                </a:gridCol>
                <a:gridCol w="2917111">
                  <a:extLst>
                    <a:ext uri="{9D8B030D-6E8A-4147-A177-3AD203B41FA5}">
                      <a16:colId xmlns:a16="http://schemas.microsoft.com/office/drawing/2014/main" val="4187547892"/>
                    </a:ext>
                  </a:extLst>
                </a:gridCol>
                <a:gridCol w="2928778">
                  <a:extLst>
                    <a:ext uri="{9D8B030D-6E8A-4147-A177-3AD203B41FA5}">
                      <a16:colId xmlns:a16="http://schemas.microsoft.com/office/drawing/2014/main" val="516128553"/>
                    </a:ext>
                  </a:extLst>
                </a:gridCol>
              </a:tblGrid>
              <a:tr h="96012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</a:rPr>
                        <a:t>Từ ngữ chỉ sự vật</a:t>
                      </a:r>
                      <a:endParaRPr lang="en-US" sz="2800" b="0">
                        <a:solidFill>
                          <a:srgbClr val="FFFF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2800" b="1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</a:rPr>
                        <a:t>Từ ngữ chỉ </a:t>
                      </a:r>
                    </a:p>
                    <a:p>
                      <a:pPr algn="ctr" fontAlgn="t"/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</a:rPr>
                        <a:t>hoạt động</a:t>
                      </a:r>
                      <a:endParaRPr lang="en-US" sz="2800" b="0">
                        <a:solidFill>
                          <a:srgbClr val="FFFF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06347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>
                          <a:solidFill>
                            <a:srgbClr val="FFFF00"/>
                          </a:solidFill>
                          <a:effectLst/>
                        </a:rPr>
                        <a:t>Chỉ người</a:t>
                      </a:r>
                      <a:endParaRPr lang="vi-VN" sz="2800" b="0">
                        <a:solidFill>
                          <a:srgbClr val="FFFF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</a:rPr>
                        <a:t>Chỉ con vật</a:t>
                      </a:r>
                      <a:endParaRPr lang="en-US" sz="2800" b="0">
                        <a:solidFill>
                          <a:srgbClr val="FFFF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42891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>
                          <a:effectLst/>
                        </a:rPr>
                        <a:t>Bác nông dân</a:t>
                      </a:r>
                      <a:endParaRPr lang="en-US" sz="28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>
                          <a:effectLst/>
                        </a:rPr>
                        <a:t>Con vịt</a:t>
                      </a:r>
                      <a:endParaRPr lang="en-US" sz="28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>
                          <a:effectLst/>
                        </a:rPr>
                        <a:t>Gặt lúa</a:t>
                      </a:r>
                      <a:endParaRPr lang="en-US" sz="28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248915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>
                          <a:effectLst/>
                        </a:rPr>
                        <a:t>Bạn nữ</a:t>
                      </a:r>
                      <a:endParaRPr lang="en-US" sz="28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>
                          <a:effectLst/>
                        </a:rPr>
                        <a:t>Con trâu</a:t>
                      </a:r>
                      <a:endParaRPr lang="en-US" sz="28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>
                          <a:effectLst/>
                        </a:rPr>
                        <a:t>Gặm cỏ</a:t>
                      </a:r>
                      <a:endParaRPr lang="en-US" sz="28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086335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>
                          <a:effectLst/>
                        </a:rPr>
                        <a:t>Bạn nam</a:t>
                      </a:r>
                      <a:endParaRPr lang="en-US" sz="28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>
                          <a:effectLst/>
                        </a:rPr>
                        <a:t>Con chuồn chuồn</a:t>
                      </a:r>
                      <a:endParaRPr lang="en-US" sz="28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>
                          <a:effectLst/>
                        </a:rPr>
                        <a:t>Chăn trâu</a:t>
                      </a:r>
                      <a:endParaRPr lang="en-US" sz="28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5884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90B1381-39C9-C382-64A3-9B268D7E2891}"/>
              </a:ext>
            </a:extLst>
          </p:cNvPr>
          <p:cNvSpPr txBox="1"/>
          <p:nvPr/>
        </p:nvSpPr>
        <p:spPr>
          <a:xfrm>
            <a:off x="2133600" y="306703"/>
            <a:ext cx="8153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Em quan sát thật kĩ bức tranh và dựa vào mẫu để tìm các từ ngữ thích hợp.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9522A9D-49D0-2F2A-E563-CDE2AF7C9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8153400" cy="5265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790885-CE7A-ABD6-C313-626FC544B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18021"/>
            <a:ext cx="1295400" cy="112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3B7106-0A18-8CE7-3F20-A8411482BE7F}"/>
              </a:ext>
            </a:extLst>
          </p:cNvPr>
          <p:cNvSpPr txBox="1"/>
          <p:nvPr/>
        </p:nvSpPr>
        <p:spPr>
          <a:xfrm>
            <a:off x="2339163" y="915579"/>
            <a:ext cx="94931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Bài tập 2.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Dựa vào từ ngữ tìm được ở bài tập 1, đặt câu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giới thiệu và câu nêu hoạt động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2743200" y="142189"/>
            <a:ext cx="7467600" cy="6951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2. Đặt câu giới thiệu và câu nêu hoạt động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D0AD680-7CDB-2CCA-246F-F424EFBE49EF}"/>
              </a:ext>
            </a:extLst>
          </p:cNvPr>
          <p:cNvSpPr/>
          <p:nvPr/>
        </p:nvSpPr>
        <p:spPr>
          <a:xfrm>
            <a:off x="1828800" y="2035597"/>
            <a:ext cx="9404084" cy="4462668"/>
          </a:xfrm>
          <a:prstGeom prst="roundRect">
            <a:avLst>
              <a:gd name="adj" fmla="val 33189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Câu giới thiệu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M: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46F18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Các cô bác nông dân là những người làm ra lúa gạo.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b. Câu nêu hoạt động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M: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46F18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Các cô bác nông dân đang gặt lúa.</a:t>
            </a: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961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53F1A0D-70FE-4E33-907A-C144CD5AE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10210800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54406-2A92-3E17-F9E0-D4F662BDF19F}"/>
              </a:ext>
            </a:extLst>
          </p:cNvPr>
          <p:cNvSpPr txBox="1"/>
          <p:nvPr/>
        </p:nvSpPr>
        <p:spPr>
          <a:xfrm>
            <a:off x="3048000" y="2057400"/>
            <a:ext cx="745648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a. Câu giới thiệu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- Con trâu là người bạn của bác nông dân.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- Thả diều là trò chơi của tuổi thơ.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- Chuồn chuồn là một loài động vật nhỏ bé.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b. Câu nêu hoạt động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- Bạn nam đang ngồi trên lưng trâu.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- Phía xa, bạn nhỏ đang thả diều.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- Đàn vịt đang bơi lội dưới con sông nhỏ.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/>
            </a:r>
            <a:b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/>
            </a:r>
            <a:b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A748A-A2E7-7993-C8C2-60BA8E004A1F}"/>
              </a:ext>
            </a:extLst>
          </p:cNvPr>
          <p:cNvSpPr txBox="1"/>
          <p:nvPr/>
        </p:nvSpPr>
        <p:spPr>
          <a:xfrm>
            <a:off x="1828800" y="111204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Đáp án gợi ý:</a:t>
            </a:r>
          </a:p>
        </p:txBody>
      </p:sp>
    </p:spTree>
    <p:extLst>
      <p:ext uri="{BB962C8B-B14F-4D97-AF65-F5344CB8AC3E}">
        <p14:creationId xmlns:p14="http://schemas.microsoft.com/office/powerpoint/2010/main" val="6820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3F6D34-CE53-0F4D-EB5C-C25CDEB9F1F3}"/>
              </a:ext>
            </a:extLst>
          </p:cNvPr>
          <p:cNvSpPr txBox="1"/>
          <p:nvPr/>
        </p:nvSpPr>
        <p:spPr>
          <a:xfrm>
            <a:off x="2064774" y="685800"/>
            <a:ext cx="9296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Câu 3: Ghép từ ngữ ở cột A với từ ngữ ở cột B để tạo câu. Chép lại các câu đó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26A7A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/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26A7A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26A7A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/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26A7A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26A7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34A453-D191-6208-5746-A06A5EE5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1295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039F65F-684E-80C1-7B58-CFD23EE1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10825867" cy="2964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097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4184041B-44DC-2EC8-BC3E-015E5EDB3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6"/>
          <a:stretch/>
        </p:blipFill>
        <p:spPr bwMode="auto">
          <a:xfrm rot="16200000">
            <a:off x="4038600" y="-381000"/>
            <a:ext cx="47244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2E10841-8B17-D617-DD58-DD0E94A1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9982199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892A82-FF17-E233-6004-712C3CB7FEBD}"/>
              </a:ext>
            </a:extLst>
          </p:cNvPr>
          <p:cNvSpPr txBox="1"/>
          <p:nvPr/>
        </p:nvSpPr>
        <p:spPr>
          <a:xfrm>
            <a:off x="2209800" y="3581400"/>
            <a:ext cx="6857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32214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Chim chóc đua nhau hót trong vòm cây.</a:t>
            </a:r>
          </a:p>
          <a:p>
            <a:pPr marL="571500" marR="0" lvl="0" indent="-57150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32214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Bầy ong bay đi tìm hoa.</a:t>
            </a:r>
          </a:p>
          <a:p>
            <a:pPr marL="571500" marR="0" lvl="0" indent="-57150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32214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Đàn cá bơi dưới hồ nước.</a:t>
            </a:r>
          </a:p>
        </p:txBody>
      </p:sp>
    </p:spTree>
    <p:extLst>
      <p:ext uri="{BB962C8B-B14F-4D97-AF65-F5344CB8AC3E}">
        <p14:creationId xmlns:p14="http://schemas.microsoft.com/office/powerpoint/2010/main" val="36643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730</Words>
  <Application>Microsoft Office PowerPoint</Application>
  <PresentationFormat>Widescreen</PresentationFormat>
  <Paragraphs>112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Open Sans</vt:lpstr>
      <vt:lpstr>Times New Roman</vt:lpstr>
      <vt:lpstr>Arial</vt:lpstr>
      <vt:lpstr>Nunito Black</vt:lpstr>
      <vt:lpstr>OpenSans</vt:lpstr>
      <vt:lpstr>Calibri Light</vt:lpstr>
      <vt:lpstr>DFPOP1-W9</vt:lpstr>
      <vt:lpstr>Calibri</vt:lpstr>
      <vt:lpstr>Sigmar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MAIHUNG</cp:lastModifiedBy>
  <cp:revision>12</cp:revision>
  <dcterms:created xsi:type="dcterms:W3CDTF">2006-08-16T00:00:00Z</dcterms:created>
  <dcterms:modified xsi:type="dcterms:W3CDTF">2025-04-30T20:43:19Z</dcterms:modified>
  <dc:identifier>DAFDiO2oNAs</dc:identifier>
</cp:coreProperties>
</file>