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368" r:id="rId2"/>
    <p:sldId id="256" r:id="rId3"/>
    <p:sldId id="329" r:id="rId4"/>
    <p:sldId id="330" r:id="rId5"/>
    <p:sldId id="353" r:id="rId6"/>
    <p:sldId id="354" r:id="rId7"/>
    <p:sldId id="356" r:id="rId8"/>
    <p:sldId id="357" r:id="rId9"/>
    <p:sldId id="358" r:id="rId10"/>
    <p:sldId id="359" r:id="rId11"/>
    <p:sldId id="361" r:id="rId12"/>
    <p:sldId id="362" r:id="rId13"/>
    <p:sldId id="363" r:id="rId14"/>
    <p:sldId id="364" r:id="rId15"/>
    <p:sldId id="365" r:id="rId16"/>
    <p:sldId id="366" r:id="rId17"/>
    <p:sldId id="328" r:id="rId18"/>
    <p:sldId id="285" r:id="rId19"/>
    <p:sldId id="286" r:id="rId20"/>
    <p:sldId id="259" r:id="rId21"/>
    <p:sldId id="264" r:id="rId22"/>
  </p:sldIdLst>
  <p:sldSz cx="12161838" cy="6858000"/>
  <p:notesSz cx="6858000" cy="9144000"/>
  <p:embeddedFontLst>
    <p:embeddedFont>
      <p:font typeface="Nunito" panose="020B0604020202020204" charset="0"/>
      <p:regular r:id="rId24"/>
      <p:bold r:id="rId25"/>
      <p:italic r:id="rId26"/>
      <p:boldItalic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Inconsolata" panose="020B0604020202020204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aven Pro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88766" autoAdjust="0"/>
  </p:normalViewPr>
  <p:slideViewPr>
    <p:cSldViewPr snapToGrid="0">
      <p:cViewPr varScale="1">
        <p:scale>
          <a:sx n="77" d="100"/>
          <a:sy n="77" d="100"/>
        </p:scale>
        <p:origin x="9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32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54377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314463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5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52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0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90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thể nêu thêm các bài học mà HS suy nghĩ ra</a:t>
            </a:r>
          </a:p>
        </p:txBody>
      </p:sp>
    </p:spTree>
    <p:extLst>
      <p:ext uri="{BB962C8B-B14F-4D97-AF65-F5344CB8AC3E}">
        <p14:creationId xmlns:p14="http://schemas.microsoft.com/office/powerpoint/2010/main" val="2994913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1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4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27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0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4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837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4249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4801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284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65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50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222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37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823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7739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718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4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1399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03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3361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7900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EC39-5583-4D44-B608-8A46B7532B93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52A40-90BE-4AFA-8809-0F7183F234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18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5" r:id="rId15"/>
    <p:sldLayoutId id="2147483696" r:id="rId16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87"/>
            <a:ext cx="12161838" cy="6841032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69">
              <a:defRPr/>
            </a:pPr>
            <a:endParaRPr lang="en-US" sz="1795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346" y="1453202"/>
            <a:ext cx="12222722" cy="1402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68">
              <a:defRPr/>
            </a:pPr>
            <a:r>
              <a:rPr lang="en-US" sz="42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4068">
              <a:defRPr/>
            </a:pPr>
            <a:r>
              <a:rPr lang="en-US" sz="42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56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1581" y="386372"/>
            <a:ext cx="7053461" cy="522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4068">
              <a:defRPr/>
            </a:pPr>
            <a:r>
              <a:rPr lang="en-US" sz="2793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1581" y="3137821"/>
            <a:ext cx="8485474" cy="583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68">
              <a:defRPr/>
            </a:pPr>
            <a:r>
              <a:rPr lang="en-US" sz="31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1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- </a:t>
            </a:r>
            <a:r>
              <a:rPr lang="en-US" sz="3192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1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2458"/>
            <a:ext cx="12166693" cy="1353546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1" y="5438881"/>
            <a:ext cx="4318061" cy="1353546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597" y="3176620"/>
            <a:ext cx="2466479" cy="36158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7277" y="4326280"/>
            <a:ext cx="8485474" cy="583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068">
              <a:defRPr/>
            </a:pPr>
            <a:r>
              <a:rPr lang="en-US" sz="31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31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52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7" y="310583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2</a:t>
            </a:r>
            <a:r>
              <a:rPr lang="en-US" sz="3600"/>
              <a:t>. Nghe kể chuyện.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1978676" y="1327510"/>
            <a:ext cx="8204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Sự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tích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loài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hoa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của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mùa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hạ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4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7" y="310583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3</a:t>
            </a:r>
            <a:r>
              <a:rPr lang="en-US" sz="3600"/>
              <a:t>. Kể lại từng đoạn của câu chuyện.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1978676" y="1327510"/>
            <a:ext cx="8204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4400" b="1">
                <a:solidFill>
                  <a:srgbClr val="0070C0"/>
                </a:solidFill>
              </a:rPr>
              <a:t>Sự tích loài hoa của mùa hạ</a:t>
            </a:r>
          </a:p>
        </p:txBody>
      </p:sp>
    </p:spTree>
    <p:extLst>
      <p:ext uri="{BB962C8B-B14F-4D97-AF65-F5344CB8AC3E}">
        <p14:creationId xmlns:p14="http://schemas.microsoft.com/office/powerpoint/2010/main" val="869557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680" b="56389"/>
          <a:stretch/>
        </p:blipFill>
        <p:spPr>
          <a:xfrm>
            <a:off x="1040524" y="1086836"/>
            <a:ext cx="10260045" cy="5771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61B7B-F194-4097-8E83-794690115D79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633" t="728" r="47" b="55661"/>
          <a:stretch/>
        </p:blipFill>
        <p:spPr>
          <a:xfrm>
            <a:off x="1072055" y="1086836"/>
            <a:ext cx="10373711" cy="5761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72581-7E82-4D68-9F31-C3F41C94AE6B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99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0" t="50717" r="50000" b="11"/>
          <a:stretch/>
        </p:blipFill>
        <p:spPr>
          <a:xfrm>
            <a:off x="1024760" y="1086837"/>
            <a:ext cx="10436772" cy="5771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72996F-F83C-4D65-A160-D3B82E1B35FA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9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39" t="50000" r="-159" b="728"/>
          <a:stretch/>
        </p:blipFill>
        <p:spPr>
          <a:xfrm>
            <a:off x="1040524" y="1086837"/>
            <a:ext cx="10357945" cy="5771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0D820-3129-4D9A-BEBC-E1E75931FA22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8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F4EA-EA06-D450-C386-CA59B131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67" y="427482"/>
            <a:ext cx="7200313" cy="747200"/>
          </a:xfrm>
        </p:spPr>
        <p:txBody>
          <a:bodyPr/>
          <a:lstStyle/>
          <a:p>
            <a:r>
              <a:rPr lang="en-US" b="1" dirty="0" err="1">
                <a:latin typeface="+mj-lt"/>
              </a:rPr>
              <a:t>Câu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chuyện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giúp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em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rút</a:t>
            </a:r>
            <a:r>
              <a:rPr lang="en-US" b="1" dirty="0">
                <a:latin typeface="+mj-lt"/>
              </a:rPr>
              <a:t> ra </a:t>
            </a:r>
            <a:r>
              <a:rPr lang="en-US" b="1" dirty="0" err="1">
                <a:latin typeface="+mj-lt"/>
              </a:rPr>
              <a:t>bài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học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gì</a:t>
            </a:r>
            <a:r>
              <a:rPr lang="en-US" b="1" dirty="0">
                <a:latin typeface="+mj-lt"/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87F52-4A4F-D833-DA14-C8F3C3471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855" y="1523767"/>
            <a:ext cx="11004331" cy="4849200"/>
          </a:xfrm>
        </p:spPr>
        <p:txBody>
          <a:bodyPr/>
          <a:lstStyle/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7030A0"/>
                </a:solidFill>
                <a:latin typeface="+mj-lt"/>
              </a:rPr>
              <a:t>Không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nên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chê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cười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xem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thường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người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khác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quá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tự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kiêu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về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thận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mình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B050"/>
                </a:solidFill>
                <a:latin typeface="+mj-lt"/>
              </a:rPr>
              <a:t>Nên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biết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giúp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đỡ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những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xung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quanh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.</a:t>
            </a:r>
          </a:p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C00000"/>
                </a:solidFill>
                <a:latin typeface="+mj-lt"/>
              </a:rPr>
              <a:t>Cần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khám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phá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bản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nhận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ra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điểm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mạnh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bản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tin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vào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thế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mạnh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đó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mình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2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9637" y="2567921"/>
            <a:ext cx="8229600" cy="1226585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đi thăm rừng</a:t>
            </a:r>
            <a:endParaRPr lang="vi-VN" sz="44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9637" y="4032465"/>
            <a:ext cx="8229600" cy="12579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đi dạo biển</a:t>
            </a:r>
            <a:endParaRPr lang="en-US" sz="44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29" y="2789842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50" y="4289162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99637" y="5528381"/>
            <a:ext cx="8229600" cy="122268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đi chợ mua sắm</a:t>
            </a:r>
            <a:endParaRPr lang="en-US" sz="44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60" y="5757368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02011" y="215939"/>
            <a:ext cx="9957816" cy="17849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 b="1">
                <a:solidFill>
                  <a:schemeClr val="accent2"/>
                </a:solidFill>
                <a:latin typeface="+mn-lt"/>
                <a:ea typeface="Arial-Rounded" pitchFamily="34" charset="0"/>
                <a:cs typeface="Arial-Rounded" pitchFamily="34" charset="0"/>
              </a:rPr>
              <a:t>Nhân vật tôi và các bạn được người ông dẫn đi đâu?</a:t>
            </a:r>
            <a:endParaRPr lang="en-US" sz="5400" b="1" dirty="0">
              <a:solidFill>
                <a:schemeClr val="accent2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0DE568-9710-46DA-AEA6-444B8C889398}"/>
              </a:ext>
            </a:extLst>
          </p:cNvPr>
          <p:cNvSpPr/>
          <p:nvPr/>
        </p:nvSpPr>
        <p:spPr>
          <a:xfrm>
            <a:off x="10329237" y="6353503"/>
            <a:ext cx="501673" cy="504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313" y="3783154"/>
            <a:ext cx="9975273" cy="1226585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36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Rừng đã có nhiều thay đổi tiêu cực.</a:t>
            </a:r>
            <a:endParaRPr lang="vi-VN" sz="36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8313" y="2105176"/>
            <a:ext cx="9975273" cy="1257957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Rừng nay con rất nhiều động vật quý hiếm.</a:t>
            </a:r>
            <a:endParaRPr lang="en-US" sz="36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3" y="4005075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3" y="2324628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48313" y="5429760"/>
            <a:ext cx="9975273" cy="1222684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Rừng xưa và nay vẫn không thay đổi.</a:t>
            </a:r>
            <a:endParaRPr lang="en-US" sz="3600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69" y="5651926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4519" y="205556"/>
            <a:ext cx="10972800" cy="1477130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chemeClr val="accent2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Đoạn cuối của bài đọc giúp em hiểu điều gì?</a:t>
            </a:r>
            <a:endParaRPr lang="en-US" sz="4400" b="1" dirty="0">
              <a:solidFill>
                <a:schemeClr val="accent2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5689C-E54C-467E-B778-5BF62E7AFB12}"/>
              </a:ext>
            </a:extLst>
          </p:cNvPr>
          <p:cNvSpPr/>
          <p:nvPr/>
        </p:nvSpPr>
        <p:spPr>
          <a:xfrm>
            <a:off x="5312979" y="6652444"/>
            <a:ext cx="5565228" cy="205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558655" y="2635850"/>
            <a:ext cx="5049308" cy="4222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276994" y="1702681"/>
            <a:ext cx="9664262" cy="1032621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0070C0"/>
                </a:solidFill>
                <a:latin typeface="+mj-lt"/>
              </a:rPr>
              <a:t>TIẾNG VIỆT 3</a:t>
            </a:r>
            <a:br>
              <a:rPr lang="en-US" sz="4000" b="1" dirty="0">
                <a:solidFill>
                  <a:srgbClr val="0070C0"/>
                </a:solidFill>
                <a:latin typeface="+mj-lt"/>
              </a:rPr>
            </a:b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3: CÁNH RỪNG TRONG NẮNG (</a:t>
            </a:r>
            <a:r>
              <a:rPr lang="en-US" sz="4000" b="1" err="1">
                <a:solidFill>
                  <a:srgbClr val="0070C0"/>
                </a:solidFill>
                <a:latin typeface="+mj-lt"/>
              </a:rPr>
              <a:t>Tiết</a:t>
            </a:r>
            <a:r>
              <a:rPr lang="en-US" sz="40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+mj-lt"/>
              </a:rPr>
              <a:t>2)</a:t>
            </a:r>
            <a:endParaRPr sz="4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139012" y="0"/>
            <a:ext cx="5615402" cy="6841901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1616884"/>
            <a:ext cx="5939868" cy="1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38" y="3113856"/>
            <a:ext cx="3683516" cy="36334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740974" y="1963011"/>
            <a:ext cx="10657486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rgbClr val="0070C0"/>
                </a:solidFill>
                <a:latin typeface="+mj-lt"/>
              </a:rPr>
              <a:t>NHẬN XÉT - 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>
                <a:solidFill>
                  <a:srgbClr val="0070C0"/>
                </a:solidFill>
              </a:rPr>
              <a:t>MÙA HÈ CỦA 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780746" y="1296189"/>
            <a:ext cx="65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từng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1805787" y="5461"/>
            <a:ext cx="820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Sự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tích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loài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hoa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mùa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hạ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3BDFC-F765-424D-8BD1-6A530C0ED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42521"/>
            <a:ext cx="12161838" cy="49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86836"/>
            <a:ext cx="12161838" cy="57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680" b="56389"/>
          <a:stretch/>
        </p:blipFill>
        <p:spPr>
          <a:xfrm>
            <a:off x="0" y="1086836"/>
            <a:ext cx="5456195" cy="5761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DC4A8-37A2-7830-5452-36C790AF8583}"/>
              </a:ext>
            </a:extLst>
          </p:cNvPr>
          <p:cNvSpPr txBox="1"/>
          <p:nvPr/>
        </p:nvSpPr>
        <p:spPr>
          <a:xfrm>
            <a:off x="5440429" y="1434286"/>
            <a:ext cx="6509833" cy="519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70C0"/>
                </a:solidFill>
              </a:rPr>
              <a:t>	</a:t>
            </a:r>
            <a:r>
              <a:rPr lang="en-US" sz="4000" dirty="0" err="1">
                <a:solidFill>
                  <a:srgbClr val="0070C0"/>
                </a:solidFill>
              </a:rPr>
              <a:t>Cảnh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vườn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nhiều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đã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nở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rỡ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4000" dirty="0" err="1">
                <a:solidFill>
                  <a:srgbClr val="0070C0"/>
                </a:solidFill>
              </a:rPr>
              <a:t>hướng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dương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thạch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thảo</a:t>
            </a:r>
            <a:r>
              <a:rPr lang="en-US" sz="4000" dirty="0">
                <a:solidFill>
                  <a:srgbClr val="0070C0"/>
                </a:solidFill>
              </a:rPr>
              <a:t>,… Ở </a:t>
            </a:r>
            <a:r>
              <a:rPr lang="en-US" sz="4000" dirty="0" err="1">
                <a:solidFill>
                  <a:srgbClr val="0070C0"/>
                </a:solidFill>
              </a:rPr>
              <a:t>góc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vườn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một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câu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xương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đầy</a:t>
            </a:r>
            <a:r>
              <a:rPr lang="en-US" sz="4000" dirty="0">
                <a:solidFill>
                  <a:srgbClr val="0070C0"/>
                </a:solidFill>
              </a:rPr>
              <a:t> gai </a:t>
            </a:r>
            <a:r>
              <a:rPr lang="en-US" sz="4000" dirty="0" err="1">
                <a:solidFill>
                  <a:srgbClr val="0070C0"/>
                </a:solidFill>
              </a:rPr>
              <a:t>và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. </a:t>
            </a:r>
            <a:r>
              <a:rPr lang="en-US" sz="4000" dirty="0" err="1">
                <a:solidFill>
                  <a:srgbClr val="0070C0"/>
                </a:solidFill>
              </a:rPr>
              <a:t>Chắc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rất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buồn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51789-4AEB-4AEC-B6AB-2B1F9B830FAD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633" t="728" r="47" b="55661"/>
          <a:stretch/>
        </p:blipFill>
        <p:spPr>
          <a:xfrm>
            <a:off x="0" y="1086836"/>
            <a:ext cx="5456195" cy="5761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DC4A8-37A2-7830-5452-36C790AF8583}"/>
              </a:ext>
            </a:extLst>
          </p:cNvPr>
          <p:cNvSpPr txBox="1"/>
          <p:nvPr/>
        </p:nvSpPr>
        <p:spPr>
          <a:xfrm>
            <a:off x="5456195" y="1338312"/>
            <a:ext cx="6537759" cy="519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70C0"/>
                </a:solidFill>
              </a:rPr>
              <a:t>	</a:t>
            </a:r>
            <a:r>
              <a:rPr lang="en-US" sz="4000" dirty="0" err="1">
                <a:solidFill>
                  <a:srgbClr val="0070C0"/>
                </a:solidFill>
              </a:rPr>
              <a:t>Cảnh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mùa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hè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nóng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như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đổ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lửa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các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trong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vườn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héo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rũ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riêng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xương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thân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mập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mạp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vẫn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xanh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tốt</a:t>
            </a:r>
            <a:r>
              <a:rPr lang="en-US" sz="4000" dirty="0">
                <a:solidFill>
                  <a:srgbClr val="0070C0"/>
                </a:solidFill>
              </a:rPr>
              <a:t>. 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xương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đang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như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ngại</a:t>
            </a:r>
            <a:r>
              <a:rPr lang="en-US" sz="4000" dirty="0">
                <a:solidFill>
                  <a:srgbClr val="0070C0"/>
                </a:solidFill>
              </a:rPr>
              <a:t>, lo </a:t>
            </a:r>
            <a:r>
              <a:rPr lang="en-US" sz="4000" dirty="0" err="1">
                <a:solidFill>
                  <a:srgbClr val="0070C0"/>
                </a:solidFill>
              </a:rPr>
              <a:t>lắng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cho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loài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4A4471-7962-4712-98E4-D64E99BC4C82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0" t="50717" r="50000" b="11"/>
          <a:stretch/>
        </p:blipFill>
        <p:spPr>
          <a:xfrm>
            <a:off x="0" y="1086836"/>
            <a:ext cx="5533697" cy="5761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DC4A8-37A2-7830-5452-36C790AF8583}"/>
              </a:ext>
            </a:extLst>
          </p:cNvPr>
          <p:cNvSpPr txBox="1"/>
          <p:nvPr/>
        </p:nvSpPr>
        <p:spPr>
          <a:xfrm>
            <a:off x="5398391" y="1859617"/>
            <a:ext cx="65377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</a:rPr>
              <a:t>	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xương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giơ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cánh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tay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nắm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lấy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tay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của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loài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đang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héo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rũ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nâng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lên</a:t>
            </a:r>
            <a:r>
              <a:rPr lang="en-US" sz="4000" dirty="0">
                <a:solidFill>
                  <a:srgbClr val="0070C0"/>
                </a:solidFill>
              </a:rPr>
              <a:t>. </a:t>
            </a:r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lẽ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đang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truyền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nước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cho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khô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héo</a:t>
            </a:r>
            <a:r>
              <a:rPr lang="en-US" sz="4000" dirty="0">
                <a:solidFill>
                  <a:srgbClr val="0070C0"/>
                </a:solidFill>
              </a:rPr>
              <a:t>. </a:t>
            </a:r>
            <a:r>
              <a:rPr lang="en-US" sz="4000" dirty="0" err="1">
                <a:solidFill>
                  <a:srgbClr val="0070C0"/>
                </a:solidFill>
              </a:rPr>
              <a:t>Các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như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tươi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dần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lại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EDE0A-5EFB-4A07-9885-731ACA38B0F2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0A877-1D45-AFF0-A43B-6E9711B9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39" t="50000" r="-159" b="728"/>
          <a:stretch/>
        </p:blipFill>
        <p:spPr>
          <a:xfrm>
            <a:off x="0" y="1086836"/>
            <a:ext cx="6080919" cy="5761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DC4A8-37A2-7830-5452-36C790AF8583}"/>
              </a:ext>
            </a:extLst>
          </p:cNvPr>
          <p:cNvSpPr txBox="1"/>
          <p:nvPr/>
        </p:nvSpPr>
        <p:spPr>
          <a:xfrm>
            <a:off x="6080919" y="2265918"/>
            <a:ext cx="5869343" cy="297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70C0"/>
                </a:solidFill>
              </a:rPr>
              <a:t>	</a:t>
            </a:r>
            <a:r>
              <a:rPr lang="en-US" sz="4000" dirty="0" err="1">
                <a:solidFill>
                  <a:srgbClr val="0070C0"/>
                </a:solidFill>
              </a:rPr>
              <a:t>Cây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xương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nở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hoa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đẹp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rỡ</a:t>
            </a:r>
            <a:r>
              <a:rPr lang="en-US" sz="4000" dirty="0">
                <a:solidFill>
                  <a:srgbClr val="0070C0"/>
                </a:solidFill>
              </a:rPr>
              <a:t>. </a:t>
            </a:r>
            <a:r>
              <a:rPr lang="en-US" sz="4000" dirty="0" err="1">
                <a:solidFill>
                  <a:srgbClr val="0070C0"/>
                </a:solidFill>
              </a:rPr>
              <a:t>Nó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đang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cười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vui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vì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thay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đổi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diệu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2A696-05C9-4A57-BD29-6E43E36989DE}"/>
              </a:ext>
            </a:extLst>
          </p:cNvPr>
          <p:cNvSpPr txBox="1"/>
          <p:nvPr/>
        </p:nvSpPr>
        <p:spPr>
          <a:xfrm>
            <a:off x="861269" y="9618"/>
            <a:ext cx="698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Sự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tích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loài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mùa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</a:t>
            </a:r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2800" b="1" dirty="0">
                <a:solidFill>
                  <a:srgbClr val="0070C0"/>
                </a:solidFill>
              </a:rPr>
              <a:t>(Theo </a:t>
            </a:r>
            <a:r>
              <a:rPr lang="en-US" sz="2800" b="1" i="1" dirty="0" err="1">
                <a:solidFill>
                  <a:srgbClr val="0070C0"/>
                </a:solidFill>
              </a:rPr>
              <a:t>Truyện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cổ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tích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</a:rPr>
              <a:t>ngoài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461</Words>
  <Application>Microsoft Office PowerPoint</Application>
  <PresentationFormat>Custom</PresentationFormat>
  <Paragraphs>63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Nunito</vt:lpstr>
      <vt:lpstr>Arial</vt:lpstr>
      <vt:lpstr>Montserrat</vt:lpstr>
      <vt:lpstr>Times New Roman</vt:lpstr>
      <vt:lpstr>DFPOP1-W9</vt:lpstr>
      <vt:lpstr>Inconsolata</vt:lpstr>
      <vt:lpstr>Calibri Light</vt:lpstr>
      <vt:lpstr>Arial-Rounded</vt:lpstr>
      <vt:lpstr>Wingdings</vt:lpstr>
      <vt:lpstr>Calibri</vt:lpstr>
      <vt:lpstr>Maven Pro</vt:lpstr>
      <vt:lpstr>Office Theme</vt:lpstr>
      <vt:lpstr>PowerPoint Presentation</vt:lpstr>
      <vt:lpstr>TIẾNG VIỆT 3 Bài 3: CÁNH RỪNG TRONG NẮNG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chuyện giúp em rút ra bài học gì?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MAIHUNG</cp:lastModifiedBy>
  <cp:revision>82</cp:revision>
  <dcterms:modified xsi:type="dcterms:W3CDTF">2025-04-30T20:53:35Z</dcterms:modified>
</cp:coreProperties>
</file>