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9" r:id="rId2"/>
    <p:sldId id="276" r:id="rId3"/>
    <p:sldId id="257" r:id="rId4"/>
    <p:sldId id="259" r:id="rId5"/>
    <p:sldId id="260" r:id="rId6"/>
    <p:sldId id="264" r:id="rId7"/>
    <p:sldId id="265" r:id="rId8"/>
    <p:sldId id="266" r:id="rId9"/>
    <p:sldId id="267" r:id="rId10"/>
    <p:sldId id="268" r:id="rId11"/>
    <p:sldId id="270" r:id="rId12"/>
    <p:sldId id="277" r:id="rId13"/>
    <p:sldId id="278"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CCEC7-CD27-4432-B894-A87922FA4DF0}" type="datetimeFigureOut">
              <a:rPr lang="en-US" smtClean="0"/>
              <a:t>5/2/2025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22791-27A2-435F-866F-E94CC3A7A15C}" type="slidenum">
              <a:rPr lang="en-US" smtClean="0"/>
              <a:t>‹#›</a:t>
            </a:fld>
            <a:endParaRPr lang="en-US"/>
          </a:p>
        </p:txBody>
      </p:sp>
    </p:spTree>
    <p:extLst>
      <p:ext uri="{BB962C8B-B14F-4D97-AF65-F5344CB8AC3E}">
        <p14:creationId xmlns:p14="http://schemas.microsoft.com/office/powerpoint/2010/main" val="982827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889799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16575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29008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EA91458-4AE9-49B6-A714-6A8AB828B696}"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2354083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A91458-4AE9-49B6-A714-6A8AB828B696}"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240260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A91458-4AE9-49B6-A714-6A8AB828B696}"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372914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A91458-4AE9-49B6-A714-6A8AB828B696}"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2470452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A91458-4AE9-49B6-A714-6A8AB828B696}"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72792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EA91458-4AE9-49B6-A714-6A8AB828B696}"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176758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EA91458-4AE9-49B6-A714-6A8AB828B696}" type="datetimeFigureOut">
              <a:rPr lang="en-US" smtClean="0"/>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20820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EA91458-4AE9-49B6-A714-6A8AB828B696}" type="datetimeFigureOut">
              <a:rPr lang="en-US" smtClean="0"/>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217353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91458-4AE9-49B6-A714-6A8AB828B696}" type="datetimeFigureOut">
              <a:rPr lang="en-US" smtClean="0"/>
              <a:t>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188910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A91458-4AE9-49B6-A714-6A8AB828B696}"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196230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A91458-4AE9-49B6-A714-6A8AB828B696}"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ADAC5-ADDC-45BB-B802-642C6F520443}" type="slidenum">
              <a:rPr lang="en-US" smtClean="0"/>
              <a:t>‹#›</a:t>
            </a:fld>
            <a:endParaRPr lang="en-US"/>
          </a:p>
        </p:txBody>
      </p:sp>
    </p:spTree>
    <p:extLst>
      <p:ext uri="{BB962C8B-B14F-4D97-AF65-F5344CB8AC3E}">
        <p14:creationId xmlns:p14="http://schemas.microsoft.com/office/powerpoint/2010/main" val="411271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91458-4AE9-49B6-A714-6A8AB828B696}" type="datetimeFigureOut">
              <a:rPr lang="en-US" smtClean="0"/>
              <a:t>5/2/2025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ADAC5-ADDC-45BB-B802-642C6F520443}" type="slidenum">
              <a:rPr lang="en-US" smtClean="0"/>
              <a:t>‹#›</a:t>
            </a:fld>
            <a:endParaRPr lang="en-US"/>
          </a:p>
        </p:txBody>
      </p:sp>
    </p:spTree>
    <p:extLst>
      <p:ext uri="{BB962C8B-B14F-4D97-AF65-F5344CB8AC3E}">
        <p14:creationId xmlns:p14="http://schemas.microsoft.com/office/powerpoint/2010/main" val="1134711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32">
              <a:defRPr/>
            </a:pPr>
            <a:endParaRPr lang="en-US" dirty="0">
              <a:solidFill>
                <a:prstClr val="black"/>
              </a:solidFill>
              <a:latin typeface="DFPOP1-W9"/>
            </a:endParaRPr>
          </a:p>
        </p:txBody>
      </p:sp>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a:solidFill>
                  <a:srgbClr val="FF0000"/>
                </a:solidFill>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Tiếng Việt - </a:t>
            </a:r>
            <a:r>
              <a:rPr lang="en-US" sz="3200" b="1" err="1">
                <a:solidFill>
                  <a:srgbClr val="FF0000"/>
                </a:solidFill>
                <a:latin typeface="Times New Roman" panose="02020603050405020304" pitchFamily="18" charset="0"/>
                <a:cs typeface="Times New Roman" panose="02020603050405020304" pitchFamily="18" charset="0"/>
              </a:rPr>
              <a:t>Lớp</a:t>
            </a:r>
            <a:r>
              <a:rPr lang="en-US" sz="3200" b="1">
                <a:solidFill>
                  <a:srgbClr val="FF0000"/>
                </a:solidFill>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3</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a:solidFill>
                  <a:srgbClr val="FF0000"/>
                </a:solidFill>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Phạm Thị Mai Hưng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737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C91287F-6FD2-412A-95A7-21632CCE99C7}"/>
              </a:ext>
            </a:extLst>
          </p:cNvPr>
          <p:cNvSpPr txBox="1"/>
          <p:nvPr/>
        </p:nvSpPr>
        <p:spPr>
          <a:xfrm>
            <a:off x="0" y="1826754"/>
            <a:ext cx="11707648" cy="523220"/>
          </a:xfrm>
          <a:prstGeom prst="rect">
            <a:avLst/>
          </a:prstGeom>
          <a:noFill/>
        </p:spPr>
        <p:txBody>
          <a:bodyPr wrap="square">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2. </a:t>
            </a:r>
            <a:r>
              <a:rPr lang="en-US" sz="2800" b="1" dirty="0" err="1">
                <a:solidFill>
                  <a:srgbClr val="0000FF"/>
                </a:solidFill>
                <a:latin typeface="Times New Roman" pitchFamily="18" charset="0"/>
                <a:cs typeface="Times New Roman" pitchFamily="18" charset="0"/>
              </a:rPr>
              <a:t>Kể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cùng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đình</a:t>
            </a:r>
            <a:r>
              <a:rPr lang="en-US" sz="2800" b="1" dirty="0">
                <a:solidFill>
                  <a:srgbClr val="0000FF"/>
                </a:solidFill>
                <a:latin typeface="Times New Roman" pitchFamily="18" charset="0"/>
                <a:cs typeface="Times New Roman" pitchFamily="18" charset="0"/>
              </a:rPr>
              <a:t>.</a:t>
            </a:r>
          </a:p>
        </p:txBody>
      </p:sp>
      <p:sp>
        <p:nvSpPr>
          <p:cNvPr id="10" name="TextBox 9"/>
          <p:cNvSpPr txBox="1"/>
          <p:nvPr/>
        </p:nvSpPr>
        <p:spPr>
          <a:xfrm>
            <a:off x="98072" y="2393952"/>
            <a:ext cx="6316375" cy="1815882"/>
          </a:xfrm>
          <a:prstGeom prst="rect">
            <a:avLst/>
          </a:prstGeom>
          <a:noFill/>
        </p:spPr>
        <p:txBody>
          <a:bodyPr wrap="square" rtlCol="0">
            <a:spAutoFit/>
          </a:bodyPr>
          <a:lstStyle/>
          <a:p>
            <a:pPr marL="342900" indent="-342900">
              <a:buAutoNum type="arabicParenBoth"/>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thiệu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endPar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endParaRP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đâu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tham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gia</a:t>
            </a:r>
            <a:r>
              <a:rPr lang="en-US" sz="2800" b="1"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p:cNvSpPr txBox="1"/>
          <p:nvPr/>
        </p:nvSpPr>
        <p:spPr>
          <a:xfrm>
            <a:off x="6632813" y="2349974"/>
            <a:ext cx="5479902" cy="2246769"/>
          </a:xfrm>
          <a:prstGeom prst="rect">
            <a:avLst/>
          </a:prstGeom>
          <a:noFill/>
        </p:spPr>
        <p:txBody>
          <a:bodyPr wrap="square" rtlCol="0">
            <a:spAutoFit/>
          </a:bodyPr>
          <a:lstStyle/>
          <a:p>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biến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endPar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endParaRP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tiên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cuối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ấn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tượng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sz="2800" b="1"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p:cNvSpPr txBox="1"/>
          <p:nvPr/>
        </p:nvSpPr>
        <p:spPr>
          <a:xfrm>
            <a:off x="220902" y="4678668"/>
            <a:ext cx="12191365" cy="523220"/>
          </a:xfrm>
          <a:prstGeom prst="rect">
            <a:avLst/>
          </a:prstGeom>
          <a:noFill/>
        </p:spPr>
        <p:txBody>
          <a:bodyPr wrap="square" rtlCol="0">
            <a:spAutoFit/>
          </a:bodyPr>
          <a:lstStyle/>
          <a:p>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1" name="TextBox 30"/>
          <p:cNvSpPr txBox="1"/>
          <p:nvPr/>
        </p:nvSpPr>
        <p:spPr>
          <a:xfrm>
            <a:off x="65119" y="445458"/>
            <a:ext cx="12191818" cy="523220"/>
          </a:xfrm>
          <a:prstGeom prst="rect">
            <a:avLst/>
          </a:prstGeom>
          <a:noFill/>
        </p:spPr>
        <p:txBody>
          <a:bodyPr wrap="square" rtlCol="0">
            <a:spAutoFit/>
          </a:bodyPr>
          <a:lstStyle/>
          <a:p>
            <a:pPr algn="ctr"/>
            <a:r>
              <a:rPr lang="en-US" sz="2800" b="1" dirty="0" err="1" smtClean="0">
                <a:solidFill>
                  <a:srgbClr val="0000FF"/>
                </a:solidFill>
                <a:latin typeface="Times New Roman" panose="02020603050405020304" pitchFamily="18" charset="0"/>
                <a:cs typeface="Times New Roman" panose="02020603050405020304" pitchFamily="18" charset="0"/>
              </a:rPr>
              <a:t>Tiếng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182" y="913804"/>
            <a:ext cx="12191818" cy="954107"/>
          </a:xfrm>
          <a:prstGeom prst="rect">
            <a:avLst/>
          </a:prstGeom>
          <a:noFill/>
        </p:spPr>
        <p:txBody>
          <a:bodyPr wrap="square" rtlCol="0">
            <a:spAutoFit/>
          </a:bodyPr>
          <a:lstStyle/>
          <a:p>
            <a:pPr lvl="0" algn="ct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Luyện tập: Viết đoạn văn </a:t>
            </a:r>
            <a:endParaRPr lang="en-US"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a:p>
            <a:pPr lvl="0" algn="ct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kể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lại một hoạt </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động em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đã cùng làm với người thân trong gia đình</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a:t>
            </a:r>
            <a:endPar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p:txBody>
      </p:sp>
    </p:spTree>
    <p:extLst>
      <p:ext uri="{BB962C8B-B14F-4D97-AF65-F5344CB8AC3E}">
        <p14:creationId xmlns:p14="http://schemas.microsoft.com/office/powerpoint/2010/main" val="3002594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loud 13">
            <a:extLst>
              <a:ext uri="{FF2B5EF4-FFF2-40B4-BE49-F238E27FC236}">
                <a16:creationId xmlns:a16="http://schemas.microsoft.com/office/drawing/2014/main" id="{9316F753-A59E-4AFA-9843-AD0285D76CA7}"/>
              </a:ext>
            </a:extLst>
          </p:cNvPr>
          <p:cNvSpPr/>
          <p:nvPr/>
        </p:nvSpPr>
        <p:spPr>
          <a:xfrm>
            <a:off x="323850" y="465374"/>
            <a:ext cx="2655324" cy="1371600"/>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4C8E"/>
                </a:solidFill>
                <a:effectLst/>
                <a:uLnTx/>
                <a:uFillTx/>
                <a:latin typeface="Calibri"/>
                <a:ea typeface="+mn-ea"/>
                <a:cs typeface="+mn-cs"/>
              </a:rPr>
              <a:t>Giới</a:t>
            </a:r>
            <a:r>
              <a:rPr kumimoji="0" lang="en-US" sz="2800" b="1" i="0" u="none" strike="noStrike" kern="1200" cap="none" spc="0" normalizeH="0" baseline="0" noProof="0" dirty="0">
                <a:ln>
                  <a:noFill/>
                </a:ln>
                <a:solidFill>
                  <a:srgbClr val="0D4C8E"/>
                </a:solidFill>
                <a:effectLst/>
                <a:uLnTx/>
                <a:uFillTx/>
                <a:latin typeface="Calibri"/>
                <a:ea typeface="+mn-ea"/>
                <a:cs typeface="+mn-cs"/>
              </a:rPr>
              <a:t> </a:t>
            </a:r>
            <a:r>
              <a:rPr kumimoji="0" lang="en-US" sz="2800" b="1" i="0" u="none" strike="noStrike" kern="1200" cap="none" spc="0" normalizeH="0" baseline="0" noProof="0" dirty="0" err="1">
                <a:ln>
                  <a:noFill/>
                </a:ln>
                <a:solidFill>
                  <a:srgbClr val="0D4C8E"/>
                </a:solidFill>
                <a:effectLst/>
                <a:uLnTx/>
                <a:uFillTx/>
                <a:latin typeface="Calibri"/>
                <a:ea typeface="+mn-ea"/>
                <a:cs typeface="+mn-cs"/>
              </a:rPr>
              <a:t>thiệu</a:t>
            </a:r>
            <a:r>
              <a:rPr kumimoji="0" lang="en-US" sz="2800" b="1" i="0" u="none" strike="noStrike" kern="1200" cap="none" spc="0" normalizeH="0" noProof="0" dirty="0">
                <a:ln>
                  <a:noFill/>
                </a:ln>
                <a:solidFill>
                  <a:srgbClr val="0D4C8E"/>
                </a:solidFill>
                <a:effectLst/>
                <a:uLnTx/>
                <a:uFillTx/>
                <a:latin typeface="Calibri"/>
                <a:ea typeface="+mn-ea"/>
                <a:cs typeface="+mn-cs"/>
              </a:rPr>
              <a:t> </a:t>
            </a:r>
            <a:r>
              <a:rPr kumimoji="0" lang="en-US" sz="2800" b="1" i="0" u="none" strike="noStrike" kern="1200" cap="none" spc="0" normalizeH="0" noProof="0" dirty="0" err="1">
                <a:ln>
                  <a:noFill/>
                </a:ln>
                <a:solidFill>
                  <a:srgbClr val="0D4C8E"/>
                </a:solidFill>
                <a:effectLst/>
                <a:uLnTx/>
                <a:uFillTx/>
                <a:latin typeface="Calibri"/>
                <a:ea typeface="+mn-ea"/>
                <a:cs typeface="+mn-cs"/>
              </a:rPr>
              <a:t>hoạt</a:t>
            </a:r>
            <a:r>
              <a:rPr kumimoji="0" lang="en-US" sz="2800" b="1" i="0" u="none" strike="noStrike" kern="1200" cap="none" spc="0" normalizeH="0" noProof="0" dirty="0">
                <a:ln>
                  <a:noFill/>
                </a:ln>
                <a:solidFill>
                  <a:srgbClr val="0D4C8E"/>
                </a:solidFill>
                <a:effectLst/>
                <a:uLnTx/>
                <a:uFillTx/>
                <a:latin typeface="Calibri"/>
                <a:ea typeface="+mn-ea"/>
                <a:cs typeface="+mn-cs"/>
              </a:rPr>
              <a:t> </a:t>
            </a:r>
            <a:r>
              <a:rPr kumimoji="0" lang="en-US" sz="2800" b="1" i="0" u="none" strike="noStrike" kern="1200" cap="none" spc="0" normalizeH="0" noProof="0" dirty="0" err="1">
                <a:ln>
                  <a:noFill/>
                </a:ln>
                <a:solidFill>
                  <a:srgbClr val="0D4C8E"/>
                </a:solidFill>
                <a:effectLst/>
                <a:uLnTx/>
                <a:uFillTx/>
                <a:latin typeface="Calibri"/>
                <a:ea typeface="+mn-ea"/>
                <a:cs typeface="+mn-cs"/>
              </a:rPr>
              <a:t>động</a:t>
            </a:r>
            <a:endParaRPr kumimoji="0" lang="en-US" sz="2800" b="1" i="0" u="none" strike="noStrike" kern="1200" cap="none" spc="0" normalizeH="0" baseline="0" noProof="0" dirty="0">
              <a:ln>
                <a:noFill/>
              </a:ln>
              <a:solidFill>
                <a:srgbClr val="0D4C8E"/>
              </a:solidFill>
              <a:effectLst/>
              <a:uLnTx/>
              <a:uFillTx/>
              <a:latin typeface="Calibri"/>
              <a:ea typeface="+mn-ea"/>
              <a:cs typeface="+mn-cs"/>
            </a:endParaRPr>
          </a:p>
        </p:txBody>
      </p:sp>
      <p:grpSp>
        <p:nvGrpSpPr>
          <p:cNvPr id="7172" name="Group 7171">
            <a:extLst>
              <a:ext uri="{FF2B5EF4-FFF2-40B4-BE49-F238E27FC236}">
                <a16:creationId xmlns:a16="http://schemas.microsoft.com/office/drawing/2014/main" id="{5EBB6F0E-7174-4AD5-AE10-E710A55E95CA}"/>
              </a:ext>
            </a:extLst>
          </p:cNvPr>
          <p:cNvGrpSpPr/>
          <p:nvPr/>
        </p:nvGrpSpPr>
        <p:grpSpPr>
          <a:xfrm>
            <a:off x="4727111" y="1512830"/>
            <a:ext cx="3954047" cy="3749040"/>
            <a:chOff x="4256670" y="1512830"/>
            <a:chExt cx="4205460" cy="3749040"/>
          </a:xfrm>
          <a:effectLst>
            <a:outerShdw blurRad="63500" sx="102000" sy="102000" algn="ctr" rotWithShape="0">
              <a:prstClr val="black">
                <a:alpha val="40000"/>
              </a:prstClr>
            </a:outerShdw>
          </a:effectLst>
        </p:grpSpPr>
        <p:pic>
          <p:nvPicPr>
            <p:cNvPr id="18" name="Picture 17">
              <a:extLst>
                <a:ext uri="{FF2B5EF4-FFF2-40B4-BE49-F238E27FC236}">
                  <a16:creationId xmlns:a16="http://schemas.microsoft.com/office/drawing/2014/main" id="{474BEFFF-CC35-4662-9D0E-64FA779312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1668" y="1512830"/>
              <a:ext cx="4160462" cy="3749040"/>
            </a:xfrm>
            <a:prstGeom prst="rect">
              <a:avLst/>
            </a:prstGeom>
          </p:spPr>
        </p:pic>
        <p:sp>
          <p:nvSpPr>
            <p:cNvPr id="25" name="TextBox 24">
              <a:extLst>
                <a:ext uri="{FF2B5EF4-FFF2-40B4-BE49-F238E27FC236}">
                  <a16:creationId xmlns:a16="http://schemas.microsoft.com/office/drawing/2014/main" id="{CC1351A0-4F1E-4615-B0D0-E64167AE145B}"/>
                </a:ext>
              </a:extLst>
            </p:cNvPr>
            <p:cNvSpPr txBox="1"/>
            <p:nvPr/>
          </p:nvSpPr>
          <p:spPr>
            <a:xfrm>
              <a:off x="4256670" y="2075688"/>
              <a:ext cx="256464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Hoạt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động</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chung</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của</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gia</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đình</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em</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grpSp>
      <p:cxnSp>
        <p:nvCxnSpPr>
          <p:cNvPr id="30" name="Connector: Curved 29">
            <a:extLst>
              <a:ext uri="{FF2B5EF4-FFF2-40B4-BE49-F238E27FC236}">
                <a16:creationId xmlns:a16="http://schemas.microsoft.com/office/drawing/2014/main" id="{24ED1BD1-D356-4E7B-90CE-EAECFC7E699F}"/>
              </a:ext>
            </a:extLst>
          </p:cNvPr>
          <p:cNvCxnSpPr>
            <a:cxnSpLocks/>
          </p:cNvCxnSpPr>
          <p:nvPr/>
        </p:nvCxnSpPr>
        <p:spPr>
          <a:xfrm flipV="1">
            <a:off x="7644809" y="1151172"/>
            <a:ext cx="1071488" cy="954075"/>
          </a:xfrm>
          <a:prstGeom prst="curvedConnector3">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32" name="Cloud 31">
            <a:extLst>
              <a:ext uri="{FF2B5EF4-FFF2-40B4-BE49-F238E27FC236}">
                <a16:creationId xmlns:a16="http://schemas.microsoft.com/office/drawing/2014/main" id="{53CE9A6E-A0EE-4EA2-91F0-3A2CA326F450}"/>
              </a:ext>
            </a:extLst>
          </p:cNvPr>
          <p:cNvSpPr/>
          <p:nvPr/>
        </p:nvSpPr>
        <p:spPr>
          <a:xfrm>
            <a:off x="8716297" y="1"/>
            <a:ext cx="3449310" cy="1972684"/>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err="1">
                <a:solidFill>
                  <a:srgbClr val="0D4C8E"/>
                </a:solidFill>
              </a:rPr>
              <a:t>Nêu</a:t>
            </a:r>
            <a:r>
              <a:rPr lang="en-US" sz="3600" b="1" dirty="0">
                <a:solidFill>
                  <a:srgbClr val="0D4C8E"/>
                </a:solidFill>
              </a:rPr>
              <a:t> </a:t>
            </a:r>
            <a:r>
              <a:rPr lang="en-US" sz="3600" b="1" dirty="0" err="1">
                <a:solidFill>
                  <a:srgbClr val="0D4C8E"/>
                </a:solidFill>
              </a:rPr>
              <a:t>diễn</a:t>
            </a:r>
            <a:r>
              <a:rPr lang="en-US" sz="3600" b="1" dirty="0">
                <a:solidFill>
                  <a:srgbClr val="0D4C8E"/>
                </a:solidFill>
              </a:rPr>
              <a:t> </a:t>
            </a:r>
            <a:r>
              <a:rPr lang="en-US" sz="3600" b="1" dirty="0" err="1">
                <a:solidFill>
                  <a:srgbClr val="0D4C8E"/>
                </a:solidFill>
              </a:rPr>
              <a:t>biến</a:t>
            </a:r>
            <a:r>
              <a:rPr lang="en-US" sz="3600" b="1" dirty="0">
                <a:solidFill>
                  <a:srgbClr val="0D4C8E"/>
                </a:solidFill>
              </a:rPr>
              <a:t> </a:t>
            </a:r>
            <a:r>
              <a:rPr lang="en-US" sz="3600" b="1" dirty="0" err="1">
                <a:solidFill>
                  <a:srgbClr val="0D4C8E"/>
                </a:solidFill>
              </a:rPr>
              <a:t>của</a:t>
            </a:r>
            <a:r>
              <a:rPr lang="en-US" sz="3600" b="1" dirty="0">
                <a:solidFill>
                  <a:srgbClr val="0D4C8E"/>
                </a:solidFill>
              </a:rPr>
              <a:t> </a:t>
            </a:r>
            <a:r>
              <a:rPr lang="en-US" sz="3600" b="1" dirty="0" err="1">
                <a:solidFill>
                  <a:srgbClr val="0D4C8E"/>
                </a:solidFill>
              </a:rPr>
              <a:t>hoạt</a:t>
            </a:r>
            <a:r>
              <a:rPr lang="en-US" sz="3600" b="1" dirty="0">
                <a:solidFill>
                  <a:srgbClr val="0D4C8E"/>
                </a:solidFill>
              </a:rPr>
              <a:t> </a:t>
            </a:r>
            <a:r>
              <a:rPr lang="en-US" sz="3600" b="1" dirty="0" err="1">
                <a:solidFill>
                  <a:srgbClr val="0D4C8E"/>
                </a:solidFill>
              </a:rPr>
              <a:t>động</a:t>
            </a:r>
            <a:endParaRPr lang="en-US" sz="3600" b="1" dirty="0">
              <a:solidFill>
                <a:srgbClr val="0D4C8E"/>
              </a:solidFill>
            </a:endParaRPr>
          </a:p>
        </p:txBody>
      </p:sp>
      <p:cxnSp>
        <p:nvCxnSpPr>
          <p:cNvPr id="39" name="Connector: Curved 38">
            <a:extLst>
              <a:ext uri="{FF2B5EF4-FFF2-40B4-BE49-F238E27FC236}">
                <a16:creationId xmlns:a16="http://schemas.microsoft.com/office/drawing/2014/main" id="{CC35B5BC-F415-466F-A022-237073CB7167}"/>
              </a:ext>
            </a:extLst>
          </p:cNvPr>
          <p:cNvCxnSpPr>
            <a:cxnSpLocks/>
            <a:stCxn id="32" idx="1"/>
            <a:endCxn id="40" idx="3"/>
          </p:cNvCxnSpPr>
          <p:nvPr/>
        </p:nvCxnSpPr>
        <p:spPr>
          <a:xfrm rot="5400000">
            <a:off x="7901851" y="2425257"/>
            <a:ext cx="2993775" cy="2084428"/>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0" name="Cloud 39">
            <a:extLst>
              <a:ext uri="{FF2B5EF4-FFF2-40B4-BE49-F238E27FC236}">
                <a16:creationId xmlns:a16="http://schemas.microsoft.com/office/drawing/2014/main" id="{02D9EE1C-19EB-4F71-9B05-EA19E6317538}"/>
              </a:ext>
            </a:extLst>
          </p:cNvPr>
          <p:cNvSpPr/>
          <p:nvPr/>
        </p:nvSpPr>
        <p:spPr>
          <a:xfrm>
            <a:off x="7343775" y="4900830"/>
            <a:ext cx="2025498"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Việc</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đầu</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tiên</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43" name="Connector: Curved 42">
            <a:extLst>
              <a:ext uri="{FF2B5EF4-FFF2-40B4-BE49-F238E27FC236}">
                <a16:creationId xmlns:a16="http://schemas.microsoft.com/office/drawing/2014/main" id="{71CE4057-D209-4ABE-A8CB-A651C589174F}"/>
              </a:ext>
            </a:extLst>
          </p:cNvPr>
          <p:cNvCxnSpPr>
            <a:cxnSpLocks/>
          </p:cNvCxnSpPr>
          <p:nvPr/>
        </p:nvCxnSpPr>
        <p:spPr>
          <a:xfrm rot="16200000" flipH="1">
            <a:off x="9467124" y="2960701"/>
            <a:ext cx="1980248" cy="12"/>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6" name="Cloud 45">
            <a:extLst>
              <a:ext uri="{FF2B5EF4-FFF2-40B4-BE49-F238E27FC236}">
                <a16:creationId xmlns:a16="http://schemas.microsoft.com/office/drawing/2014/main" id="{350FDF8D-3BBB-490C-8F24-BA2E2C468382}"/>
              </a:ext>
            </a:extLst>
          </p:cNvPr>
          <p:cNvSpPr/>
          <p:nvPr/>
        </p:nvSpPr>
        <p:spPr>
          <a:xfrm>
            <a:off x="9252244" y="3861953"/>
            <a:ext cx="1900051" cy="1205976"/>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Việc</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tiếp</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theo</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58" name="Connector: Curved 57">
            <a:extLst>
              <a:ext uri="{FF2B5EF4-FFF2-40B4-BE49-F238E27FC236}">
                <a16:creationId xmlns:a16="http://schemas.microsoft.com/office/drawing/2014/main" id="{17877EC3-D919-4EF8-A9FF-861D1128AECD}"/>
              </a:ext>
            </a:extLst>
          </p:cNvPr>
          <p:cNvCxnSpPr>
            <a:cxnSpLocks/>
          </p:cNvCxnSpPr>
          <p:nvPr/>
        </p:nvCxnSpPr>
        <p:spPr>
          <a:xfrm rot="10800000" flipV="1">
            <a:off x="4278009" y="4382750"/>
            <a:ext cx="1879979" cy="758299"/>
          </a:xfrm>
          <a:prstGeom prst="curvedConnector3">
            <a:avLst>
              <a:gd name="adj1" fmla="val 50000"/>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62" name="Cloud 61">
            <a:extLst>
              <a:ext uri="{FF2B5EF4-FFF2-40B4-BE49-F238E27FC236}">
                <a16:creationId xmlns:a16="http://schemas.microsoft.com/office/drawing/2014/main" id="{CCFF4598-4366-41F8-A902-169F91E14724}"/>
              </a:ext>
            </a:extLst>
          </p:cNvPr>
          <p:cNvSpPr/>
          <p:nvPr/>
        </p:nvSpPr>
        <p:spPr>
          <a:xfrm>
            <a:off x="2822727" y="5079744"/>
            <a:ext cx="2910563" cy="1695532"/>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rgbClr val="0D4C8E"/>
                </a:solidFill>
              </a:rPr>
              <a:t>Cảm</a:t>
            </a:r>
            <a:r>
              <a:rPr lang="en-US" sz="3200" b="1" dirty="0">
                <a:solidFill>
                  <a:srgbClr val="0D4C8E"/>
                </a:solidFill>
              </a:rPr>
              <a:t> </a:t>
            </a:r>
            <a:r>
              <a:rPr lang="en-US" sz="3200" b="1" dirty="0" err="1">
                <a:solidFill>
                  <a:srgbClr val="0D4C8E"/>
                </a:solidFill>
              </a:rPr>
              <a:t>xúc</a:t>
            </a:r>
            <a:r>
              <a:rPr lang="en-US" sz="3200" b="1" dirty="0">
                <a:solidFill>
                  <a:srgbClr val="0D4C8E"/>
                </a:solidFill>
              </a:rPr>
              <a:t> </a:t>
            </a:r>
            <a:r>
              <a:rPr lang="en-US" sz="3200" b="1" dirty="0" err="1">
                <a:solidFill>
                  <a:srgbClr val="0D4C8E"/>
                </a:solidFill>
              </a:rPr>
              <a:t>của</a:t>
            </a:r>
            <a:r>
              <a:rPr lang="en-US" sz="3200" b="1" dirty="0">
                <a:solidFill>
                  <a:srgbClr val="0D4C8E"/>
                </a:solidFill>
              </a:rPr>
              <a:t> </a:t>
            </a:r>
            <a:r>
              <a:rPr lang="en-US" sz="3200" b="1" dirty="0" err="1">
                <a:solidFill>
                  <a:srgbClr val="0D4C8E"/>
                </a:solidFill>
              </a:rPr>
              <a:t>em</a:t>
            </a:r>
            <a:endParaRPr lang="en-US" sz="3200" b="1" dirty="0">
              <a:solidFill>
                <a:srgbClr val="0D4C8E"/>
              </a:solidFill>
            </a:endParaRPr>
          </a:p>
        </p:txBody>
      </p:sp>
      <p:sp>
        <p:nvSpPr>
          <p:cNvPr id="70" name="TextBox 69">
            <a:extLst>
              <a:ext uri="{FF2B5EF4-FFF2-40B4-BE49-F238E27FC236}">
                <a16:creationId xmlns:a16="http://schemas.microsoft.com/office/drawing/2014/main" id="{77CE72E3-4A70-4D53-B270-699EAAC521C5}"/>
              </a:ext>
            </a:extLst>
          </p:cNvPr>
          <p:cNvSpPr txBox="1"/>
          <p:nvPr/>
        </p:nvSpPr>
        <p:spPr>
          <a:xfrm>
            <a:off x="4373760" y="776763"/>
            <a:ext cx="3449311" cy="830997"/>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66"/>
                </a:solidFill>
                <a:effectLst>
                  <a:glow rad="88900">
                    <a:srgbClr val="FFFF00">
                      <a:alpha val="70000"/>
                    </a:srgbClr>
                  </a:glow>
                </a:effectLst>
                <a:uLnTx/>
                <a:uFillTx/>
                <a:latin typeface="SVN-Sign Painter House Script" panose="02000006070000020004" pitchFamily="50" charset="0"/>
                <a:ea typeface="+mn-ea"/>
                <a:cs typeface="+mn-cs"/>
              </a:rPr>
              <a:t>SƠ ĐỒ TƯ DUY</a:t>
            </a:r>
          </a:p>
        </p:txBody>
      </p:sp>
      <p:cxnSp>
        <p:nvCxnSpPr>
          <p:cNvPr id="10" name="Connector: Curved 9">
            <a:extLst>
              <a:ext uri="{FF2B5EF4-FFF2-40B4-BE49-F238E27FC236}">
                <a16:creationId xmlns:a16="http://schemas.microsoft.com/office/drawing/2014/main" id="{F5C92FBC-B0F8-4400-80EE-51A147FA2296}"/>
              </a:ext>
            </a:extLst>
          </p:cNvPr>
          <p:cNvCxnSpPr>
            <a:cxnSpLocks/>
          </p:cNvCxnSpPr>
          <p:nvPr/>
        </p:nvCxnSpPr>
        <p:spPr>
          <a:xfrm rot="10800000">
            <a:off x="2979176" y="1151177"/>
            <a:ext cx="1824982" cy="954071"/>
          </a:xfrm>
          <a:prstGeom prst="curvedConnector3">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D6BCC120-2A08-432F-86CA-4961332E103F}"/>
              </a:ext>
            </a:extLst>
          </p:cNvPr>
          <p:cNvCxnSpPr>
            <a:cxnSpLocks/>
            <a:stCxn id="32" idx="1"/>
            <a:endCxn id="31" idx="3"/>
          </p:cNvCxnSpPr>
          <p:nvPr/>
        </p:nvCxnSpPr>
        <p:spPr>
          <a:xfrm rot="16200000" flipH="1">
            <a:off x="10806441" y="1605094"/>
            <a:ext cx="301762" cy="1032741"/>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31" name="Cloud 30">
            <a:extLst>
              <a:ext uri="{FF2B5EF4-FFF2-40B4-BE49-F238E27FC236}">
                <a16:creationId xmlns:a16="http://schemas.microsoft.com/office/drawing/2014/main" id="{CF966BA5-B590-4453-ADC2-FC2A2812A70C}"/>
              </a:ext>
            </a:extLst>
          </p:cNvPr>
          <p:cNvSpPr/>
          <p:nvPr/>
        </p:nvSpPr>
        <p:spPr>
          <a:xfrm>
            <a:off x="10683838" y="2183467"/>
            <a:ext cx="1579709" cy="1554480"/>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Việc</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cuối</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cùng</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38" name="Connector: Curved 37">
            <a:extLst>
              <a:ext uri="{FF2B5EF4-FFF2-40B4-BE49-F238E27FC236}">
                <a16:creationId xmlns:a16="http://schemas.microsoft.com/office/drawing/2014/main" id="{F2CC15EF-1D66-4AC0-A1F8-A95DDBE3711D}"/>
              </a:ext>
            </a:extLst>
          </p:cNvPr>
          <p:cNvCxnSpPr>
            <a:cxnSpLocks/>
          </p:cNvCxnSpPr>
          <p:nvPr/>
        </p:nvCxnSpPr>
        <p:spPr>
          <a:xfrm rot="10800000" flipV="1">
            <a:off x="693829" y="1836971"/>
            <a:ext cx="1071838" cy="904451"/>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1" name="Cloud 40">
            <a:extLst>
              <a:ext uri="{FF2B5EF4-FFF2-40B4-BE49-F238E27FC236}">
                <a16:creationId xmlns:a16="http://schemas.microsoft.com/office/drawing/2014/main" id="{12B6F3E8-35C5-4F7A-AFBB-226CAEF12345}"/>
              </a:ext>
            </a:extLst>
          </p:cNvPr>
          <p:cNvSpPr/>
          <p:nvPr/>
        </p:nvSpPr>
        <p:spPr>
          <a:xfrm>
            <a:off x="-69642" y="2741423"/>
            <a:ext cx="1508162"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Thời</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gian</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42" name="Connector: Curved 41">
            <a:extLst>
              <a:ext uri="{FF2B5EF4-FFF2-40B4-BE49-F238E27FC236}">
                <a16:creationId xmlns:a16="http://schemas.microsoft.com/office/drawing/2014/main" id="{556CCA45-A530-476B-95E8-DEA0825894D3}"/>
              </a:ext>
            </a:extLst>
          </p:cNvPr>
          <p:cNvCxnSpPr>
            <a:cxnSpLocks/>
          </p:cNvCxnSpPr>
          <p:nvPr/>
        </p:nvCxnSpPr>
        <p:spPr>
          <a:xfrm rot="16200000" flipH="1">
            <a:off x="1728921" y="1885673"/>
            <a:ext cx="772826" cy="761175"/>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5" name="Cloud 44">
            <a:extLst>
              <a:ext uri="{FF2B5EF4-FFF2-40B4-BE49-F238E27FC236}">
                <a16:creationId xmlns:a16="http://schemas.microsoft.com/office/drawing/2014/main" id="{AA4575FC-126C-4A7D-8214-1D5375F7E50B}"/>
              </a:ext>
            </a:extLst>
          </p:cNvPr>
          <p:cNvSpPr/>
          <p:nvPr/>
        </p:nvSpPr>
        <p:spPr>
          <a:xfrm>
            <a:off x="1665104" y="2626834"/>
            <a:ext cx="1508162"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rgbClr val="B207B0"/>
                </a:solidFill>
                <a:latin typeface="Calibri"/>
              </a:rPr>
              <a:t>Địa</a:t>
            </a:r>
            <a:r>
              <a:rPr lang="en-US" sz="2000" b="1" dirty="0">
                <a:solidFill>
                  <a:srgbClr val="B207B0"/>
                </a:solidFill>
                <a:latin typeface="Calibri"/>
              </a:rPr>
              <a:t> </a:t>
            </a:r>
            <a:r>
              <a:rPr lang="en-US" sz="2000" b="1" dirty="0" err="1">
                <a:solidFill>
                  <a:srgbClr val="B207B0"/>
                </a:solidFill>
                <a:latin typeface="Calibri"/>
              </a:rPr>
              <a:t>điểm</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47" name="Connector: Curved 46">
            <a:extLst>
              <a:ext uri="{FF2B5EF4-FFF2-40B4-BE49-F238E27FC236}">
                <a16:creationId xmlns:a16="http://schemas.microsoft.com/office/drawing/2014/main" id="{AE02C8B7-0ACC-4025-A064-F85D9FED4E86}"/>
              </a:ext>
            </a:extLst>
          </p:cNvPr>
          <p:cNvCxnSpPr>
            <a:cxnSpLocks/>
          </p:cNvCxnSpPr>
          <p:nvPr/>
        </p:nvCxnSpPr>
        <p:spPr>
          <a:xfrm>
            <a:off x="1871788" y="1836971"/>
            <a:ext cx="2184749" cy="692077"/>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8" name="Cloud 47">
            <a:extLst>
              <a:ext uri="{FF2B5EF4-FFF2-40B4-BE49-F238E27FC236}">
                <a16:creationId xmlns:a16="http://schemas.microsoft.com/office/drawing/2014/main" id="{98D0BF81-7A26-4309-A9CB-62FB477FDBA2}"/>
              </a:ext>
            </a:extLst>
          </p:cNvPr>
          <p:cNvSpPr/>
          <p:nvPr/>
        </p:nvSpPr>
        <p:spPr>
          <a:xfrm>
            <a:off x="3225719" y="2503208"/>
            <a:ext cx="1578439" cy="1503798"/>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rgbClr val="B207B0"/>
                </a:solidFill>
                <a:latin typeface="Calibri"/>
              </a:rPr>
              <a:t>Người</a:t>
            </a:r>
            <a:r>
              <a:rPr lang="en-US" sz="2000" b="1" dirty="0">
                <a:solidFill>
                  <a:srgbClr val="B207B0"/>
                </a:solidFill>
                <a:latin typeface="Calibri"/>
              </a:rPr>
              <a:t> </a:t>
            </a:r>
            <a:r>
              <a:rPr lang="en-US" sz="2000" b="1" dirty="0" err="1">
                <a:solidFill>
                  <a:srgbClr val="B207B0"/>
                </a:solidFill>
                <a:latin typeface="Calibri"/>
              </a:rPr>
              <a:t>tham</a:t>
            </a:r>
            <a:r>
              <a:rPr lang="en-US" sz="2000" b="1" dirty="0">
                <a:solidFill>
                  <a:srgbClr val="B207B0"/>
                </a:solidFill>
                <a:latin typeface="Calibri"/>
              </a:rPr>
              <a:t> </a:t>
            </a:r>
            <a:r>
              <a:rPr lang="en-US" sz="2000" b="1" dirty="0" err="1">
                <a:solidFill>
                  <a:srgbClr val="B207B0"/>
                </a:solidFill>
                <a:latin typeface="Calibri"/>
              </a:rPr>
              <a:t>gia</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spTree>
    <p:extLst>
      <p:ext uri="{BB962C8B-B14F-4D97-AF65-F5344CB8AC3E}">
        <p14:creationId xmlns:p14="http://schemas.microsoft.com/office/powerpoint/2010/main" val="1361006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750"/>
                                        <p:tgtEl>
                                          <p:spTgt spid="70"/>
                                        </p:tgtEl>
                                      </p:cBhvr>
                                    </p:animEffect>
                                    <p:anim calcmode="lin" valueType="num">
                                      <p:cBhvr>
                                        <p:cTn id="8" dur="750" fill="hold"/>
                                        <p:tgtEl>
                                          <p:spTgt spid="70"/>
                                        </p:tgtEl>
                                        <p:attrNameLst>
                                          <p:attrName>ppt_x</p:attrName>
                                        </p:attrNameLst>
                                      </p:cBhvr>
                                      <p:tavLst>
                                        <p:tav tm="0">
                                          <p:val>
                                            <p:strVal val="#ppt_x"/>
                                          </p:val>
                                        </p:tav>
                                        <p:tav tm="100000">
                                          <p:val>
                                            <p:strVal val="#ppt_x"/>
                                          </p:val>
                                        </p:tav>
                                      </p:tavLst>
                                    </p:anim>
                                    <p:anim calcmode="lin" valueType="num">
                                      <p:cBhvr>
                                        <p:cTn id="9" dur="675" decel="100000" fill="hold"/>
                                        <p:tgtEl>
                                          <p:spTgt spid="70"/>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70"/>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7172"/>
                                        </p:tgtEl>
                                        <p:attrNameLst>
                                          <p:attrName>style.visibility</p:attrName>
                                        </p:attrNameLst>
                                      </p:cBhvr>
                                      <p:to>
                                        <p:strVal val="visible"/>
                                      </p:to>
                                    </p:set>
                                    <p:anim calcmode="lin" valueType="num">
                                      <p:cBhvr>
                                        <p:cTn id="14" dur="750" fill="hold"/>
                                        <p:tgtEl>
                                          <p:spTgt spid="7172"/>
                                        </p:tgtEl>
                                        <p:attrNameLst>
                                          <p:attrName>ppt_w</p:attrName>
                                        </p:attrNameLst>
                                      </p:cBhvr>
                                      <p:tavLst>
                                        <p:tav tm="0">
                                          <p:val>
                                            <p:fltVal val="0"/>
                                          </p:val>
                                        </p:tav>
                                        <p:tav tm="100000">
                                          <p:val>
                                            <p:strVal val="#ppt_w"/>
                                          </p:val>
                                        </p:tav>
                                      </p:tavLst>
                                    </p:anim>
                                    <p:anim calcmode="lin" valueType="num">
                                      <p:cBhvr>
                                        <p:cTn id="15" dur="750" fill="hold"/>
                                        <p:tgtEl>
                                          <p:spTgt spid="7172"/>
                                        </p:tgtEl>
                                        <p:attrNameLst>
                                          <p:attrName>ppt_h</p:attrName>
                                        </p:attrNameLst>
                                      </p:cBhvr>
                                      <p:tavLst>
                                        <p:tav tm="0">
                                          <p:val>
                                            <p:fltVal val="0"/>
                                          </p:val>
                                        </p:tav>
                                        <p:tav tm="100000">
                                          <p:val>
                                            <p:strVal val="#ppt_h"/>
                                          </p:val>
                                        </p:tav>
                                      </p:tavLst>
                                    </p:anim>
                                    <p:anim calcmode="lin" valueType="num">
                                      <p:cBhvr>
                                        <p:cTn id="16" dur="750" fill="hold"/>
                                        <p:tgtEl>
                                          <p:spTgt spid="7172"/>
                                        </p:tgtEl>
                                        <p:attrNameLst>
                                          <p:attrName>style.rotation</p:attrName>
                                        </p:attrNameLst>
                                      </p:cBhvr>
                                      <p:tavLst>
                                        <p:tav tm="0">
                                          <p:val>
                                            <p:fltVal val="90"/>
                                          </p:val>
                                        </p:tav>
                                        <p:tav tm="100000">
                                          <p:val>
                                            <p:fltVal val="0"/>
                                          </p:val>
                                        </p:tav>
                                      </p:tavLst>
                                    </p:anim>
                                    <p:animEffect transition="in" filter="fade">
                                      <p:cBhvr>
                                        <p:cTn id="17" dur="750"/>
                                        <p:tgtEl>
                                          <p:spTgt spid="7172"/>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Trò-chơi-chíu.wav"/>
                                        </p:tgtEl>
                                      </p:cMediaNode>
                                    </p:audio>
                                  </p:subTnLst>
                                </p:cTn>
                              </p:par>
                            </p:childTnLst>
                          </p:cTn>
                        </p:par>
                        <p:par>
                          <p:cTn id="23" fill="hold">
                            <p:stCondLst>
                              <p:cond delay="500"/>
                            </p:stCondLst>
                            <p:childTnLst>
                              <p:par>
                                <p:cTn id="24" presetID="6" presetClass="entr" presetSubtype="32"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ou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subTnLst>
                                    <p:audio>
                                      <p:cMediaNode>
                                        <p:cTn display="0" masterRel="sameClick">
                                          <p:stCondLst>
                                            <p:cond evt="begin" delay="0">
                                              <p:tn val="29"/>
                                            </p:cond>
                                          </p:stCondLst>
                                          <p:endCondLst>
                                            <p:cond evt="onStopAudio" delay="0">
                                              <p:tgtEl>
                                                <p:sldTgt/>
                                              </p:tgtEl>
                                            </p:cond>
                                          </p:endCondLst>
                                        </p:cTn>
                                        <p:tgtEl>
                                          <p:sndTgt r:embed="rId3" name="Trò-chơi-chíu.wav"/>
                                        </p:tgtEl>
                                      </p:cMediaNode>
                                    </p:audio>
                                  </p:subTnLst>
                                </p:cTn>
                              </p:par>
                            </p:childTnLst>
                          </p:cTn>
                        </p:par>
                        <p:par>
                          <p:cTn id="32" fill="hold">
                            <p:stCondLst>
                              <p:cond delay="500"/>
                            </p:stCondLst>
                            <p:childTnLst>
                              <p:par>
                                <p:cTn id="33" presetID="6" presetClass="entr" presetSubtype="32"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circle(out)">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up)">
                                      <p:cBhvr>
                                        <p:cTn id="40" dur="500"/>
                                        <p:tgtEl>
                                          <p:spTgt spid="42"/>
                                        </p:tgtEl>
                                      </p:cBhvr>
                                    </p:animEffect>
                                  </p:childTnLst>
                                  <p:subTnLst>
                                    <p:audio>
                                      <p:cMediaNode>
                                        <p:cTn display="0" masterRel="sameClick">
                                          <p:stCondLst>
                                            <p:cond evt="begin" delay="0">
                                              <p:tn val="38"/>
                                            </p:cond>
                                          </p:stCondLst>
                                          <p:endCondLst>
                                            <p:cond evt="onStopAudio" delay="0">
                                              <p:tgtEl>
                                                <p:sldTgt/>
                                              </p:tgtEl>
                                            </p:cond>
                                          </p:endCondLst>
                                        </p:cTn>
                                        <p:tgtEl>
                                          <p:sndTgt r:embed="rId3" name="Trò-chơi-chíu.wav"/>
                                        </p:tgtEl>
                                      </p:cMediaNode>
                                    </p:audio>
                                  </p:subTnLst>
                                </p:cTn>
                              </p:par>
                            </p:childTnLst>
                          </p:cTn>
                        </p:par>
                        <p:par>
                          <p:cTn id="41" fill="hold">
                            <p:stCondLst>
                              <p:cond delay="500"/>
                            </p:stCondLst>
                            <p:childTnLst>
                              <p:par>
                                <p:cTn id="42" presetID="6" presetClass="entr" presetSubtype="32"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circle(out)">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up)">
                                      <p:cBhvr>
                                        <p:cTn id="49" dur="500"/>
                                        <p:tgtEl>
                                          <p:spTgt spid="47"/>
                                        </p:tgtEl>
                                      </p:cBhvr>
                                    </p:animEffect>
                                  </p:childTnLst>
                                  <p:subTnLst>
                                    <p:audio>
                                      <p:cMediaNode>
                                        <p:cTn display="0" masterRel="sameClick">
                                          <p:stCondLst>
                                            <p:cond evt="begin" delay="0">
                                              <p:tn val="47"/>
                                            </p:cond>
                                          </p:stCondLst>
                                          <p:endCondLst>
                                            <p:cond evt="onStopAudio" delay="0">
                                              <p:tgtEl>
                                                <p:sldTgt/>
                                              </p:tgtEl>
                                            </p:cond>
                                          </p:endCondLst>
                                        </p:cTn>
                                        <p:tgtEl>
                                          <p:sndTgt r:embed="rId3" name="Trò-chơi-chíu.wav"/>
                                        </p:tgtEl>
                                      </p:cMediaNode>
                                    </p:audio>
                                  </p:subTnLst>
                                </p:cTn>
                              </p:par>
                            </p:childTnLst>
                          </p:cTn>
                        </p:par>
                        <p:par>
                          <p:cTn id="50" fill="hold">
                            <p:stCondLst>
                              <p:cond delay="500"/>
                            </p:stCondLst>
                            <p:childTnLst>
                              <p:par>
                                <p:cTn id="51" presetID="6" presetClass="entr" presetSubtype="32"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circle(out)">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subTnLst>
                                    <p:audio>
                                      <p:cMediaNode>
                                        <p:cTn display="0" masterRel="sameClick">
                                          <p:stCondLst>
                                            <p:cond evt="begin" delay="0">
                                              <p:tn val="56"/>
                                            </p:cond>
                                          </p:stCondLst>
                                          <p:endCondLst>
                                            <p:cond evt="onStopAudio" delay="0">
                                              <p:tgtEl>
                                                <p:sldTgt/>
                                              </p:tgtEl>
                                            </p:cond>
                                          </p:endCondLst>
                                        </p:cTn>
                                        <p:tgtEl>
                                          <p:sndTgt r:embed="rId3" name="Trò-chơi-chíu.wav"/>
                                        </p:tgtEl>
                                      </p:cMediaNode>
                                    </p:audio>
                                  </p:subTnLst>
                                </p:cTn>
                              </p:par>
                            </p:childTnLst>
                          </p:cTn>
                        </p:par>
                        <p:par>
                          <p:cTn id="59" fill="hold">
                            <p:stCondLst>
                              <p:cond delay="500"/>
                            </p:stCondLst>
                            <p:childTnLst>
                              <p:par>
                                <p:cTn id="60" presetID="6" presetClass="entr" presetSubtype="32"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out)">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subTnLst>
                                    <p:audio>
                                      <p:cMediaNode>
                                        <p:cTn display="0" masterRel="sameClick">
                                          <p:stCondLst>
                                            <p:cond evt="begin" delay="0">
                                              <p:tn val="65"/>
                                            </p:cond>
                                          </p:stCondLst>
                                          <p:endCondLst>
                                            <p:cond evt="onStopAudio" delay="0">
                                              <p:tgtEl>
                                                <p:sldTgt/>
                                              </p:tgtEl>
                                            </p:cond>
                                          </p:endCondLst>
                                        </p:cTn>
                                        <p:tgtEl>
                                          <p:sndTgt r:embed="rId3" name="Trò-chơi-chíu.wav"/>
                                        </p:tgtEl>
                                      </p:cMediaNode>
                                    </p:audio>
                                  </p:subTnLst>
                                </p:cTn>
                              </p:par>
                            </p:childTnLst>
                          </p:cTn>
                        </p:par>
                        <p:par>
                          <p:cTn id="68" fill="hold">
                            <p:stCondLst>
                              <p:cond delay="500"/>
                            </p:stCondLst>
                            <p:childTnLst>
                              <p:par>
                                <p:cTn id="69" presetID="6" presetClass="entr" presetSubtype="32"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circle(out)">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subTnLst>
                                    <p:audio>
                                      <p:cMediaNode>
                                        <p:cTn display="0" masterRel="sameClick">
                                          <p:stCondLst>
                                            <p:cond evt="begin" delay="0">
                                              <p:tn val="74"/>
                                            </p:cond>
                                          </p:stCondLst>
                                          <p:endCondLst>
                                            <p:cond evt="onStopAudio" delay="0">
                                              <p:tgtEl>
                                                <p:sldTgt/>
                                              </p:tgtEl>
                                            </p:cond>
                                          </p:endCondLst>
                                        </p:cTn>
                                        <p:tgtEl>
                                          <p:sndTgt r:embed="rId3" name="Trò-chơi-chíu.wav"/>
                                        </p:tgtEl>
                                      </p:cMediaNode>
                                    </p:audio>
                                  </p:subTnLst>
                                </p:cTn>
                              </p:par>
                            </p:childTnLst>
                          </p:cTn>
                        </p:par>
                        <p:par>
                          <p:cTn id="77" fill="hold">
                            <p:stCondLst>
                              <p:cond delay="500"/>
                            </p:stCondLst>
                            <p:childTnLst>
                              <p:par>
                                <p:cTn id="78" presetID="6" presetClass="entr" presetSubtype="32" fill="hold" grpId="0"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circle(out)">
                                      <p:cBhvr>
                                        <p:cTn id="80" dur="500"/>
                                        <p:tgtEl>
                                          <p:spTgt spid="4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left)">
                                      <p:cBhvr>
                                        <p:cTn id="85" dur="500"/>
                                        <p:tgtEl>
                                          <p:spTgt spid="29"/>
                                        </p:tgtEl>
                                      </p:cBhvr>
                                    </p:animEffect>
                                  </p:childTnLst>
                                  <p:subTnLst>
                                    <p:audio>
                                      <p:cMediaNode>
                                        <p:cTn display="0" masterRel="sameClick">
                                          <p:stCondLst>
                                            <p:cond evt="begin" delay="0">
                                              <p:tn val="83"/>
                                            </p:cond>
                                          </p:stCondLst>
                                          <p:endCondLst>
                                            <p:cond evt="onStopAudio" delay="0">
                                              <p:tgtEl>
                                                <p:sldTgt/>
                                              </p:tgtEl>
                                            </p:cond>
                                          </p:endCondLst>
                                        </p:cTn>
                                        <p:tgtEl>
                                          <p:sndTgt r:embed="rId3" name="Trò-chơi-chíu.wav"/>
                                        </p:tgtEl>
                                      </p:cMediaNode>
                                    </p:audio>
                                  </p:subTnLst>
                                </p:cTn>
                              </p:par>
                            </p:childTnLst>
                          </p:cTn>
                        </p:par>
                        <p:par>
                          <p:cTn id="86" fill="hold">
                            <p:stCondLst>
                              <p:cond delay="500"/>
                            </p:stCondLst>
                            <p:childTnLst>
                              <p:par>
                                <p:cTn id="87" presetID="6" presetClass="entr" presetSubtype="32"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circle(out)">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wipe(right)">
                                      <p:cBhvr>
                                        <p:cTn id="94" dur="500"/>
                                        <p:tgtEl>
                                          <p:spTgt spid="58"/>
                                        </p:tgtEl>
                                      </p:cBhvr>
                                    </p:animEffect>
                                  </p:childTnLst>
                                  <p:subTnLst>
                                    <p:audio>
                                      <p:cMediaNode>
                                        <p:cTn display="0" masterRel="sameClick">
                                          <p:stCondLst>
                                            <p:cond evt="begin" delay="0">
                                              <p:tn val="92"/>
                                            </p:cond>
                                          </p:stCondLst>
                                          <p:endCondLst>
                                            <p:cond evt="onStopAudio" delay="0">
                                              <p:tgtEl>
                                                <p:sldTgt/>
                                              </p:tgtEl>
                                            </p:cond>
                                          </p:endCondLst>
                                        </p:cTn>
                                        <p:tgtEl>
                                          <p:sndTgt r:embed="rId3" name="Trò-chơi-chíu.wav"/>
                                        </p:tgtEl>
                                      </p:cMediaNode>
                                    </p:audio>
                                  </p:subTnLst>
                                </p:cTn>
                              </p:par>
                            </p:childTnLst>
                          </p:cTn>
                        </p:par>
                        <p:par>
                          <p:cTn id="95" fill="hold">
                            <p:stCondLst>
                              <p:cond delay="500"/>
                            </p:stCondLst>
                            <p:childTnLst>
                              <p:par>
                                <p:cTn id="96" presetID="6" presetClass="entr" presetSubtype="32" fill="hold" grpId="0" nodeType="after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circle(out)">
                                      <p:cBhvr>
                                        <p:cTn id="9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2" grpId="0" animBg="1"/>
      <p:bldP spid="40" grpId="0" animBg="1"/>
      <p:bldP spid="46" grpId="0" animBg="1"/>
      <p:bldP spid="62" grpId="0" animBg="1"/>
      <p:bldP spid="70" grpId="0"/>
      <p:bldP spid="31" grpId="0" animBg="1"/>
      <p:bldP spid="41" grpId="0" animBg="1"/>
      <p:bldP spid="45" grpId="0" animBg="1"/>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5" y="1765413"/>
            <a:ext cx="12189685" cy="523220"/>
          </a:xfrm>
          <a:prstGeom prst="rect">
            <a:avLst/>
          </a:prstGeom>
        </p:spPr>
        <p:txBody>
          <a:bodyPr wrap="square">
            <a:spAutoFit/>
          </a:bodyPr>
          <a:lstStyle/>
          <a:p>
            <a:pPr algn="just"/>
            <a:r>
              <a:rPr lang="en-US" sz="2800" b="1" dirty="0" smtClean="0">
                <a:solidFill>
                  <a:srgbClr val="0000CC"/>
                </a:solidFill>
                <a:latin typeface="Times New Roman" pitchFamily="18" charset="0"/>
                <a:cs typeface="Times New Roman" pitchFamily="18" charset="0"/>
              </a:rPr>
              <a:t>3</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Viết</a:t>
            </a:r>
            <a:r>
              <a:rPr lang="en-US" sz="2800" b="1" dirty="0">
                <a:solidFill>
                  <a:srgbClr val="0000CC"/>
                </a:solidFill>
                <a:latin typeface="Times New Roman" pitchFamily="18" charset="0"/>
                <a:cs typeface="Times New Roman" pitchFamily="18" charset="0"/>
              </a:rPr>
              <a:t> 3 – 4 </a:t>
            </a:r>
            <a:r>
              <a:rPr lang="en-US" sz="2800" b="1" dirty="0" err="1">
                <a:solidFill>
                  <a:srgbClr val="0000CC"/>
                </a:solidFill>
                <a:latin typeface="Times New Roman" pitchFamily="18" charset="0"/>
                <a:cs typeface="Times New Roman" pitchFamily="18" charset="0"/>
              </a:rPr>
              <a:t>câu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về</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những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điều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kể</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theo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gợi</a:t>
            </a:r>
            <a:r>
              <a:rPr lang="en-US" sz="2800" b="1" dirty="0">
                <a:solidFill>
                  <a:srgbClr val="0000CC"/>
                </a:solidFill>
                <a:latin typeface="Times New Roman" pitchFamily="18" charset="0"/>
                <a:cs typeface="Times New Roman" pitchFamily="18" charset="0"/>
              </a:rPr>
              <a:t> ý </a:t>
            </a:r>
            <a:r>
              <a:rPr lang="en-US" sz="2800" b="1" dirty="0" err="1" smtClean="0">
                <a:solidFill>
                  <a:srgbClr val="0000CC"/>
                </a:solidFill>
                <a:latin typeface="Times New Roman" pitchFamily="18" charset="0"/>
                <a:cs typeface="Times New Roman" pitchFamily="18" charset="0"/>
              </a:rPr>
              <a:t>a,b</a:t>
            </a:r>
            <a:r>
              <a:rPr lang="en-US" sz="2800" b="1" dirty="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hoặc</a:t>
            </a:r>
            <a:r>
              <a:rPr lang="en-US" sz="2800" b="1" dirty="0" smtClean="0">
                <a:solidFill>
                  <a:srgbClr val="0000CC"/>
                </a:solidFill>
                <a:latin typeface="Times New Roman" pitchFamily="18" charset="0"/>
                <a:cs typeface="Times New Roman" pitchFamily="18" charset="0"/>
              </a:rPr>
              <a:t> </a:t>
            </a:r>
            <a:r>
              <a:rPr lang="en-US" sz="2800" b="1" dirty="0">
                <a:solidFill>
                  <a:srgbClr val="0000CC"/>
                </a:solidFill>
                <a:latin typeface="Times New Roman" pitchFamily="18" charset="0"/>
                <a:cs typeface="Times New Roman" pitchFamily="18" charset="0"/>
              </a:rPr>
              <a:t>c ở </a:t>
            </a:r>
            <a:r>
              <a:rPr lang="en-US" sz="2800" b="1" dirty="0" err="1" smtClean="0">
                <a:solidFill>
                  <a:srgbClr val="0000CC"/>
                </a:solidFill>
                <a:latin typeface="Times New Roman" pitchFamily="18" charset="0"/>
                <a:cs typeface="Times New Roman" pitchFamily="18" charset="0"/>
              </a:rPr>
              <a:t>bài</a:t>
            </a:r>
            <a:r>
              <a:rPr lang="en-US" sz="2800" b="1" dirty="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tập</a:t>
            </a:r>
            <a:r>
              <a:rPr lang="en-US" sz="2800" b="1" dirty="0" smtClean="0">
                <a:solidFill>
                  <a:srgbClr val="0000CC"/>
                </a:solidFill>
                <a:latin typeface="Times New Roman" pitchFamily="18" charset="0"/>
                <a:cs typeface="Times New Roman" pitchFamily="18" charset="0"/>
              </a:rPr>
              <a:t> 2.</a:t>
            </a:r>
            <a:endParaRPr lang="en-US" sz="2800" b="1" dirty="0">
              <a:solidFill>
                <a:srgbClr val="0000CC"/>
              </a:solidFill>
              <a:latin typeface="Times New Roman" pitchFamily="18" charset="0"/>
              <a:cs typeface="Times New Roman" pitchFamily="18" charset="0"/>
            </a:endParaRPr>
          </a:p>
        </p:txBody>
      </p:sp>
      <p:grpSp>
        <p:nvGrpSpPr>
          <p:cNvPr id="3" name="Group 2"/>
          <p:cNvGrpSpPr/>
          <p:nvPr/>
        </p:nvGrpSpPr>
        <p:grpSpPr>
          <a:xfrm>
            <a:off x="-48137" y="2845180"/>
            <a:ext cx="2358859" cy="816450"/>
            <a:chOff x="4556919" y="5029200"/>
            <a:chExt cx="2358859" cy="816450"/>
          </a:xfrm>
        </p:grpSpPr>
        <p:sp>
          <p:nvSpPr>
            <p:cNvPr id="4" name="Oval 3">
              <a:extLst>
                <a:ext uri="{FF2B5EF4-FFF2-40B4-BE49-F238E27FC236}">
                  <a16:creationId xmlns:a16="http://schemas.microsoft.com/office/drawing/2014/main" id="{BAFB4AB9-4814-C491-9DBE-BB3CFA4D3DC6}"/>
                </a:ext>
              </a:extLst>
            </p:cNvPr>
            <p:cNvSpPr/>
            <p:nvPr/>
          </p:nvSpPr>
          <p:spPr>
            <a:xfrm>
              <a:off x="4556919" y="5029200"/>
              <a:ext cx="2314046" cy="816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5" name="TextBox 4">
              <a:extLst>
                <a:ext uri="{FF2B5EF4-FFF2-40B4-BE49-F238E27FC236}">
                  <a16:creationId xmlns:a16="http://schemas.microsoft.com/office/drawing/2014/main" id="{AAF5DFA2-4785-0346-FA2A-736313F8E139}"/>
                </a:ext>
              </a:extLst>
            </p:cNvPr>
            <p:cNvSpPr txBox="1"/>
            <p:nvPr/>
          </p:nvSpPr>
          <p:spPr>
            <a:xfrm>
              <a:off x="4601732" y="5129877"/>
              <a:ext cx="231404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endParaRPr lang="en-US" sz="2800" b="1"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100260" y="3986341"/>
            <a:ext cx="2418292" cy="816450"/>
            <a:chOff x="7839290" y="5029200"/>
            <a:chExt cx="2418292" cy="816450"/>
          </a:xfrm>
        </p:grpSpPr>
        <p:sp>
          <p:nvSpPr>
            <p:cNvPr id="7" name="Oval 6">
              <a:extLst>
                <a:ext uri="{FF2B5EF4-FFF2-40B4-BE49-F238E27FC236}">
                  <a16:creationId xmlns:a16="http://schemas.microsoft.com/office/drawing/2014/main" id="{5B1B2DD5-C6AF-CA41-2D40-7D352BE94C96}"/>
                </a:ext>
              </a:extLst>
            </p:cNvPr>
            <p:cNvSpPr/>
            <p:nvPr/>
          </p:nvSpPr>
          <p:spPr>
            <a:xfrm>
              <a:off x="7839290" y="5029200"/>
              <a:ext cx="2314046" cy="816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8" name="TextBox 7">
              <a:extLst>
                <a:ext uri="{FF2B5EF4-FFF2-40B4-BE49-F238E27FC236}">
                  <a16:creationId xmlns:a16="http://schemas.microsoft.com/office/drawing/2014/main" id="{25A44D67-849D-A09B-5CD0-EEE6B42B5E54}"/>
                </a:ext>
              </a:extLst>
            </p:cNvPr>
            <p:cNvSpPr txBox="1"/>
            <p:nvPr/>
          </p:nvSpPr>
          <p:spPr>
            <a:xfrm>
              <a:off x="7943536" y="5161002"/>
              <a:ext cx="231404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endParaRPr lang="en-US" sz="2800" b="1" dirty="0">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3986" y="5647891"/>
            <a:ext cx="2390246" cy="957042"/>
            <a:chOff x="11192090" y="5029200"/>
            <a:chExt cx="2390246" cy="957042"/>
          </a:xfrm>
        </p:grpSpPr>
        <p:sp>
          <p:nvSpPr>
            <p:cNvPr id="10" name="Oval 9">
              <a:extLst>
                <a:ext uri="{FF2B5EF4-FFF2-40B4-BE49-F238E27FC236}">
                  <a16:creationId xmlns:a16="http://schemas.microsoft.com/office/drawing/2014/main" id="{BAE97201-6D94-BA76-462E-68940C4CC604}"/>
                </a:ext>
              </a:extLst>
            </p:cNvPr>
            <p:cNvSpPr/>
            <p:nvPr/>
          </p:nvSpPr>
          <p:spPr>
            <a:xfrm>
              <a:off x="11192090" y="5029200"/>
              <a:ext cx="2314046" cy="957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1" name="TextBox 10">
              <a:extLst>
                <a:ext uri="{FF2B5EF4-FFF2-40B4-BE49-F238E27FC236}">
                  <a16:creationId xmlns:a16="http://schemas.microsoft.com/office/drawing/2014/main" id="{3A20A1FB-C969-38BF-30CA-1DE14DEA5BD9}"/>
                </a:ext>
              </a:extLst>
            </p:cNvPr>
            <p:cNvSpPr txBox="1"/>
            <p:nvPr/>
          </p:nvSpPr>
          <p:spPr>
            <a:xfrm>
              <a:off x="11268290" y="5237202"/>
              <a:ext cx="231404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t>
              </a:r>
              <a:endParaRPr lang="en-US" sz="2800" b="1" dirty="0">
                <a:latin typeface="Times New Roman" panose="02020603050405020304" pitchFamily="18" charset="0"/>
                <a:cs typeface="Times New Roman" panose="02020603050405020304" pitchFamily="18" charset="0"/>
              </a:endParaRPr>
            </a:p>
          </p:txBody>
        </p:sp>
      </p:grpSp>
      <p:sp>
        <p:nvSpPr>
          <p:cNvPr id="12" name="Rectangle 11"/>
          <p:cNvSpPr/>
          <p:nvPr/>
        </p:nvSpPr>
        <p:spPr>
          <a:xfrm>
            <a:off x="4858622" y="2334198"/>
            <a:ext cx="2872729" cy="584775"/>
          </a:xfrm>
          <a:prstGeom prst="rect">
            <a:avLst/>
          </a:prstGeom>
        </p:spPr>
        <p:txBody>
          <a:bodyPr wrap="square">
            <a:spAutoFit/>
          </a:bodyPr>
          <a:lstStyle/>
          <a:p>
            <a:pPr algn="ctr"/>
            <a:r>
              <a:rPr lang="en-US" sz="3200" b="1" dirty="0" err="1" smtClean="0">
                <a:solidFill>
                  <a:srgbClr val="006600"/>
                </a:solidFill>
                <a:latin typeface="Times New Roman" pitchFamily="18" charset="0"/>
                <a:cs typeface="Times New Roman" pitchFamily="18" charset="0"/>
              </a:rPr>
              <a:t>Bài</a:t>
            </a:r>
            <a:r>
              <a:rPr lang="en-US" sz="3200" b="1" dirty="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gợi</a:t>
            </a:r>
            <a:r>
              <a:rPr lang="en-US" sz="3200" b="1" dirty="0">
                <a:solidFill>
                  <a:srgbClr val="006600"/>
                </a:solidFill>
                <a:latin typeface="Times New Roman" pitchFamily="18" charset="0"/>
                <a:cs typeface="Times New Roman" pitchFamily="18" charset="0"/>
              </a:rPr>
              <a:t> </a:t>
            </a:r>
            <a:r>
              <a:rPr lang="en-US" sz="3200" b="1" dirty="0" smtClean="0">
                <a:solidFill>
                  <a:srgbClr val="006600"/>
                </a:solidFill>
                <a:latin typeface="Times New Roman" pitchFamily="18" charset="0"/>
                <a:cs typeface="Times New Roman" pitchFamily="18" charset="0"/>
              </a:rPr>
              <a:t>ý</a:t>
            </a:r>
            <a:endParaRPr lang="en-US" sz="3200" b="1" dirty="0">
              <a:solidFill>
                <a:srgbClr val="006600"/>
              </a:solidFill>
              <a:latin typeface="Times New Roman" pitchFamily="18" charset="0"/>
              <a:cs typeface="Times New Roman" pitchFamily="18" charset="0"/>
            </a:endParaRPr>
          </a:p>
        </p:txBody>
      </p:sp>
      <p:sp>
        <p:nvSpPr>
          <p:cNvPr id="13" name="Rectangle 12"/>
          <p:cNvSpPr/>
          <p:nvPr/>
        </p:nvSpPr>
        <p:spPr>
          <a:xfrm>
            <a:off x="2227370" y="2844056"/>
            <a:ext cx="9964630" cy="954107"/>
          </a:xfrm>
          <a:prstGeom prst="rect">
            <a:avLst/>
          </a:prstGeom>
        </p:spPr>
        <p:txBody>
          <a:bodyPr wrap="square">
            <a:spAutoFit/>
          </a:bodyPr>
          <a:lstStyle/>
          <a:p>
            <a:pPr algn="just"/>
            <a:r>
              <a:rPr lang="en-US" sz="2800" b="1" dirty="0" err="1">
                <a:solidFill>
                  <a:srgbClr val="0000CC"/>
                </a:solidFill>
                <a:latin typeface="Times New Roman" pitchFamily="18" charset="0"/>
                <a:cs typeface="Times New Roman" pitchFamily="18" charset="0"/>
              </a:rPr>
              <a:t>Cuối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tuần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vừa</a:t>
            </a:r>
            <a:r>
              <a:rPr lang="en-US" sz="2800" b="1" dirty="0">
                <a:solidFill>
                  <a:srgbClr val="0000CC"/>
                </a:solidFill>
                <a:latin typeface="Times New Roman" pitchFamily="18" charset="0"/>
                <a:cs typeface="Times New Roman" pitchFamily="18" charset="0"/>
              </a:rPr>
              <a:t> qua, </a:t>
            </a:r>
            <a:r>
              <a:rPr lang="en-US" sz="2800" b="1" dirty="0" err="1">
                <a:solidFill>
                  <a:srgbClr val="0000CC"/>
                </a:solidFill>
                <a:latin typeface="Times New Roman" pitchFamily="18" charset="0"/>
                <a:cs typeface="Times New Roman" pitchFamily="18" charset="0"/>
              </a:rPr>
              <a:t>cả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tắm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biển</a:t>
            </a:r>
            <a:r>
              <a:rPr lang="en-US" sz="2800" b="1" dirty="0">
                <a:solidFill>
                  <a:srgbClr val="0000CC"/>
                </a:solidFill>
                <a:latin typeface="Times New Roman" pitchFamily="18" charset="0"/>
                <a:cs typeface="Times New Roman" pitchFamily="18" charset="0"/>
              </a:rPr>
              <a:t> ở </a:t>
            </a:r>
            <a:r>
              <a:rPr lang="en-US" sz="2800" b="1" dirty="0" err="1">
                <a:solidFill>
                  <a:srgbClr val="0000CC"/>
                </a:solidFill>
                <a:latin typeface="Times New Roman" pitchFamily="18" charset="0"/>
                <a:cs typeface="Times New Roman" pitchFamily="18" charset="0"/>
              </a:rPr>
              <a:t>Nha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Trang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một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bãi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biển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tuyệt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đẹp</a:t>
            </a:r>
            <a:r>
              <a:rPr lang="en-US" sz="2800" b="1" dirty="0">
                <a:solidFill>
                  <a:srgbClr val="0000CC"/>
                </a:solidFill>
                <a:latin typeface="Times New Roman" pitchFamily="18" charset="0"/>
                <a:cs typeface="Times New Roman" pitchFamily="18" charset="0"/>
              </a:rPr>
              <a:t>.</a:t>
            </a:r>
          </a:p>
        </p:txBody>
      </p:sp>
      <p:sp>
        <p:nvSpPr>
          <p:cNvPr id="14" name="Rectangle 13"/>
          <p:cNvSpPr/>
          <p:nvPr/>
        </p:nvSpPr>
        <p:spPr>
          <a:xfrm>
            <a:off x="2265909" y="3760242"/>
            <a:ext cx="9926091" cy="2062103"/>
          </a:xfrm>
          <a:prstGeom prst="rect">
            <a:avLst/>
          </a:prstGeom>
        </p:spPr>
        <p:txBody>
          <a:bodyPr wrap="square">
            <a:spAutoFit/>
          </a:bodyPr>
          <a:lstStyle/>
          <a:p>
            <a:pPr algn="just"/>
            <a:r>
              <a:rPr lang="en-US" sz="3200" b="1" dirty="0" err="1">
                <a:solidFill>
                  <a:srgbClr val="0000CC"/>
                </a:solidFill>
                <a:latin typeface="Times New Roman" pitchFamily="18" charset="0"/>
                <a:cs typeface="Times New Roman" pitchFamily="18" charset="0"/>
              </a:rPr>
              <a:t>Đến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nơi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cùng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nhau</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ra</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biển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tắm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vui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đùa</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Phong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cảnh</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nơi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đây</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rất</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đúc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nhộn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nhịp</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Khi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tắm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xong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chúng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còn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chơi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trò</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chơi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trên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cát</a:t>
            </a:r>
            <a:r>
              <a:rPr lang="en-US" sz="3200" b="1" dirty="0">
                <a:solidFill>
                  <a:srgbClr val="0000CC"/>
                </a:solidFill>
                <a:latin typeface="Times New Roman" pitchFamily="18" charset="0"/>
                <a:cs typeface="Times New Roman" pitchFamily="18" charset="0"/>
              </a:rPr>
              <a:t> ở </a:t>
            </a:r>
            <a:r>
              <a:rPr lang="en-US" sz="3200" b="1" dirty="0" err="1">
                <a:solidFill>
                  <a:srgbClr val="0000CC"/>
                </a:solidFill>
                <a:latin typeface="Times New Roman" pitchFamily="18" charset="0"/>
                <a:cs typeface="Times New Roman" pitchFamily="18" charset="0"/>
              </a:rPr>
              <a:t>bãi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biển</a:t>
            </a:r>
            <a:r>
              <a:rPr lang="en-US" sz="3200" b="1" dirty="0">
                <a:solidFill>
                  <a:srgbClr val="0000CC"/>
                </a:solidFill>
                <a:latin typeface="Times New Roman" pitchFamily="18" charset="0"/>
                <a:cs typeface="Times New Roman" pitchFamily="18" charset="0"/>
              </a:rPr>
              <a:t>.</a:t>
            </a:r>
          </a:p>
        </p:txBody>
      </p:sp>
      <p:sp>
        <p:nvSpPr>
          <p:cNvPr id="15" name="Rectangle 14"/>
          <p:cNvSpPr/>
          <p:nvPr/>
        </p:nvSpPr>
        <p:spPr>
          <a:xfrm>
            <a:off x="2318032" y="5727770"/>
            <a:ext cx="9873968" cy="954107"/>
          </a:xfrm>
          <a:prstGeom prst="rect">
            <a:avLst/>
          </a:prstGeom>
        </p:spPr>
        <p:txBody>
          <a:bodyPr wrap="square">
            <a:spAutoFit/>
          </a:bodyPr>
          <a:lstStyle/>
          <a:p>
            <a:pPr algn="just"/>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rất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thích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nơi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này</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bởi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biển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mang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lại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nhiều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điều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thú</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vị</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Mong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sao</a:t>
            </a:r>
            <a:r>
              <a:rPr lang="en-US" sz="2800" b="1" dirty="0">
                <a:solidFill>
                  <a:srgbClr val="0000CC"/>
                </a:solidFill>
                <a:latin typeface="Times New Roman" pitchFamily="18" charset="0"/>
                <a:cs typeface="Times New Roman" pitchFamily="18" charset="0"/>
              </a:rPr>
              <a:t> sang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tới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tiếp</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tục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được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bố</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mẹ</a:t>
            </a:r>
            <a:r>
              <a:rPr lang="en-US" sz="2800" b="1" dirty="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cho</a:t>
            </a:r>
            <a:r>
              <a:rPr lang="en-US" sz="2800" b="1" dirty="0" smtClean="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tiếp</a:t>
            </a:r>
            <a:r>
              <a:rPr lang="en-US" sz="2800" b="1" dirty="0">
                <a:solidFill>
                  <a:srgbClr val="0000CC"/>
                </a:solidFill>
                <a:latin typeface="Times New Roman" pitchFamily="18" charset="0"/>
                <a:cs typeface="Times New Roman" pitchFamily="18" charset="0"/>
              </a:rPr>
              <a:t>.</a:t>
            </a:r>
          </a:p>
        </p:txBody>
      </p:sp>
      <p:sp>
        <p:nvSpPr>
          <p:cNvPr id="18" name="TextBox 17"/>
          <p:cNvSpPr txBox="1"/>
          <p:nvPr/>
        </p:nvSpPr>
        <p:spPr>
          <a:xfrm>
            <a:off x="65119" y="445458"/>
            <a:ext cx="12191818" cy="523220"/>
          </a:xfrm>
          <a:prstGeom prst="rect">
            <a:avLst/>
          </a:prstGeom>
          <a:noFill/>
        </p:spPr>
        <p:txBody>
          <a:bodyPr wrap="square" rtlCol="0">
            <a:spAutoFit/>
          </a:bodyPr>
          <a:lstStyle/>
          <a:p>
            <a:pPr algn="ctr"/>
            <a:r>
              <a:rPr lang="en-US" sz="2800" b="1" dirty="0" err="1" smtClean="0">
                <a:solidFill>
                  <a:srgbClr val="0000FF"/>
                </a:solidFill>
                <a:latin typeface="Times New Roman" panose="02020603050405020304" pitchFamily="18" charset="0"/>
                <a:cs typeface="Times New Roman" panose="02020603050405020304" pitchFamily="18" charset="0"/>
              </a:rPr>
              <a:t>Tiếng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82" y="913804"/>
            <a:ext cx="12191818" cy="954107"/>
          </a:xfrm>
          <a:prstGeom prst="rect">
            <a:avLst/>
          </a:prstGeom>
          <a:noFill/>
        </p:spPr>
        <p:txBody>
          <a:bodyPr wrap="square" rtlCol="0">
            <a:spAutoFit/>
          </a:bodyPr>
          <a:lstStyle/>
          <a:p>
            <a:pPr lvl="0" algn="ct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Luyện tập: Viết đoạn văn </a:t>
            </a:r>
            <a:endParaRPr lang="en-US"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a:p>
            <a:pPr lvl="0" algn="ct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kể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lại một hoạt </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động em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đã cùng làm với người thân trong gia đình</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a:t>
            </a:r>
            <a:endPar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p:txBody>
      </p:sp>
    </p:spTree>
    <p:extLst>
      <p:ext uri="{BB962C8B-B14F-4D97-AF65-F5344CB8AC3E}">
        <p14:creationId xmlns:p14="http://schemas.microsoft.com/office/powerpoint/2010/main" val="54193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EEA218-6A2C-46E2-8877-33DD227FA1D6}"/>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bright="20000" contrast="-40000"/>
                    </a14:imgEffect>
                  </a14:imgLayer>
                </a14:imgProps>
              </a:ext>
            </a:extLst>
          </a:blip>
          <a:stretch>
            <a:fillRect/>
          </a:stretch>
        </p:blipFill>
        <p:spPr>
          <a:xfrm>
            <a:off x="178753" y="2450145"/>
            <a:ext cx="5853557" cy="2587950"/>
          </a:xfrm>
          <a:prstGeom prst="rect">
            <a:avLst/>
          </a:prstGeom>
        </p:spPr>
      </p:pic>
      <p:sp>
        <p:nvSpPr>
          <p:cNvPr id="13" name="TextBox 12"/>
          <p:cNvSpPr txBox="1"/>
          <p:nvPr/>
        </p:nvSpPr>
        <p:spPr>
          <a:xfrm>
            <a:off x="65119" y="445458"/>
            <a:ext cx="12191818" cy="523220"/>
          </a:xfrm>
          <a:prstGeom prst="rect">
            <a:avLst/>
          </a:prstGeom>
          <a:noFill/>
        </p:spPr>
        <p:txBody>
          <a:bodyPr wrap="square" rtlCol="0">
            <a:spAutoFit/>
          </a:bodyPr>
          <a:lstStyle/>
          <a:p>
            <a:pPr algn="ctr"/>
            <a:r>
              <a:rPr lang="en-US" sz="2800" b="1" dirty="0" err="1" smtClean="0">
                <a:solidFill>
                  <a:srgbClr val="0000FF"/>
                </a:solidFill>
                <a:latin typeface="Times New Roman" panose="02020603050405020304" pitchFamily="18" charset="0"/>
                <a:cs typeface="Times New Roman" panose="02020603050405020304" pitchFamily="18" charset="0"/>
              </a:rPr>
              <a:t>Tiếng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82" y="913804"/>
            <a:ext cx="12191818" cy="954107"/>
          </a:xfrm>
          <a:prstGeom prst="rect">
            <a:avLst/>
          </a:prstGeom>
          <a:noFill/>
        </p:spPr>
        <p:txBody>
          <a:bodyPr wrap="square" rtlCol="0">
            <a:spAutoFit/>
          </a:bodyPr>
          <a:lstStyle/>
          <a:p>
            <a:pPr lvl="0" algn="ct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Luyện tập: Viết đoạn văn </a:t>
            </a:r>
            <a:endParaRPr lang="en-US"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a:p>
            <a:pPr lvl="0" algn="ct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kể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lại một hoạt </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động em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đã cùng làm với người thân trong gia đình</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a:t>
            </a:r>
            <a:endPar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15" name="Rectangle 14"/>
          <p:cNvSpPr/>
          <p:nvPr/>
        </p:nvSpPr>
        <p:spPr>
          <a:xfrm>
            <a:off x="2315" y="1838207"/>
            <a:ext cx="12189685" cy="523220"/>
          </a:xfrm>
          <a:prstGeom prst="rect">
            <a:avLst/>
          </a:prstGeom>
        </p:spPr>
        <p:txBody>
          <a:bodyPr wrap="square">
            <a:spAutoFit/>
          </a:bodyPr>
          <a:lstStyle/>
          <a:p>
            <a:pPr algn="just"/>
            <a:r>
              <a:rPr lang="en-US" sz="2800" b="1" dirty="0" smtClean="0">
                <a:solidFill>
                  <a:srgbClr val="0000CC"/>
                </a:solidFill>
                <a:latin typeface="Times New Roman" pitchFamily="18" charset="0"/>
                <a:cs typeface="Times New Roman" pitchFamily="18" charset="0"/>
              </a:rPr>
              <a:t>3</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Viết</a:t>
            </a:r>
            <a:r>
              <a:rPr lang="en-US" sz="2800" b="1" dirty="0">
                <a:solidFill>
                  <a:srgbClr val="0000CC"/>
                </a:solidFill>
                <a:latin typeface="Times New Roman" pitchFamily="18" charset="0"/>
                <a:cs typeface="Times New Roman" pitchFamily="18" charset="0"/>
              </a:rPr>
              <a:t> 3 – 4 </a:t>
            </a:r>
            <a:r>
              <a:rPr lang="en-US" sz="2800" b="1" dirty="0" err="1">
                <a:solidFill>
                  <a:srgbClr val="0000CC"/>
                </a:solidFill>
                <a:latin typeface="Times New Roman" pitchFamily="18" charset="0"/>
                <a:cs typeface="Times New Roman" pitchFamily="18" charset="0"/>
              </a:rPr>
              <a:t>câu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về</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những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điều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kể</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theo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gợi</a:t>
            </a:r>
            <a:r>
              <a:rPr lang="en-US" sz="2800" b="1" dirty="0">
                <a:solidFill>
                  <a:srgbClr val="0000CC"/>
                </a:solidFill>
                <a:latin typeface="Times New Roman" pitchFamily="18" charset="0"/>
                <a:cs typeface="Times New Roman" pitchFamily="18" charset="0"/>
              </a:rPr>
              <a:t> ý </a:t>
            </a:r>
            <a:r>
              <a:rPr lang="en-US" sz="2800" b="1" dirty="0" err="1" smtClean="0">
                <a:solidFill>
                  <a:srgbClr val="0000CC"/>
                </a:solidFill>
                <a:latin typeface="Times New Roman" pitchFamily="18" charset="0"/>
                <a:cs typeface="Times New Roman" pitchFamily="18" charset="0"/>
              </a:rPr>
              <a:t>a,b</a:t>
            </a:r>
            <a:r>
              <a:rPr lang="en-US" sz="2800" b="1" dirty="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hoặc</a:t>
            </a:r>
            <a:r>
              <a:rPr lang="en-US" sz="2800" b="1" dirty="0" smtClean="0">
                <a:solidFill>
                  <a:srgbClr val="0000CC"/>
                </a:solidFill>
                <a:latin typeface="Times New Roman" pitchFamily="18" charset="0"/>
                <a:cs typeface="Times New Roman" pitchFamily="18" charset="0"/>
              </a:rPr>
              <a:t> </a:t>
            </a:r>
            <a:r>
              <a:rPr lang="en-US" sz="2800" b="1" dirty="0">
                <a:solidFill>
                  <a:srgbClr val="0000CC"/>
                </a:solidFill>
                <a:latin typeface="Times New Roman" pitchFamily="18" charset="0"/>
                <a:cs typeface="Times New Roman" pitchFamily="18" charset="0"/>
              </a:rPr>
              <a:t>c ở </a:t>
            </a:r>
            <a:r>
              <a:rPr lang="en-US" sz="2800" b="1" dirty="0" err="1" smtClean="0">
                <a:solidFill>
                  <a:srgbClr val="0000CC"/>
                </a:solidFill>
                <a:latin typeface="Times New Roman" pitchFamily="18" charset="0"/>
                <a:cs typeface="Times New Roman" pitchFamily="18" charset="0"/>
              </a:rPr>
              <a:t>bài</a:t>
            </a:r>
            <a:r>
              <a:rPr lang="en-US" sz="2800" b="1" dirty="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tập</a:t>
            </a:r>
            <a:r>
              <a:rPr lang="en-US" sz="2800" b="1" dirty="0" smtClean="0">
                <a:solidFill>
                  <a:srgbClr val="0000CC"/>
                </a:solidFill>
                <a:latin typeface="Times New Roman" pitchFamily="18" charset="0"/>
                <a:cs typeface="Times New Roman" pitchFamily="18" charset="0"/>
              </a:rPr>
              <a:t> 2.</a:t>
            </a:r>
            <a:endParaRPr lang="en-US" sz="2800" b="1" dirty="0">
              <a:solidFill>
                <a:srgbClr val="0000CC"/>
              </a:solidFill>
              <a:latin typeface="Times New Roman" pitchFamily="18" charset="0"/>
              <a:cs typeface="Times New Roman" pitchFamily="18" charset="0"/>
            </a:endParaRPr>
          </a:p>
        </p:txBody>
      </p:sp>
      <p:sp>
        <p:nvSpPr>
          <p:cNvPr id="3" name="TextBox 2"/>
          <p:cNvSpPr txBox="1"/>
          <p:nvPr/>
        </p:nvSpPr>
        <p:spPr>
          <a:xfrm>
            <a:off x="6210428" y="2450145"/>
            <a:ext cx="5980937" cy="4154984"/>
          </a:xfrm>
          <a:prstGeom prst="rect">
            <a:avLst/>
          </a:prstGeom>
          <a:noFill/>
        </p:spPr>
        <p:txBody>
          <a:bodyPr wrap="square" rtlCol="0">
            <a:spAutoFit/>
          </a:bodyPr>
          <a:lstStyle/>
          <a:p>
            <a:r>
              <a:rPr lang="en-US" sz="24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Hè </a:t>
            </a:r>
            <a:r>
              <a:rPr lang="vi-VN" sz="24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năm ngoái, cả gia đình em đi tham quan vườn bách thú. Bố lái xe đưa ba mẹ con em đến đó. Sau khi đỗ xe, cả gia đình em cùng nhau đi xem từng loài vật. Sau đó, bố mẹ cho em chơi trò đu quay và tàu lượn. Cuối cùng, cả gia đình em cùng ăn bữa trưa mà mẹ đã chuẩn bị. Em thích nhất là được đi tham quan các con vật quý hiếm trong sở thú. Chúng rất đáng yêu và dễ thương. Em vui vì cả gia đình đã có một chuyến đi ý nghĩa.</a:t>
            </a:r>
            <a:endParaRPr lang="en-US" sz="2400" b="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6403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996480F-EC8F-4F35-92D9-0659063B3CE3}"/>
              </a:ext>
            </a:extLst>
          </p:cNvPr>
          <p:cNvSpPr txBox="1"/>
          <p:nvPr/>
        </p:nvSpPr>
        <p:spPr>
          <a:xfrm>
            <a:off x="4687609" y="1146904"/>
            <a:ext cx="750375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rPr>
              <a:t>Về</a:t>
            </a:r>
            <a:r>
              <a:rPr kumimoji="0" lang="en-US" sz="8000" b="0" i="0" u="none" strike="noStrike" kern="1200" cap="none" spc="0" normalizeH="0" baseline="0" noProof="0" dirty="0">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rPr>
              <a:t>nhà</a:t>
            </a:r>
            <a:r>
              <a:rPr kumimoji="0" lang="en-US" sz="8000" b="0" i="0" u="none" strike="noStrike" kern="1200" cap="none" spc="0" normalizeH="0" noProof="0" dirty="0">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rPr>
              <a:t> </a:t>
            </a:r>
            <a:endParaRPr kumimoji="0" lang="en-US" sz="8000" b="0" i="0" u="none" strike="noStrike" kern="1200" cap="none" spc="0" normalizeH="0" baseline="0" noProof="0" dirty="0">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endParaRPr>
          </a:p>
        </p:txBody>
      </p:sp>
      <p:pic>
        <p:nvPicPr>
          <p:cNvPr id="13" name="Picture 12">
            <a:extLst>
              <a:ext uri="{FF2B5EF4-FFF2-40B4-BE49-F238E27FC236}">
                <a16:creationId xmlns:a16="http://schemas.microsoft.com/office/drawing/2014/main" id="{3C2A66A7-D506-46A3-9E39-56464036ADAB}"/>
              </a:ext>
            </a:extLst>
          </p:cNvPr>
          <p:cNvPicPr>
            <a:picLocks noChangeAspect="1"/>
          </p:cNvPicPr>
          <p:nvPr/>
        </p:nvPicPr>
        <p:blipFill>
          <a:blip r:embed="rId2"/>
          <a:stretch>
            <a:fillRect/>
          </a:stretch>
        </p:blipFill>
        <p:spPr>
          <a:xfrm>
            <a:off x="2153567" y="2686529"/>
            <a:ext cx="7981904" cy="1025093"/>
          </a:xfrm>
          <a:prstGeom prst="rect">
            <a:avLst/>
          </a:prstGeom>
        </p:spPr>
      </p:pic>
    </p:spTree>
    <p:extLst>
      <p:ext uri="{BB962C8B-B14F-4D97-AF65-F5344CB8AC3E}">
        <p14:creationId xmlns:p14="http://schemas.microsoft.com/office/powerpoint/2010/main" val="1475413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3747409" y="789500"/>
            <a:ext cx="3567791" cy="740362"/>
          </a:xfrm>
          <a:prstGeom prst="rect">
            <a:avLst/>
          </a:prstGeom>
        </p:spPr>
        <p:txBody>
          <a:bodyPr wrap="none" fromWordArt="1">
            <a:prstTxWarp prst="textPlain">
              <a:avLst>
                <a:gd name="adj" fmla="val 48670"/>
              </a:avLst>
            </a:prstTxWarp>
          </a:bodyPr>
          <a:lstStyle/>
          <a:p>
            <a:pPr algn="ctr"/>
            <a:r>
              <a:rPr lang="en-US" sz="2400" b="1" kern="1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a:t>
            </a:r>
            <a:r>
              <a:rPr lang="en-US" sz="2400" b="1" kern="1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VIỆT</a:t>
            </a:r>
            <a:endParaRPr lang="en-US" sz="24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1" name="WordArt 3"/>
          <p:cNvSpPr>
            <a:spLocks noChangeArrowheads="1" noChangeShapeType="1" noTextEdit="1"/>
          </p:cNvSpPr>
          <p:nvPr/>
        </p:nvSpPr>
        <p:spPr bwMode="auto">
          <a:xfrm>
            <a:off x="1481919" y="1795830"/>
            <a:ext cx="8866229" cy="1341628"/>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VIẾT ĐOẠN VĂN KỂ LẠI HOẠT </a:t>
            </a: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ĐỘNG</a:t>
            </a:r>
          </a:p>
          <a:p>
            <a:pPr algn="ct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ĐÃ LÀM </a:t>
            </a: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CÙNG NG</a:t>
            </a:r>
            <a:r>
              <a:rPr lang="vi-VN" sz="3600" b="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ƯỜI</a:t>
            </a:r>
            <a:r>
              <a:rPr lang="en-US"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THÂN</a:t>
            </a:r>
            <a:endPar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90755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2166991" y="431820"/>
            <a:ext cx="7856631" cy="4737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9" name="TextBox 28">
            <a:extLst>
              <a:ext uri="{FF2B5EF4-FFF2-40B4-BE49-F238E27FC236}">
                <a16:creationId xmlns:a16="http://schemas.microsoft.com/office/drawing/2014/main" id="{626C9D12-9981-4602-9C4C-2A6DDEF69639}"/>
              </a:ext>
            </a:extLst>
          </p:cNvPr>
          <p:cNvSpPr txBox="1"/>
          <p:nvPr/>
        </p:nvSpPr>
        <p:spPr>
          <a:xfrm>
            <a:off x="2943225" y="2254695"/>
            <a:ext cx="663909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150" normalizeH="0" baseline="0" noProof="0" dirty="0" err="1">
                <a:ln>
                  <a:noFill/>
                </a:ln>
                <a:solidFill>
                  <a:srgbClr val="FF2543"/>
                </a:solidFill>
                <a:effectLst/>
                <a:uLnTx/>
                <a:uFillTx/>
                <a:latin typeface="Coiny" panose="02000903060500060000" pitchFamily="2" charset="0"/>
                <a:ea typeface="LNTH-Kids  Chinese Font 1" panose="02010600030101010101" pitchFamily="2" charset="-128"/>
                <a:cs typeface="+mn-cs"/>
              </a:rPr>
              <a:t>Khởi</a:t>
            </a:r>
            <a:r>
              <a:rPr kumimoji="0" lang="en-US" sz="9600" b="0" i="0" u="none" strike="noStrike" kern="1200" cap="none" spc="-150" normalizeH="0" noProof="0" dirty="0">
                <a:ln>
                  <a:noFill/>
                </a:ln>
                <a:solidFill>
                  <a:srgbClr val="FF2543"/>
                </a:solidFill>
                <a:effectLst/>
                <a:uLnTx/>
                <a:uFillTx/>
                <a:latin typeface="Coiny" panose="02000903060500060000" pitchFamily="2" charset="0"/>
                <a:ea typeface="LNTH-Kids  Chinese Font 1" panose="02010600030101010101" pitchFamily="2" charset="-128"/>
                <a:cs typeface="+mn-cs"/>
              </a:rPr>
              <a:t> </a:t>
            </a:r>
            <a:r>
              <a:rPr kumimoji="0" lang="en-US" sz="9600" b="0" i="0" u="none" strike="noStrike" kern="1200" cap="none" spc="-150" normalizeH="0" noProof="0" dirty="0" err="1">
                <a:ln>
                  <a:noFill/>
                </a:ln>
                <a:solidFill>
                  <a:srgbClr val="FF2543"/>
                </a:solidFill>
                <a:effectLst/>
                <a:uLnTx/>
                <a:uFillTx/>
                <a:latin typeface="Coiny" panose="02000903060500060000" pitchFamily="2" charset="0"/>
                <a:ea typeface="LNTH-Kids  Chinese Font 1" panose="02010600030101010101" pitchFamily="2" charset="-128"/>
                <a:cs typeface="+mn-cs"/>
              </a:rPr>
              <a:t>động</a:t>
            </a:r>
            <a:endParaRPr kumimoji="0" lang="vi-VN" sz="9600" b="0" i="0" u="none" strike="noStrike" kern="1200" cap="none" spc="-150" normalizeH="0" baseline="0" noProof="0" dirty="0">
              <a:ln>
                <a:noFill/>
              </a:ln>
              <a:solidFill>
                <a:srgbClr val="FF2543"/>
              </a:solidFill>
              <a:effectLst/>
              <a:uLnTx/>
              <a:uFillTx/>
              <a:latin typeface="SVN-Dumpling" panose="02000000000000000000" pitchFamily="50" charset="0"/>
              <a:ea typeface="LNTH-Kids  Chinese Font 1" panose="02010600030101010101" pitchFamily="2" charset="-128"/>
              <a:cs typeface="+mn-cs"/>
            </a:endParaRPr>
          </a:p>
        </p:txBody>
      </p:sp>
    </p:spTree>
    <p:extLst>
      <p:ext uri="{BB962C8B-B14F-4D97-AF65-F5344CB8AC3E}">
        <p14:creationId xmlns:p14="http://schemas.microsoft.com/office/powerpoint/2010/main" val="1601773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wd">
                                    <p:tmPct val="10000"/>
                                  </p:iterate>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4ref"/>
          <p:cNvPicPr>
            <a:picLocks noChangeAspect="1"/>
          </p:cNvPicPr>
          <p:nvPr/>
        </p:nvPicPr>
        <p:blipFill>
          <a:blip r:embed="rId3"/>
          <a:stretch>
            <a:fillRect/>
          </a:stretch>
        </p:blipFill>
        <p:spPr>
          <a:xfrm>
            <a:off x="9425123" y="4132560"/>
            <a:ext cx="2766695" cy="2074545"/>
          </a:xfrm>
          <a:prstGeom prst="rect">
            <a:avLst/>
          </a:prstGeom>
          <a:effectLst>
            <a:outerShdw blurRad="63500" sx="102000" sy="102000" algn="ctr" rotWithShape="0">
              <a:prstClr val="black">
                <a:alpha val="40000"/>
              </a:prstClr>
            </a:outerShdw>
          </a:effectLst>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6033" y="644639"/>
            <a:ext cx="1727420" cy="1097672"/>
          </a:xfrm>
          <a:prstGeom prst="rect">
            <a:avLst/>
          </a:prstGeom>
          <a:effectLst>
            <a:outerShdw blurRad="63500" sx="102000" sy="102000" algn="ctr" rotWithShape="0">
              <a:prstClr val="black">
                <a:alpha val="40000"/>
              </a:prstClr>
            </a:outerShdw>
          </a:effectLst>
        </p:spPr>
      </p:pic>
      <p:sp>
        <p:nvSpPr>
          <p:cNvPr id="2" name="TextBox 1"/>
          <p:cNvSpPr txBox="1"/>
          <p:nvPr/>
        </p:nvSpPr>
        <p:spPr>
          <a:xfrm>
            <a:off x="65119" y="445458"/>
            <a:ext cx="12191818" cy="523220"/>
          </a:xfrm>
          <a:prstGeom prst="rect">
            <a:avLst/>
          </a:prstGeom>
          <a:noFill/>
        </p:spPr>
        <p:txBody>
          <a:bodyPr wrap="square" rtlCol="0">
            <a:spAutoFit/>
          </a:bodyPr>
          <a:lstStyle/>
          <a:p>
            <a:pPr algn="ctr"/>
            <a:r>
              <a:rPr lang="en-US" sz="2800" b="1" dirty="0" err="1" smtClean="0">
                <a:solidFill>
                  <a:srgbClr val="0000FF"/>
                </a:solidFill>
                <a:latin typeface="Times New Roman" panose="02020603050405020304" pitchFamily="18" charset="0"/>
                <a:cs typeface="Times New Roman" panose="02020603050405020304" pitchFamily="18" charset="0"/>
              </a:rPr>
              <a:t>Tiếng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2" y="913804"/>
            <a:ext cx="12191818" cy="954107"/>
          </a:xfrm>
          <a:prstGeom prst="rect">
            <a:avLst/>
          </a:prstGeom>
          <a:noFill/>
        </p:spPr>
        <p:txBody>
          <a:bodyPr wrap="square" rtlCol="0">
            <a:spAutoFit/>
          </a:bodyPr>
          <a:lstStyle/>
          <a:p>
            <a:pPr lvl="0" algn="ct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Luyện tập: Viết đoạn văn </a:t>
            </a:r>
            <a:endParaRPr lang="en-US"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a:p>
            <a:pPr lvl="0" algn="ct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kể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lại một hoạt </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động em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đã cùng làm với người thân trong gia đình</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a:t>
            </a:r>
            <a:endPar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18" name="TextBox 17">
            <a:extLst>
              <a:ext uri="{FF2B5EF4-FFF2-40B4-BE49-F238E27FC236}">
                <a16:creationId xmlns:a16="http://schemas.microsoft.com/office/drawing/2014/main" id="{2C91287F-6FD2-412A-95A7-21632CCE99C7}"/>
              </a:ext>
            </a:extLst>
          </p:cNvPr>
          <p:cNvSpPr txBox="1"/>
          <p:nvPr/>
        </p:nvSpPr>
        <p:spPr>
          <a:xfrm>
            <a:off x="0" y="1749866"/>
            <a:ext cx="11501515" cy="523220"/>
          </a:xfrm>
          <a:prstGeom prst="rect">
            <a:avLst/>
          </a:prstGeom>
          <a:noFill/>
        </p:spPr>
        <p:txBody>
          <a:bodyPr wrap="square">
            <a:spAutoFit/>
          </a:bodyPr>
          <a:lstStyle/>
          <a:p>
            <a:pPr lvl="0">
              <a:defRPr/>
            </a:pPr>
            <a:r>
              <a:rPr lang="en-US" sz="2800" b="1" dirty="0" smtClean="0">
                <a:solidFill>
                  <a:srgbClr val="0000FF"/>
                </a:solidFill>
                <a:latin typeface="Times New Roman" panose="02020603050405020304" pitchFamily="18" charset="0"/>
                <a:cs typeface="Times New Roman" panose="02020603050405020304" pitchFamily="18" charset="0"/>
              </a:rPr>
              <a:t>1 . </a:t>
            </a:r>
            <a:r>
              <a:rPr lang="en-US" sz="2800" b="1" dirty="0">
                <a:solidFill>
                  <a:srgbClr val="0000FF"/>
                </a:solidFill>
                <a:latin typeface="Times New Roman" panose="02020603050405020304" pitchFamily="18" charset="0"/>
                <a:cs typeface="Times New Roman" panose="02020603050405020304" pitchFamily="18" charset="0"/>
              </a:rPr>
              <a:t>Quan </a:t>
            </a:r>
            <a:r>
              <a:rPr lang="en-US" sz="2800" b="1" dirty="0" err="1">
                <a:solidFill>
                  <a:srgbClr val="0000FF"/>
                </a:solidFill>
                <a:latin typeface="Times New Roman" panose="02020603050405020304" pitchFamily="18" charset="0"/>
                <a:cs typeface="Times New Roman" panose="02020603050405020304" pitchFamily="18" charset="0"/>
              </a:rPr>
              <a:t>sát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động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5C35469A-32F1-44CE-9FB2-A7C1947AC100}"/>
              </a:ext>
            </a:extLst>
          </p:cNvPr>
          <p:cNvPicPr>
            <a:picLocks noChangeAspect="1"/>
          </p:cNvPicPr>
          <p:nvPr/>
        </p:nvPicPr>
        <p:blipFill>
          <a:blip r:embed="rId5"/>
          <a:stretch>
            <a:fillRect/>
          </a:stretch>
        </p:blipFill>
        <p:spPr>
          <a:xfrm>
            <a:off x="0" y="2280641"/>
            <a:ext cx="12007605" cy="4653326"/>
          </a:xfrm>
          <a:prstGeom prst="rect">
            <a:avLst/>
          </a:prstGeom>
        </p:spPr>
      </p:pic>
    </p:spTree>
    <p:extLst>
      <p:ext uri="{BB962C8B-B14F-4D97-AF65-F5344CB8AC3E}">
        <p14:creationId xmlns:p14="http://schemas.microsoft.com/office/powerpoint/2010/main" val="3851649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by="(-#ppt_w*2)" calcmode="lin" valueType="num">
                                      <p:cBhvr rctx="PPT">
                                        <p:cTn id="24" dur="250" autoRev="1" fill="hold">
                                          <p:stCondLst>
                                            <p:cond delay="0"/>
                                          </p:stCondLst>
                                        </p:cTn>
                                        <p:tgtEl>
                                          <p:spTgt spid="18"/>
                                        </p:tgtEl>
                                        <p:attrNameLst>
                                          <p:attrName>ppt_w</p:attrName>
                                        </p:attrNameLst>
                                      </p:cBhvr>
                                    </p:anim>
                                    <p:anim by="(#ppt_w*0.50)" calcmode="lin" valueType="num">
                                      <p:cBhvr>
                                        <p:cTn id="25" dur="250" decel="50000" autoRev="1" fill="hold">
                                          <p:stCondLst>
                                            <p:cond delay="0"/>
                                          </p:stCondLst>
                                        </p:cTn>
                                        <p:tgtEl>
                                          <p:spTgt spid="18"/>
                                        </p:tgtEl>
                                        <p:attrNameLst>
                                          <p:attrName>ppt_x</p:attrName>
                                        </p:attrNameLst>
                                      </p:cBhvr>
                                    </p:anim>
                                    <p:anim from="(-#ppt_h/2)" to="(#ppt_y)" calcmode="lin" valueType="num">
                                      <p:cBhvr>
                                        <p:cTn id="26" dur="500" fill="hold">
                                          <p:stCondLst>
                                            <p:cond delay="0"/>
                                          </p:stCondLst>
                                        </p:cTn>
                                        <p:tgtEl>
                                          <p:spTgt spid="18"/>
                                        </p:tgtEl>
                                        <p:attrNameLst>
                                          <p:attrName>ppt_y</p:attrName>
                                        </p:attrNameLst>
                                      </p:cBhvr>
                                    </p:anim>
                                    <p:animRot by="21600000">
                                      <p:cBhvr>
                                        <p:cTn id="27" dur="500" fill="hold">
                                          <p:stCondLst>
                                            <p:cond delay="0"/>
                                          </p:stCondLst>
                                        </p:cTn>
                                        <p:tgtEl>
                                          <p:spTgt spid="18"/>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368275" y="846818"/>
            <a:ext cx="9358410" cy="5030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 name="TextBox 1">
            <a:extLst>
              <a:ext uri="{FF2B5EF4-FFF2-40B4-BE49-F238E27FC236}">
                <a16:creationId xmlns:a16="http://schemas.microsoft.com/office/drawing/2014/main" id="{4BC6FEFF-BE8B-4B16-8AAF-BFFA479EDFA2}"/>
              </a:ext>
            </a:extLst>
          </p:cNvPr>
          <p:cNvSpPr txBox="1"/>
          <p:nvPr/>
        </p:nvSpPr>
        <p:spPr>
          <a:xfrm>
            <a:off x="2153373" y="2815399"/>
            <a:ext cx="880163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C5CD"/>
                </a:solidFill>
                <a:effectLst/>
                <a:uLnTx/>
                <a:uFillTx/>
                <a:latin typeface="Coiny" panose="02000903060500060000" pitchFamily="2" charset="0"/>
                <a:ea typeface="+mn-ea"/>
                <a:cs typeface="+mn-cs"/>
              </a:rPr>
              <a:t>THỬ TÀI NHÍ</a:t>
            </a:r>
          </a:p>
        </p:txBody>
      </p:sp>
      <p:sp>
        <p:nvSpPr>
          <p:cNvPr id="12" name="TextBox 11">
            <a:extLst>
              <a:ext uri="{FF2B5EF4-FFF2-40B4-BE49-F238E27FC236}">
                <a16:creationId xmlns:a16="http://schemas.microsoft.com/office/drawing/2014/main" id="{5996480F-EC8F-4F35-92D9-0659063B3CE3}"/>
              </a:ext>
            </a:extLst>
          </p:cNvPr>
          <p:cNvSpPr txBox="1"/>
          <p:nvPr/>
        </p:nvSpPr>
        <p:spPr>
          <a:xfrm>
            <a:off x="2204824" y="2754826"/>
            <a:ext cx="7971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rPr>
              <a:t>THỬ TÀI NHÍ</a:t>
            </a:r>
          </a:p>
        </p:txBody>
      </p:sp>
    </p:spTree>
    <p:extLst>
      <p:ext uri="{BB962C8B-B14F-4D97-AF65-F5344CB8AC3E}">
        <p14:creationId xmlns:p14="http://schemas.microsoft.com/office/powerpoint/2010/main" val="1707086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p:cTn id="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14B9BDFF-3851-4FF9-8967-C3A2AC46E62B}"/>
              </a:ext>
            </a:extLst>
          </p:cNvPr>
          <p:cNvPicPr>
            <a:picLocks noChangeAspect="1"/>
          </p:cNvPicPr>
          <p:nvPr/>
        </p:nvPicPr>
        <p:blipFill>
          <a:blip r:embed="rId3"/>
          <a:stretch>
            <a:fillRect/>
          </a:stretch>
        </p:blipFill>
        <p:spPr>
          <a:xfrm>
            <a:off x="0" y="-635"/>
            <a:ext cx="5353050" cy="3724415"/>
          </a:xfrm>
          <a:prstGeom prst="rect">
            <a:avLst/>
          </a:prstGeom>
        </p:spPr>
      </p:pic>
      <p:pic>
        <p:nvPicPr>
          <p:cNvPr id="15" name="Picture 14">
            <a:extLst>
              <a:ext uri="{FF2B5EF4-FFF2-40B4-BE49-F238E27FC236}">
                <a16:creationId xmlns:a16="http://schemas.microsoft.com/office/drawing/2014/main" id="{49183D4C-C7EE-4663-BDF7-CC44CA412350}"/>
              </a:ext>
            </a:extLst>
          </p:cNvPr>
          <p:cNvPicPr>
            <a:picLocks noChangeAspect="1"/>
          </p:cNvPicPr>
          <p:nvPr/>
        </p:nvPicPr>
        <p:blipFill>
          <a:blip r:embed="rId4"/>
          <a:stretch>
            <a:fillRect/>
          </a:stretch>
        </p:blipFill>
        <p:spPr>
          <a:xfrm>
            <a:off x="-1" y="3559272"/>
            <a:ext cx="5381625" cy="3346600"/>
          </a:xfrm>
          <a:prstGeom prst="rect">
            <a:avLst/>
          </a:prstGeom>
        </p:spPr>
      </p:pic>
      <p:sp>
        <p:nvSpPr>
          <p:cNvPr id="3" name="TextBox 2"/>
          <p:cNvSpPr txBox="1"/>
          <p:nvPr/>
        </p:nvSpPr>
        <p:spPr>
          <a:xfrm>
            <a:off x="5562600" y="423081"/>
            <a:ext cx="6529316" cy="1815882"/>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2800" b="1"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gia</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đình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tàu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du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lịch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dắt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gái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bố</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trai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kéo</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vali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đựng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Ai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cũng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rất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hào</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hứng</a:t>
            </a:r>
            <a:r>
              <a:rPr lang="en-US" sz="2800" b="1"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p:cNvSpPr txBox="1"/>
          <p:nvPr/>
        </p:nvSpPr>
        <p:spPr>
          <a:xfrm>
            <a:off x="5868537" y="3723780"/>
            <a:ext cx="6223379" cy="1384995"/>
          </a:xfrm>
          <a:prstGeom prst="rect">
            <a:avLst/>
          </a:prstGeom>
          <a:noFill/>
        </p:spPr>
        <p:txBody>
          <a:bodyPr wrap="square" rtlCol="0">
            <a:spAutoFit/>
          </a:bodyPr>
          <a:lstStyle/>
          <a:p>
            <a:r>
              <a:rPr lang="en-US" sz="2800" b="1"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2800" b="1"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bãi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bố</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trai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đá</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bóng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chị</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gái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xây</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lâu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đài</a:t>
            </a:r>
            <a:r>
              <a:rPr lang="en-US" sz="2800" b="1"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74049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14B9BDFF-3851-4FF9-8967-C3A2AC46E6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 y="0"/>
            <a:ext cx="5382260" cy="3405262"/>
          </a:xfrm>
          <a:prstGeom prst="rect">
            <a:avLst/>
          </a:prstGeom>
        </p:spPr>
      </p:pic>
      <p:pic>
        <p:nvPicPr>
          <p:cNvPr id="15" name="Picture 14">
            <a:extLst>
              <a:ext uri="{FF2B5EF4-FFF2-40B4-BE49-F238E27FC236}">
                <a16:creationId xmlns:a16="http://schemas.microsoft.com/office/drawing/2014/main" id="{49183D4C-C7EE-4663-BDF7-CC44CA41235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405262"/>
            <a:ext cx="5486400" cy="3452738"/>
          </a:xfrm>
          <a:prstGeom prst="rect">
            <a:avLst/>
          </a:prstGeom>
        </p:spPr>
      </p:pic>
      <p:sp>
        <p:nvSpPr>
          <p:cNvPr id="3" name="TextBox 2"/>
          <p:cNvSpPr txBox="1"/>
          <p:nvPr/>
        </p:nvSpPr>
        <p:spPr>
          <a:xfrm>
            <a:off x="5868537" y="3930555"/>
            <a:ext cx="6322828" cy="1815882"/>
          </a:xfrm>
          <a:prstGeom prst="rect">
            <a:avLst/>
          </a:prstGeom>
          <a:noFill/>
        </p:spPr>
        <p:txBody>
          <a:bodyPr wrap="square" rtlCol="0">
            <a:spAutoFit/>
          </a:bodyPr>
          <a:lstStyle/>
          <a:p>
            <a:pPr lvl="0"/>
            <a:r>
              <a:rPr lang="en-US" sz="28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Tối</a:t>
            </a:r>
            <a:r>
              <a:rPr lang="en-US" sz="28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dạo</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bãi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Bố</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cõng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gái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dắt</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trai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ngắm</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trăng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28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p:cNvSpPr txBox="1"/>
          <p:nvPr/>
        </p:nvSpPr>
        <p:spPr>
          <a:xfrm>
            <a:off x="5718413" y="777922"/>
            <a:ext cx="6472952" cy="1384995"/>
          </a:xfrm>
          <a:prstGeom prst="rect">
            <a:avLst/>
          </a:prstGeom>
          <a:noFill/>
        </p:spPr>
        <p:txBody>
          <a:bodyPr wrap="square" rtlCol="0">
            <a:spAutoFit/>
          </a:bodyPr>
          <a:lstStyle/>
          <a:p>
            <a:pPr lvl="0"/>
            <a:r>
              <a:rPr lang="en-US" sz="28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28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gia</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đình</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chuyền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bóng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Hai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anh</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chưa</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bơi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nên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phao</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cũng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vui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vẻ</a:t>
            </a:r>
            <a:r>
              <a:rPr lang="en-US" sz="28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336291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C6FEFF-BE8B-4B16-8AAF-BFFA479EDFA2}"/>
              </a:ext>
            </a:extLst>
          </p:cNvPr>
          <p:cNvSpPr txBox="1"/>
          <p:nvPr/>
        </p:nvSpPr>
        <p:spPr>
          <a:xfrm>
            <a:off x="2295602" y="2613007"/>
            <a:ext cx="750375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C5CD"/>
                </a:solidFill>
                <a:effectLst/>
                <a:uLnTx/>
                <a:uFillTx/>
                <a:latin typeface="Coiny" panose="02000903060500060000" pitchFamily="2" charset="0"/>
                <a:ea typeface="+mn-ea"/>
                <a:cs typeface="+mn-cs"/>
              </a:rPr>
              <a:t>NHÀ VĂN NHÍ</a:t>
            </a:r>
          </a:p>
        </p:txBody>
      </p:sp>
      <p:sp>
        <p:nvSpPr>
          <p:cNvPr id="12" name="TextBox 11">
            <a:extLst>
              <a:ext uri="{FF2B5EF4-FFF2-40B4-BE49-F238E27FC236}">
                <a16:creationId xmlns:a16="http://schemas.microsoft.com/office/drawing/2014/main" id="{5996480F-EC8F-4F35-92D9-0659063B3CE3}"/>
              </a:ext>
            </a:extLst>
          </p:cNvPr>
          <p:cNvSpPr txBox="1"/>
          <p:nvPr/>
        </p:nvSpPr>
        <p:spPr>
          <a:xfrm>
            <a:off x="2344122" y="2559133"/>
            <a:ext cx="750375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rPr>
              <a:t>NHÀ VĂN NHÍ</a:t>
            </a:r>
          </a:p>
        </p:txBody>
      </p:sp>
    </p:spTree>
    <p:extLst>
      <p:ext uri="{BB962C8B-B14F-4D97-AF65-F5344CB8AC3E}">
        <p14:creationId xmlns:p14="http://schemas.microsoft.com/office/powerpoint/2010/main" val="2804830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p:cTn id="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sp>
        <p:nvSpPr>
          <p:cNvPr id="29" name="TextBox 28">
            <a:extLst>
              <a:ext uri="{FF2B5EF4-FFF2-40B4-BE49-F238E27FC236}">
                <a16:creationId xmlns:a16="http://schemas.microsoft.com/office/drawing/2014/main" id="{2C91287F-6FD2-412A-95A7-21632CCE99C7}"/>
              </a:ext>
            </a:extLst>
          </p:cNvPr>
          <p:cNvSpPr txBox="1"/>
          <p:nvPr/>
        </p:nvSpPr>
        <p:spPr>
          <a:xfrm>
            <a:off x="-63033" y="1878803"/>
            <a:ext cx="11406261" cy="523220"/>
          </a:xfrm>
          <a:prstGeom prst="rect">
            <a:avLst/>
          </a:prstGeom>
          <a:noFill/>
        </p:spPr>
        <p:txBody>
          <a:bodyPr wrap="square">
            <a:spAutoFit/>
          </a:bodyPr>
          <a:lstStyle/>
          <a:p>
            <a:pPr algn="just"/>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2. </a:t>
            </a:r>
            <a:r>
              <a:rPr lang="en-US" sz="2800" b="1" dirty="0" err="1">
                <a:solidFill>
                  <a:srgbClr val="0000CC"/>
                </a:solidFill>
                <a:latin typeface="Times New Roman" pitchFamily="18" charset="0"/>
                <a:cs typeface="Times New Roman" pitchFamily="18" charset="0"/>
              </a:rPr>
              <a:t>Kể</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lại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hoạt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động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làm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cùng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những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người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thân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trong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gia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đình</a:t>
            </a:r>
            <a:r>
              <a:rPr lang="en-US" sz="2800" b="1" dirty="0">
                <a:solidFill>
                  <a:srgbClr val="0000CC"/>
                </a:solidFill>
                <a:latin typeface="Times New Roman" pitchFamily="18" charset="0"/>
                <a:cs typeface="Times New Roman" pitchFamily="18" charset="0"/>
              </a:rPr>
              <a:t>.</a:t>
            </a:r>
          </a:p>
        </p:txBody>
      </p:sp>
      <p:pic>
        <p:nvPicPr>
          <p:cNvPr id="11" name="Picture 10">
            <a:extLst>
              <a:ext uri="{FF2B5EF4-FFF2-40B4-BE49-F238E27FC236}">
                <a16:creationId xmlns:a16="http://schemas.microsoft.com/office/drawing/2014/main" id="{E4EEA218-6A2C-46E2-8877-33DD227FA1D6}"/>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20000" contrast="-40000"/>
                    </a14:imgEffect>
                  </a14:imgLayer>
                </a14:imgProps>
              </a:ext>
            </a:extLst>
          </a:blip>
          <a:stretch>
            <a:fillRect/>
          </a:stretch>
        </p:blipFill>
        <p:spPr>
          <a:xfrm>
            <a:off x="178753" y="2492888"/>
            <a:ext cx="10275431" cy="4297257"/>
          </a:xfrm>
          <a:prstGeom prst="rect">
            <a:avLst/>
          </a:prstGeom>
        </p:spPr>
      </p:pic>
      <p:sp>
        <p:nvSpPr>
          <p:cNvPr id="13" name="TextBox 12"/>
          <p:cNvSpPr txBox="1"/>
          <p:nvPr/>
        </p:nvSpPr>
        <p:spPr>
          <a:xfrm>
            <a:off x="65119" y="445458"/>
            <a:ext cx="12191818" cy="523220"/>
          </a:xfrm>
          <a:prstGeom prst="rect">
            <a:avLst/>
          </a:prstGeom>
          <a:noFill/>
        </p:spPr>
        <p:txBody>
          <a:bodyPr wrap="square" rtlCol="0">
            <a:spAutoFit/>
          </a:bodyPr>
          <a:lstStyle/>
          <a:p>
            <a:pPr algn="ctr"/>
            <a:r>
              <a:rPr lang="en-US" sz="2800" b="1" dirty="0" err="1" smtClean="0">
                <a:solidFill>
                  <a:srgbClr val="0000FF"/>
                </a:solidFill>
                <a:latin typeface="Times New Roman" panose="02020603050405020304" pitchFamily="18" charset="0"/>
                <a:cs typeface="Times New Roman" panose="02020603050405020304" pitchFamily="18" charset="0"/>
              </a:rPr>
              <a:t>Tiếng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82" y="913804"/>
            <a:ext cx="12191818" cy="954107"/>
          </a:xfrm>
          <a:prstGeom prst="rect">
            <a:avLst/>
          </a:prstGeom>
          <a:noFill/>
        </p:spPr>
        <p:txBody>
          <a:bodyPr wrap="square" rtlCol="0">
            <a:spAutoFit/>
          </a:bodyPr>
          <a:lstStyle/>
          <a:p>
            <a:pPr lvl="0" algn="ct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Luyện tập: Viết đoạn văn </a:t>
            </a:r>
            <a:endParaRPr lang="en-US"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a:p>
            <a:pPr lvl="0" algn="ct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kể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lại một hoạt </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động em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đã cùng làm với người thân trong gia đình</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a:t>
            </a:r>
            <a:endPar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p:txBody>
      </p:sp>
    </p:spTree>
    <p:extLst>
      <p:ext uri="{BB962C8B-B14F-4D97-AF65-F5344CB8AC3E}">
        <p14:creationId xmlns:p14="http://schemas.microsoft.com/office/powerpoint/2010/main" val="1768289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TotalTime>
  <Words>758</Words>
  <Application>Microsoft Office PowerPoint</Application>
  <PresentationFormat>Widescreen</PresentationFormat>
  <Paragraphs>68</Paragraphs>
  <Slides>14</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微软雅黑</vt:lpstr>
      <vt:lpstr>Arial</vt:lpstr>
      <vt:lpstr>Arial-Rounded</vt:lpstr>
      <vt:lpstr>Calibri</vt:lpstr>
      <vt:lpstr>Calibri Light</vt:lpstr>
      <vt:lpstr>Coiny</vt:lpstr>
      <vt:lpstr>等线</vt:lpstr>
      <vt:lpstr>DFPOP1-W9</vt:lpstr>
      <vt:lpstr>LNTH-Kids  Chinese Font 1</vt:lpstr>
      <vt:lpstr>SVN-Dumpling</vt:lpstr>
      <vt:lpstr>SVN-Sign Painter House Script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MAIHUNG</cp:lastModifiedBy>
  <cp:revision>24</cp:revision>
  <dcterms:created xsi:type="dcterms:W3CDTF">2023-09-13T03:11:12Z</dcterms:created>
  <dcterms:modified xsi:type="dcterms:W3CDTF">2025-05-01T19:11:03Z</dcterms:modified>
</cp:coreProperties>
</file>