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5" r:id="rId2"/>
    <p:sldId id="259" r:id="rId3"/>
    <p:sldId id="260" r:id="rId4"/>
    <p:sldId id="262" r:id="rId5"/>
    <p:sldId id="263" r:id="rId6"/>
    <p:sldId id="264" r:id="rId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ADD63-2099-4BBE-9C64-DA10845F3EB0}" type="datetimeFigureOut">
              <a:rPr lang="vi-VN" smtClean="0"/>
              <a:pPr/>
              <a:t>02/05/2025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13CA1-8DDC-46F9-9553-04140F6AE73D}"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57155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2428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26882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1517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30790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53700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4F052-7306-472D-85BE-D3D2BFDDE9E5}" type="datetimeFigureOut">
              <a:rPr lang="vi-VN" smtClean="0"/>
              <a:pPr/>
              <a:t>02/05/2025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46317E5-2668-493D-B047-77FD4511660A}"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4F052-7306-472D-85BE-D3D2BFDDE9E5}" type="datetimeFigureOut">
              <a:rPr lang="vi-VN" smtClean="0"/>
              <a:pPr/>
              <a:t>02/05/2025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317E5-2668-493D-B047-77FD4511660A}"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99" y="1943476"/>
            <a:ext cx="9189777" cy="1077218"/>
          </a:xfrm>
          <a:prstGeom prst="rect">
            <a:avLst/>
          </a:prstGeom>
          <a:noFill/>
        </p:spPr>
        <p:txBody>
          <a:bodyPr wrap="square">
            <a:spAutoFit/>
          </a:bodyPr>
          <a:lstStyle/>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CHÀO MỪNG </a:t>
            </a:r>
          </a:p>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3200" b="1" dirty="0">
              <a:solidFill>
                <a:srgbClr val="FF0000"/>
              </a:solidFill>
              <a:latin typeface="+mj-lt"/>
              <a:cs typeface="Times New Roman" panose="02020603050405020304" pitchFamily="18" charset="0"/>
            </a:endParaRPr>
          </a:p>
        </p:txBody>
      </p:sp>
      <p:sp>
        <p:nvSpPr>
          <p:cNvPr id="6" name="TextBox 5"/>
          <p:cNvSpPr txBox="1"/>
          <p:nvPr/>
        </p:nvSpPr>
        <p:spPr>
          <a:xfrm>
            <a:off x="2752996" y="1141369"/>
            <a:ext cx="5303216" cy="415498"/>
          </a:xfrm>
          <a:prstGeom prst="rect">
            <a:avLst/>
          </a:prstGeom>
          <a:noFill/>
        </p:spPr>
        <p:txBody>
          <a:bodyPr wrap="square">
            <a:spAutoFit/>
          </a:bodyPr>
          <a:lstStyle/>
          <a:p>
            <a:pPr defTabSz="514337">
              <a:defRPr/>
            </a:pPr>
            <a:r>
              <a:rPr lang="en-US" sz="21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219202" y="3210075"/>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Môn</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Tiếng Việt - </a:t>
            </a:r>
            <a:r>
              <a:rPr lang="en-US" sz="2400" b="1" err="1">
                <a:solidFill>
                  <a:srgbClr val="FF0000"/>
                </a:solidFill>
                <a:latin typeface="Times New Roman" panose="02020603050405020304" pitchFamily="18" charset="0"/>
                <a:cs typeface="Times New Roman" panose="02020603050405020304" pitchFamily="18" charset="0"/>
              </a:rPr>
              <a:t>Lớp</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3</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123286"/>
            <a:ext cx="9147651" cy="1734714"/>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1587"/>
            <a:ext cx="3246578" cy="1017677"/>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698" y="4100683"/>
            <a:ext cx="1854447" cy="2718581"/>
          </a:xfrm>
          <a:prstGeom prst="rect">
            <a:avLst/>
          </a:prstGeom>
        </p:spPr>
      </p:pic>
      <p:sp>
        <p:nvSpPr>
          <p:cNvPr id="12" name="TextBox 11"/>
          <p:cNvSpPr txBox="1"/>
          <p:nvPr/>
        </p:nvSpPr>
        <p:spPr>
          <a:xfrm>
            <a:off x="1328745" y="4103630"/>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viên</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Phạm Thị Mai Hưng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99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6729" y="1756610"/>
            <a:ext cx="2591087" cy="4836695"/>
          </a:xfrm>
          <a:prstGeom prst="rect">
            <a:avLst/>
          </a:prstGeom>
        </p:spPr>
      </p:pic>
      <p:pic>
        <p:nvPicPr>
          <p:cNvPr id="4" name="Picture 3">
            <a:extLst>
              <a:ext uri="{FF2B5EF4-FFF2-40B4-BE49-F238E27FC236}">
                <a16:creationId xmlns:a16="http://schemas.microsoft.com/office/drawing/2014/main" id="{C88FC293-8685-474C-8600-128987431DCB}"/>
              </a:ext>
            </a:extLst>
          </p:cNvPr>
          <p:cNvPicPr>
            <a:picLocks noChangeAspect="1"/>
          </p:cNvPicPr>
          <p:nvPr/>
        </p:nvPicPr>
        <p:blipFill>
          <a:blip r:embed="rId4"/>
          <a:stretch>
            <a:fillRect/>
          </a:stretch>
        </p:blipFill>
        <p:spPr>
          <a:xfrm>
            <a:off x="0" y="928670"/>
            <a:ext cx="1643042" cy="714380"/>
          </a:xfrm>
          <a:prstGeom prst="rect">
            <a:avLst/>
          </a:prstGeom>
          <a:solidFill>
            <a:srgbClr val="00B050"/>
          </a:solidFill>
        </p:spPr>
      </p:pic>
      <p:sp>
        <p:nvSpPr>
          <p:cNvPr id="7" name="TextBox 6">
            <a:extLst>
              <a:ext uri="{FF2B5EF4-FFF2-40B4-BE49-F238E27FC236}">
                <a16:creationId xmlns:a16="http://schemas.microsoft.com/office/drawing/2014/main" id="{400AE0F4-0AA4-4ADD-A631-FE4E3DC65E3E}"/>
              </a:ext>
            </a:extLst>
          </p:cNvPr>
          <p:cNvSpPr txBox="1"/>
          <p:nvPr/>
        </p:nvSpPr>
        <p:spPr>
          <a:xfrm>
            <a:off x="0" y="357166"/>
            <a:ext cx="9144000"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24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0" y="642918"/>
            <a:ext cx="9144000" cy="461665"/>
          </a:xfrm>
          <a:prstGeom prst="rect">
            <a:avLst/>
          </a:prstGeom>
          <a:noFill/>
        </p:spPr>
        <p:txBody>
          <a:bodyPr wrap="square" rtlCol="0">
            <a:spAutoFit/>
          </a:bodyPr>
          <a:lstStyle/>
          <a:p>
            <a:pPr algn="ctr"/>
            <a:r>
              <a:rPr lang="en-US" sz="2400" b="1" dirty="0" err="1" smtClean="0">
                <a:solidFill>
                  <a:srgbClr val="FF0000"/>
                </a:solidFill>
                <a:latin typeface="Times New Roman" pitchFamily="18" charset="0"/>
                <a:cs typeface="Times New Roman" pitchFamily="18" charset="0"/>
              </a:rPr>
              <a:t>Viết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đoạn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bước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một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món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ăn</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0" name="TextBox 9"/>
          <p:cNvSpPr txBox="1"/>
          <p:nvPr/>
        </p:nvSpPr>
        <p:spPr>
          <a:xfrm>
            <a:off x="1802673" y="1071546"/>
            <a:ext cx="7341327" cy="461665"/>
          </a:xfrm>
          <a:prstGeom prst="rect">
            <a:avLst/>
          </a:prstGeom>
          <a:noFill/>
        </p:spPr>
        <p:txBody>
          <a:bodyPr wrap="square" rtlCol="0">
            <a:spAutoFit/>
          </a:bodyPr>
          <a:lstStyle/>
          <a:p>
            <a:pPr lvl="0" algn="just">
              <a:buClr>
                <a:srgbClr val="000000"/>
              </a:buClr>
              <a:defRPr/>
            </a:pPr>
            <a:r>
              <a:rPr lang="en-US" altLang="zh-CN" sz="2400" b="1" dirty="0" smtClean="0">
                <a:solidFill>
                  <a:srgbClr val="0000FF"/>
                </a:solidFill>
                <a:latin typeface="Times New Roman" pitchFamily="18" charset="0"/>
                <a:ea typeface="字魂107号-萌趣欢乐体" panose="00000500000000000000" pitchFamily="2" charset="-122"/>
                <a:cs typeface="Times New Roman" pitchFamily="18" charset="0"/>
                <a:sym typeface="+mn-lt"/>
              </a:rPr>
              <a:t>1. </a:t>
            </a:r>
            <a:r>
              <a:rPr lang="vi-VN" sz="2400" b="1" kern="0" dirty="0" smtClean="0">
                <a:solidFill>
                  <a:srgbClr val="0000FF"/>
                </a:solidFill>
                <a:latin typeface="Times New Roman" pitchFamily="18" charset="0"/>
                <a:ea typeface="Arial-Rounded" panose="020B0500000000000000" pitchFamily="34" charset="0"/>
                <a:cs typeface="Times New Roman" pitchFamily="18" charset="0"/>
                <a:sym typeface="Arial"/>
              </a:rPr>
              <a:t>Đọc đoạn văn dưới đây và cho biết:</a:t>
            </a:r>
          </a:p>
        </p:txBody>
      </p:sp>
      <p:sp>
        <p:nvSpPr>
          <p:cNvPr id="11" name="TextBox 10"/>
          <p:cNvSpPr txBox="1"/>
          <p:nvPr/>
        </p:nvSpPr>
        <p:spPr>
          <a:xfrm>
            <a:off x="0" y="1643050"/>
            <a:ext cx="9144000" cy="2308324"/>
          </a:xfrm>
          <a:prstGeom prst="rect">
            <a:avLst/>
          </a:prstGeom>
          <a:noFill/>
        </p:spPr>
        <p:txBody>
          <a:bodyPr wrap="square" rtlCol="0">
            <a:spAutoFit/>
          </a:bodyPr>
          <a:lstStyle/>
          <a:p>
            <a:r>
              <a:rPr lang="vi-VN" sz="2400" b="1" dirty="0" smtClean="0">
                <a:solidFill>
                  <a:srgbClr val="008000"/>
                </a:solidFill>
                <a:latin typeface="Times New Roman" pitchFamily="18" charset="0"/>
                <a:ea typeface="Arial-Rounded" panose="020B0500000000000000" pitchFamily="34" charset="0"/>
                <a:cs typeface="Times New Roman" pitchFamily="18" charset="0"/>
              </a:rPr>
              <a:t>          Để làm món trứng đúc thịt, Nam đã chuẩn bị thực phẩm theo ba bước. Đầu tiên, Nam rửa sạch thịt rồi xay nhỏ. Sau đó, cậu đập trứng vào bát, cho thêm thịt xay, hành khô, nước mắm và muối. Cuối cùng, Nam đánh đều tất cả. Vậy là đã sẵn sàng cho bước tiếp theo là bắc chảo rán trứng được rồi.</a:t>
            </a:r>
          </a:p>
          <a:p>
            <a:r>
              <a:rPr lang="vi-VN" sz="2400" b="1" dirty="0" smtClean="0">
                <a:solidFill>
                  <a:srgbClr val="008000"/>
                </a:solidFill>
                <a:latin typeface="Times New Roman" pitchFamily="18" charset="0"/>
                <a:ea typeface="Arial-Rounded" panose="020B0500000000000000" pitchFamily="34" charset="0"/>
                <a:cs typeface="Times New Roman" pitchFamily="18" charset="0"/>
              </a:rPr>
              <a:t>                                                                   (Kim Ngân)</a:t>
            </a:r>
          </a:p>
        </p:txBody>
      </p:sp>
      <p:sp>
        <p:nvSpPr>
          <p:cNvPr id="12" name="TextBox 11"/>
          <p:cNvSpPr txBox="1"/>
          <p:nvPr/>
        </p:nvSpPr>
        <p:spPr>
          <a:xfrm>
            <a:off x="0" y="3524119"/>
            <a:ext cx="4585063" cy="461665"/>
          </a:xfrm>
          <a:prstGeom prst="rect">
            <a:avLst/>
          </a:prstGeom>
          <a:noFill/>
        </p:spPr>
        <p:txBody>
          <a:bodyPr wrap="square" rtlCol="0">
            <a:spAutoFit/>
          </a:bodyPr>
          <a:lstStyle/>
          <a:p>
            <a:pPr marL="742950" lvl="0" indent="-742950" algn="just">
              <a:buClr>
                <a:srgbClr val="000000"/>
              </a:buClr>
              <a:defRPr/>
            </a:pPr>
            <a:r>
              <a:rPr lang="vi-VN" sz="2400" b="1" kern="0" dirty="0" smtClean="0">
                <a:solidFill>
                  <a:srgbClr val="0000FF"/>
                </a:solidFill>
                <a:latin typeface="Times New Roman" pitchFamily="18" charset="0"/>
                <a:ea typeface="Arial-Rounded" panose="020B0500000000000000" pitchFamily="34" charset="0"/>
                <a:cs typeface="Times New Roman" pitchFamily="18" charset="0"/>
                <a:sym typeface="Arial"/>
              </a:rPr>
              <a:t>- Đoạn văn thuật lại việc gì?</a:t>
            </a:r>
          </a:p>
        </p:txBody>
      </p:sp>
      <p:sp>
        <p:nvSpPr>
          <p:cNvPr id="13" name="TextBox 12"/>
          <p:cNvSpPr txBox="1"/>
          <p:nvPr/>
        </p:nvSpPr>
        <p:spPr>
          <a:xfrm>
            <a:off x="0" y="3929066"/>
            <a:ext cx="9144000" cy="830997"/>
          </a:xfrm>
          <a:prstGeom prst="rect">
            <a:avLst/>
          </a:prstGeom>
          <a:noFill/>
        </p:spPr>
        <p:txBody>
          <a:bodyPr wrap="square" rtlCol="0">
            <a:spAutoFit/>
          </a:bodyPr>
          <a:lstStyle/>
          <a:p>
            <a:pPr lvl="0"/>
            <a:r>
              <a:rPr lang="en-US" sz="2400" b="1" dirty="0" smtClean="0">
                <a:solidFill>
                  <a:srgbClr val="008000"/>
                </a:solidFill>
                <a:latin typeface="Times New Roman" pitchFamily="18" charset="0"/>
                <a:cs typeface="Times New Roman" pitchFamily="18" charset="0"/>
              </a:rPr>
              <a:t>a. </a:t>
            </a:r>
            <a:r>
              <a:rPr lang="en-US" sz="2400" b="1" dirty="0" err="1" smtClean="0">
                <a:solidFill>
                  <a:srgbClr val="008000"/>
                </a:solidFill>
                <a:latin typeface="Times New Roman" pitchFamily="18" charset="0"/>
                <a:cs typeface="Times New Roman" pitchFamily="18" charset="0"/>
              </a:rPr>
              <a:t>Đoạn</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văn</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thuật</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lại</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việc</a:t>
            </a:r>
            <a:r>
              <a:rPr lang="en-US" sz="2400" b="1" dirty="0" smtClean="0">
                <a:solidFill>
                  <a:srgbClr val="008000"/>
                </a:solidFill>
                <a:latin typeface="Times New Roman" pitchFamily="18" charset="0"/>
                <a:cs typeface="Times New Roman" pitchFamily="18" charset="0"/>
              </a:rPr>
              <a:t> Nam </a:t>
            </a:r>
            <a:r>
              <a:rPr lang="en-US" sz="2400" b="1" dirty="0" err="1" smtClean="0">
                <a:solidFill>
                  <a:srgbClr val="008000"/>
                </a:solidFill>
                <a:latin typeface="Times New Roman" pitchFamily="18" charset="0"/>
                <a:cs typeface="Times New Roman" pitchFamily="18" charset="0"/>
              </a:rPr>
              <a:t>chuẩn</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bị</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thực</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phẩm</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để</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làm</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món</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trứng</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đúc</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thịt</a:t>
            </a:r>
            <a:r>
              <a:rPr lang="en-US" sz="2400" b="1" dirty="0" smtClean="0">
                <a:solidFill>
                  <a:srgbClr val="008000"/>
                </a:solidFill>
                <a:latin typeface="Times New Roman" pitchFamily="18" charset="0"/>
                <a:cs typeface="Times New Roman" pitchFamily="18" charset="0"/>
              </a:rPr>
              <a:t>.</a:t>
            </a:r>
            <a:endParaRPr lang="vi-VN" sz="2400" b="1" dirty="0" smtClean="0">
              <a:solidFill>
                <a:srgbClr val="008000"/>
              </a:solidFill>
              <a:latin typeface="Times New Roman" pitchFamily="18" charset="0"/>
              <a:cs typeface="Times New Roman" pitchFamily="18" charset="0"/>
            </a:endParaRPr>
          </a:p>
        </p:txBody>
      </p:sp>
      <p:sp>
        <p:nvSpPr>
          <p:cNvPr id="14" name="TextBox 13"/>
          <p:cNvSpPr txBox="1"/>
          <p:nvPr/>
        </p:nvSpPr>
        <p:spPr>
          <a:xfrm>
            <a:off x="0" y="4767943"/>
            <a:ext cx="9144000" cy="461665"/>
          </a:xfrm>
          <a:prstGeom prst="rect">
            <a:avLst/>
          </a:prstGeom>
          <a:noFill/>
        </p:spPr>
        <p:txBody>
          <a:bodyPr wrap="square" rtlCol="0">
            <a:spAutoFit/>
          </a:bodyPr>
          <a:lstStyle/>
          <a:p>
            <a:pPr lvl="0"/>
            <a:r>
              <a:rPr lang="vi-VN" sz="2400" b="1" kern="0" dirty="0" smtClean="0">
                <a:solidFill>
                  <a:srgbClr val="0000FF"/>
                </a:solidFill>
                <a:latin typeface="Times New Roman" pitchFamily="18" charset="0"/>
                <a:ea typeface="Arial-Rounded" panose="020B0500000000000000" pitchFamily="34" charset="0"/>
                <a:cs typeface="Times New Roman" pitchFamily="18" charset="0"/>
                <a:sym typeface="Arial"/>
              </a:rPr>
              <a:t>- Các bước thực hiện việc đó.</a:t>
            </a:r>
          </a:p>
        </p:txBody>
      </p:sp>
      <p:sp>
        <p:nvSpPr>
          <p:cNvPr id="15" name="TextBox 14">
            <a:extLst>
              <a:ext uri="{FF2B5EF4-FFF2-40B4-BE49-F238E27FC236}">
                <a16:creationId xmlns:a16="http://schemas.microsoft.com/office/drawing/2014/main" id="{697C4406-6BBB-4287-8921-58A1C4CCEB49}"/>
              </a:ext>
            </a:extLst>
          </p:cNvPr>
          <p:cNvSpPr txBox="1"/>
          <p:nvPr/>
        </p:nvSpPr>
        <p:spPr>
          <a:xfrm>
            <a:off x="9797" y="5221697"/>
            <a:ext cx="6633905" cy="461665"/>
          </a:xfrm>
          <a:prstGeom prst="rect">
            <a:avLst/>
          </a:prstGeom>
          <a:noFill/>
        </p:spPr>
        <p:txBody>
          <a:bodyPr wrap="square">
            <a:spAutoFit/>
          </a:bodyPr>
          <a:lstStyle/>
          <a:p>
            <a:r>
              <a:rPr lang="vi-VN" sz="2400" b="1" i="0" dirty="0" smtClean="0">
                <a:solidFill>
                  <a:srgbClr val="008000"/>
                </a:solidFill>
                <a:effectLst/>
                <a:latin typeface="Times New Roman" pitchFamily="18" charset="0"/>
                <a:ea typeface="Arial-Rounded" panose="020B0500000000000000" pitchFamily="34" charset="0"/>
                <a:cs typeface="Times New Roman" pitchFamily="18" charset="0"/>
              </a:rPr>
              <a:t>* </a:t>
            </a:r>
            <a:r>
              <a:rPr lang="vi-VN" sz="2400" b="1" i="0" dirty="0">
                <a:solidFill>
                  <a:srgbClr val="FF0000"/>
                </a:solidFill>
                <a:effectLst/>
                <a:latin typeface="Times New Roman" pitchFamily="18" charset="0"/>
                <a:ea typeface="Arial-Rounded" panose="020B0500000000000000" pitchFamily="34" charset="0"/>
                <a:cs typeface="Times New Roman" pitchFamily="18" charset="0"/>
              </a:rPr>
              <a:t>Bước 1:</a:t>
            </a:r>
            <a:r>
              <a:rPr lang="vi-VN" sz="2400" b="1" i="0" dirty="0">
                <a:solidFill>
                  <a:srgbClr val="008000"/>
                </a:solidFill>
                <a:effectLst/>
                <a:latin typeface="Times New Roman" pitchFamily="18" charset="0"/>
                <a:ea typeface="Arial-Rounded" panose="020B0500000000000000" pitchFamily="34" charset="0"/>
                <a:cs typeface="Times New Roman" pitchFamily="18" charset="0"/>
              </a:rPr>
              <a:t> Rửa sạch thịt rồi xay </a:t>
            </a:r>
            <a:r>
              <a:rPr lang="vi-VN" sz="2400" b="1" i="0" dirty="0" smtClean="0">
                <a:solidFill>
                  <a:srgbClr val="008000"/>
                </a:solidFill>
                <a:effectLst/>
                <a:latin typeface="Times New Roman" pitchFamily="18" charset="0"/>
                <a:ea typeface="Arial-Rounded" panose="020B0500000000000000" pitchFamily="34" charset="0"/>
                <a:cs typeface="Times New Roman" pitchFamily="18" charset="0"/>
              </a:rPr>
              <a:t>nhỏ.</a:t>
            </a:r>
            <a:endParaRPr lang="en-US" sz="2400" b="1" dirty="0">
              <a:solidFill>
                <a:srgbClr val="008000"/>
              </a:solidFill>
              <a:latin typeface="Times New Roman" pitchFamily="18" charset="0"/>
              <a:ea typeface="Arial-Rounded" panose="020B0500000000000000" pitchFamily="34" charset="0"/>
              <a:cs typeface="Times New Roman" pitchFamily="18" charset="0"/>
            </a:endParaRPr>
          </a:p>
        </p:txBody>
      </p:sp>
      <p:sp>
        <p:nvSpPr>
          <p:cNvPr id="16" name="TextBox 15">
            <a:extLst>
              <a:ext uri="{FF2B5EF4-FFF2-40B4-BE49-F238E27FC236}">
                <a16:creationId xmlns:a16="http://schemas.microsoft.com/office/drawing/2014/main" id="{DF3CB41A-80A6-44D8-90CF-2346E5A382F9}"/>
              </a:ext>
            </a:extLst>
          </p:cNvPr>
          <p:cNvSpPr txBox="1"/>
          <p:nvPr/>
        </p:nvSpPr>
        <p:spPr>
          <a:xfrm>
            <a:off x="0" y="5727067"/>
            <a:ext cx="9144000" cy="830997"/>
          </a:xfrm>
          <a:prstGeom prst="rect">
            <a:avLst/>
          </a:prstGeom>
          <a:noFill/>
        </p:spPr>
        <p:txBody>
          <a:bodyPr wrap="square">
            <a:spAutoFit/>
          </a:bodyPr>
          <a:lstStyle/>
          <a:p>
            <a:r>
              <a:rPr lang="vi-VN" sz="2400" b="1" i="0" dirty="0" smtClean="0">
                <a:solidFill>
                  <a:srgbClr val="008000"/>
                </a:solidFill>
                <a:effectLst/>
                <a:latin typeface="Times New Roman" pitchFamily="18" charset="0"/>
                <a:ea typeface="Arial-Rounded" panose="020B0500000000000000" pitchFamily="34" charset="0"/>
                <a:cs typeface="Times New Roman" pitchFamily="18" charset="0"/>
              </a:rPr>
              <a:t>* </a:t>
            </a:r>
            <a:r>
              <a:rPr lang="vi-VN" sz="2400" b="1" i="0" dirty="0">
                <a:solidFill>
                  <a:srgbClr val="FF0000"/>
                </a:solidFill>
                <a:effectLst/>
                <a:latin typeface="Times New Roman" pitchFamily="18" charset="0"/>
                <a:ea typeface="Arial-Rounded" panose="020B0500000000000000" pitchFamily="34" charset="0"/>
                <a:cs typeface="Times New Roman" pitchFamily="18" charset="0"/>
              </a:rPr>
              <a:t>Bước 2</a:t>
            </a:r>
            <a:r>
              <a:rPr lang="vi-VN" sz="2400" b="1" i="0" dirty="0">
                <a:solidFill>
                  <a:srgbClr val="008000"/>
                </a:solidFill>
                <a:effectLst/>
                <a:latin typeface="Times New Roman" pitchFamily="18" charset="0"/>
                <a:ea typeface="Arial-Rounded" panose="020B0500000000000000" pitchFamily="34" charset="0"/>
                <a:cs typeface="Times New Roman" pitchFamily="18" charset="0"/>
              </a:rPr>
              <a:t>: Đập trứng vào bát, cho thêm thịt xay, hành khô, nước mắm và muối.</a:t>
            </a:r>
            <a:endParaRPr lang="en-US" sz="2400" b="1" dirty="0">
              <a:solidFill>
                <a:srgbClr val="008000"/>
              </a:solidFill>
              <a:latin typeface="Times New Roman" pitchFamily="18" charset="0"/>
              <a:ea typeface="Arial-Rounded" panose="020B0500000000000000" pitchFamily="34" charset="0"/>
              <a:cs typeface="Times New Roman" pitchFamily="18" charset="0"/>
            </a:endParaRPr>
          </a:p>
        </p:txBody>
      </p:sp>
      <p:sp>
        <p:nvSpPr>
          <p:cNvPr id="17" name="TextBox 16">
            <a:extLst>
              <a:ext uri="{FF2B5EF4-FFF2-40B4-BE49-F238E27FC236}">
                <a16:creationId xmlns:a16="http://schemas.microsoft.com/office/drawing/2014/main" id="{684FDE8E-F2D9-426A-A659-2117CDB759AC}"/>
              </a:ext>
            </a:extLst>
          </p:cNvPr>
          <p:cNvSpPr txBox="1"/>
          <p:nvPr/>
        </p:nvSpPr>
        <p:spPr>
          <a:xfrm>
            <a:off x="19594" y="6334780"/>
            <a:ext cx="4993481" cy="461665"/>
          </a:xfrm>
          <a:prstGeom prst="rect">
            <a:avLst/>
          </a:prstGeom>
          <a:noFill/>
        </p:spPr>
        <p:txBody>
          <a:bodyPr wrap="square">
            <a:spAutoFit/>
          </a:bodyPr>
          <a:lstStyle/>
          <a:p>
            <a:r>
              <a:rPr lang="vi-VN" sz="2400" b="1" i="0" dirty="0" smtClean="0">
                <a:solidFill>
                  <a:srgbClr val="008000"/>
                </a:solidFill>
                <a:effectLst/>
                <a:latin typeface="Times New Roman" pitchFamily="18" charset="0"/>
                <a:ea typeface="Arial-Rounded" panose="020B0500000000000000" pitchFamily="34" charset="0"/>
                <a:cs typeface="Times New Roman" pitchFamily="18" charset="0"/>
              </a:rPr>
              <a:t>* </a:t>
            </a:r>
            <a:r>
              <a:rPr lang="vi-VN" sz="2400" b="1" i="0" dirty="0">
                <a:solidFill>
                  <a:srgbClr val="FF0000"/>
                </a:solidFill>
                <a:effectLst/>
                <a:latin typeface="Times New Roman" pitchFamily="18" charset="0"/>
                <a:ea typeface="Arial-Rounded" panose="020B0500000000000000" pitchFamily="34" charset="0"/>
                <a:cs typeface="Times New Roman" pitchFamily="18" charset="0"/>
              </a:rPr>
              <a:t>Bước 3</a:t>
            </a:r>
            <a:r>
              <a:rPr lang="vi-VN" sz="2400" b="1" i="0" dirty="0">
                <a:solidFill>
                  <a:srgbClr val="008000"/>
                </a:solidFill>
                <a:effectLst/>
                <a:latin typeface="Times New Roman" pitchFamily="18" charset="0"/>
                <a:ea typeface="Arial-Rounded" panose="020B0500000000000000" pitchFamily="34" charset="0"/>
                <a:cs typeface="Times New Roman" pitchFamily="18" charset="0"/>
              </a:rPr>
              <a:t>: Đánh đều tất </a:t>
            </a:r>
            <a:r>
              <a:rPr lang="vi-VN" sz="2400" b="1" i="0" dirty="0" smtClean="0">
                <a:solidFill>
                  <a:srgbClr val="008000"/>
                </a:solidFill>
                <a:effectLst/>
                <a:latin typeface="Times New Roman" pitchFamily="18" charset="0"/>
                <a:ea typeface="Arial-Rounded" panose="020B0500000000000000" pitchFamily="34" charset="0"/>
                <a:cs typeface="Times New Roman" pitchFamily="18" charset="0"/>
              </a:rPr>
              <a:t>cả.</a:t>
            </a:r>
            <a:endParaRPr lang="en-US" sz="2400" b="1" dirty="0">
              <a:solidFill>
                <a:srgbClr val="008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7938817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2"/>
                                        </p:tgtEl>
                                        <p:attrNameLst>
                                          <p:attrName>style.visibility</p:attrName>
                                        </p:attrNameLst>
                                      </p:cBhvr>
                                      <p:to>
                                        <p:strVal val="visible"/>
                                      </p:to>
                                    </p:set>
                                    <p:anim calcmode="discrete" valueType="clr">
                                      <p:cBhvr override="childStyle">
                                        <p:cTn id="3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
                                        </p:tgtEl>
                                        <p:attrNameLst>
                                          <p:attrName>fillcolor</p:attrName>
                                        </p:attrNameLst>
                                      </p:cBhvr>
                                      <p:tavLst>
                                        <p:tav tm="0">
                                          <p:val>
                                            <p:clrVal>
                                              <a:schemeClr val="accent2"/>
                                            </p:clrVal>
                                          </p:val>
                                        </p:tav>
                                        <p:tav tm="50000">
                                          <p:val>
                                            <p:clrVal>
                                              <a:schemeClr val="hlink"/>
                                            </p:clrVal>
                                          </p:val>
                                        </p:tav>
                                      </p:tavLst>
                                    </p:anim>
                                    <p:set>
                                      <p:cBhvr>
                                        <p:cTn id="33" dur="80"/>
                                        <p:tgtEl>
                                          <p:spTgt spid="12"/>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4"/>
                                        </p:tgtEl>
                                        <p:attrNameLst>
                                          <p:attrName>style.visibility</p:attrName>
                                        </p:attrNameLst>
                                      </p:cBhvr>
                                      <p:to>
                                        <p:strVal val="visible"/>
                                      </p:to>
                                    </p:set>
                                    <p:anim calcmode="discrete" valueType="clr">
                                      <p:cBhvr override="childStyle">
                                        <p:cTn id="3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4"/>
                                        </p:tgtEl>
                                        <p:attrNameLst>
                                          <p:attrName>fillcolor</p:attrName>
                                        </p:attrNameLst>
                                      </p:cBhvr>
                                      <p:tavLst>
                                        <p:tav tm="0">
                                          <p:val>
                                            <p:clrVal>
                                              <a:schemeClr val="accent2"/>
                                            </p:clrVal>
                                          </p:val>
                                        </p:tav>
                                        <p:tav tm="50000">
                                          <p:val>
                                            <p:clrVal>
                                              <a:schemeClr val="hlink"/>
                                            </p:clrVal>
                                          </p:val>
                                        </p:tav>
                                      </p:tavLst>
                                    </p:anim>
                                    <p:set>
                                      <p:cBhvr>
                                        <p:cTn id="40" dur="80"/>
                                        <p:tgtEl>
                                          <p:spTgt spid="14"/>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3"/>
                                        </p:tgtEl>
                                        <p:attrNameLst>
                                          <p:attrName>style.visibility</p:attrName>
                                        </p:attrNameLst>
                                      </p:cBhvr>
                                      <p:to>
                                        <p:strVal val="visible"/>
                                      </p:to>
                                    </p:set>
                                    <p:anim calcmode="discrete" valueType="clr">
                                      <p:cBhvr override="childStyle">
                                        <p:cTn id="4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3"/>
                                        </p:tgtEl>
                                        <p:attrNameLst>
                                          <p:attrName>fillcolor</p:attrName>
                                        </p:attrNameLst>
                                      </p:cBhvr>
                                      <p:tavLst>
                                        <p:tav tm="0">
                                          <p:val>
                                            <p:clrVal>
                                              <a:schemeClr val="accent2"/>
                                            </p:clrVal>
                                          </p:val>
                                        </p:tav>
                                        <p:tav tm="50000">
                                          <p:val>
                                            <p:clrVal>
                                              <a:schemeClr val="hlink"/>
                                            </p:clrVal>
                                          </p:val>
                                        </p:tav>
                                      </p:tavLst>
                                    </p:anim>
                                    <p:set>
                                      <p:cBhvr>
                                        <p:cTn id="47" dur="80"/>
                                        <p:tgtEl>
                                          <p:spTgt spid="13"/>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5"/>
                                        </p:tgtEl>
                                        <p:attrNameLst>
                                          <p:attrName>style.visibility</p:attrName>
                                        </p:attrNameLst>
                                      </p:cBhvr>
                                      <p:to>
                                        <p:strVal val="visible"/>
                                      </p:to>
                                    </p:set>
                                    <p:anim calcmode="discrete" valueType="clr">
                                      <p:cBhvr override="childStyle">
                                        <p:cTn id="5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5"/>
                                        </p:tgtEl>
                                        <p:attrNameLst>
                                          <p:attrName>fillcolor</p:attrName>
                                        </p:attrNameLst>
                                      </p:cBhvr>
                                      <p:tavLst>
                                        <p:tav tm="0">
                                          <p:val>
                                            <p:clrVal>
                                              <a:schemeClr val="accent2"/>
                                            </p:clrVal>
                                          </p:val>
                                        </p:tav>
                                        <p:tav tm="50000">
                                          <p:val>
                                            <p:clrVal>
                                              <a:schemeClr val="hlink"/>
                                            </p:clrVal>
                                          </p:val>
                                        </p:tav>
                                      </p:tavLst>
                                    </p:anim>
                                    <p:set>
                                      <p:cBhvr>
                                        <p:cTn id="54" dur="80"/>
                                        <p:tgtEl>
                                          <p:spTgt spid="15"/>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6"/>
                                        </p:tgtEl>
                                        <p:attrNameLst>
                                          <p:attrName>style.visibility</p:attrName>
                                        </p:attrNameLst>
                                      </p:cBhvr>
                                      <p:to>
                                        <p:strVal val="visible"/>
                                      </p:to>
                                    </p:set>
                                    <p:anim calcmode="discrete" valueType="clr">
                                      <p:cBhvr override="childStyle">
                                        <p:cTn id="5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6"/>
                                        </p:tgtEl>
                                        <p:attrNameLst>
                                          <p:attrName>fillcolor</p:attrName>
                                        </p:attrNameLst>
                                      </p:cBhvr>
                                      <p:tavLst>
                                        <p:tav tm="0">
                                          <p:val>
                                            <p:clrVal>
                                              <a:schemeClr val="accent2"/>
                                            </p:clrVal>
                                          </p:val>
                                        </p:tav>
                                        <p:tav tm="50000">
                                          <p:val>
                                            <p:clrVal>
                                              <a:schemeClr val="hlink"/>
                                            </p:clrVal>
                                          </p:val>
                                        </p:tav>
                                      </p:tavLst>
                                    </p:anim>
                                    <p:set>
                                      <p:cBhvr>
                                        <p:cTn id="61" dur="80"/>
                                        <p:tgtEl>
                                          <p:spTgt spid="16"/>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7"/>
                                        </p:tgtEl>
                                        <p:attrNameLst>
                                          <p:attrName>style.visibility</p:attrName>
                                        </p:attrNameLst>
                                      </p:cBhvr>
                                      <p:to>
                                        <p:strVal val="visible"/>
                                      </p:to>
                                    </p:set>
                                    <p:anim calcmode="discrete" valueType="clr">
                                      <p:cBhvr override="childStyle">
                                        <p:cTn id="6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7"/>
                                        </p:tgtEl>
                                        <p:attrNameLst>
                                          <p:attrName>fillcolor</p:attrName>
                                        </p:attrNameLst>
                                      </p:cBhvr>
                                      <p:tavLst>
                                        <p:tav tm="0">
                                          <p:val>
                                            <p:clrVal>
                                              <a:schemeClr val="accent2"/>
                                            </p:clrVal>
                                          </p:val>
                                        </p:tav>
                                        <p:tav tm="50000">
                                          <p:val>
                                            <p:clrVal>
                                              <a:schemeClr val="hlink"/>
                                            </p:clrVal>
                                          </p:val>
                                        </p:tav>
                                      </p:tavLst>
                                    </p:anim>
                                    <p:set>
                                      <p:cBhvr>
                                        <p:cTn id="68"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EBE67E-6ED1-4601-8630-EAE295B6A92D}"/>
              </a:ext>
            </a:extLst>
          </p:cNvPr>
          <p:cNvSpPr/>
          <p:nvPr/>
        </p:nvSpPr>
        <p:spPr>
          <a:xfrm>
            <a:off x="1783081" y="1243065"/>
            <a:ext cx="7197095" cy="95410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杨任东竹石体-Semibold"/>
                <a:cs typeface="Times New Roman" pitchFamily="18" charset="0"/>
                <a:sym typeface="Arial"/>
              </a:rPr>
              <a:t>2. </a:t>
            </a:r>
            <a:r>
              <a:rPr kumimoji="0" lang="vi-VN" sz="2800" b="1" i="0" u="none" strike="noStrike" kern="0" cap="none" spc="0" normalizeH="0" baseline="0" noProof="0" dirty="0">
                <a:ln>
                  <a:noFill/>
                </a:ln>
                <a:solidFill>
                  <a:srgbClr val="0000FF"/>
                </a:solidFill>
                <a:effectLst/>
                <a:uLnTx/>
                <a:uFillTx/>
                <a:latin typeface="Times New Roman" pitchFamily="18" charset="0"/>
                <a:ea typeface="杨任东竹石体-Semibold"/>
                <a:cs typeface="Times New Roman" pitchFamily="18" charset="0"/>
                <a:sym typeface="Arial"/>
              </a:rPr>
              <a:t>Dựa vào tranh, trao đổi về các bước rang </a:t>
            </a:r>
            <a:r>
              <a:rPr kumimoji="0" lang="vi-VN" sz="2800" b="1" i="0" u="none" strike="noStrike" kern="0" cap="none" spc="0" normalizeH="0" baseline="0" noProof="0" dirty="0" smtClean="0">
                <a:ln>
                  <a:noFill/>
                </a:ln>
                <a:solidFill>
                  <a:srgbClr val="0000FF"/>
                </a:solidFill>
                <a:effectLst/>
                <a:uLnTx/>
                <a:uFillTx/>
                <a:latin typeface="Times New Roman" pitchFamily="18" charset="0"/>
                <a:ea typeface="杨任东竹石体-Semibold"/>
                <a:cs typeface="Times New Roman" pitchFamily="18" charset="0"/>
                <a:sym typeface="Arial"/>
              </a:rPr>
              <a:t>thịt.</a:t>
            </a:r>
            <a:endParaRPr kumimoji="0" lang="vi-VN" sz="2800" b="1" i="0" u="none" strike="noStrike" kern="0" cap="none" spc="0" normalizeH="0" baseline="0" noProof="0" dirty="0">
              <a:ln>
                <a:noFill/>
              </a:ln>
              <a:solidFill>
                <a:srgbClr val="0000FF"/>
              </a:solidFill>
              <a:effectLst/>
              <a:uLnTx/>
              <a:uFillTx/>
              <a:latin typeface="Times New Roman" pitchFamily="18" charset="0"/>
              <a:ea typeface="杨任东竹石体-Semibold"/>
              <a:cs typeface="Times New Roman" pitchFamily="18" charset="0"/>
              <a:sym typeface="Arial"/>
            </a:endParaRPr>
          </a:p>
        </p:txBody>
      </p:sp>
      <p:pic>
        <p:nvPicPr>
          <p:cNvPr id="5" name="Picture 4">
            <a:extLst>
              <a:ext uri="{FF2B5EF4-FFF2-40B4-BE49-F238E27FC236}">
                <a16:creationId xmlns:a16="http://schemas.microsoft.com/office/drawing/2014/main" id="{221CF81D-4EB5-453B-9C80-07B106DA75CE}"/>
              </a:ext>
            </a:extLst>
          </p:cNvPr>
          <p:cNvPicPr>
            <a:picLocks noChangeAspect="1"/>
          </p:cNvPicPr>
          <p:nvPr/>
        </p:nvPicPr>
        <p:blipFill>
          <a:blip r:embed="rId3"/>
          <a:stretch>
            <a:fillRect/>
          </a:stretch>
        </p:blipFill>
        <p:spPr>
          <a:xfrm>
            <a:off x="1802674" y="1676865"/>
            <a:ext cx="7341326" cy="3038019"/>
          </a:xfrm>
          <a:prstGeom prst="rect">
            <a:avLst/>
          </a:prstGeom>
        </p:spPr>
      </p:pic>
      <p:pic>
        <p:nvPicPr>
          <p:cNvPr id="8" name="Picture 7">
            <a:extLst>
              <a:ext uri="{FF2B5EF4-FFF2-40B4-BE49-F238E27FC236}">
                <a16:creationId xmlns:a16="http://schemas.microsoft.com/office/drawing/2014/main" id="{C88FC293-8685-474C-8600-128987431DCB}"/>
              </a:ext>
            </a:extLst>
          </p:cNvPr>
          <p:cNvPicPr>
            <a:picLocks noChangeAspect="1"/>
          </p:cNvPicPr>
          <p:nvPr/>
        </p:nvPicPr>
        <p:blipFill>
          <a:blip r:embed="rId4"/>
          <a:stretch>
            <a:fillRect/>
          </a:stretch>
        </p:blipFill>
        <p:spPr>
          <a:xfrm>
            <a:off x="0" y="1357298"/>
            <a:ext cx="1796663" cy="869253"/>
          </a:xfrm>
          <a:prstGeom prst="rect">
            <a:avLst/>
          </a:prstGeom>
          <a:solidFill>
            <a:srgbClr val="00B050"/>
          </a:solidFill>
        </p:spPr>
      </p:pic>
      <p:sp>
        <p:nvSpPr>
          <p:cNvPr id="10" name="TextBox 9">
            <a:extLst>
              <a:ext uri="{FF2B5EF4-FFF2-40B4-BE49-F238E27FC236}">
                <a16:creationId xmlns:a16="http://schemas.microsoft.com/office/drawing/2014/main" id="{400AE0F4-0AA4-4ADD-A631-FE4E3DC65E3E}"/>
              </a:ext>
            </a:extLst>
          </p:cNvPr>
          <p:cNvSpPr txBox="1"/>
          <p:nvPr/>
        </p:nvSpPr>
        <p:spPr>
          <a:xfrm>
            <a:off x="0" y="407172"/>
            <a:ext cx="914400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28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0" y="783771"/>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Viết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món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EFE63D28-B205-46F8-AEBE-258E5654CCD7}"/>
              </a:ext>
            </a:extLst>
          </p:cNvPr>
          <p:cNvSpPr txBox="1"/>
          <p:nvPr/>
        </p:nvSpPr>
        <p:spPr>
          <a:xfrm>
            <a:off x="0" y="4552321"/>
            <a:ext cx="6445219" cy="523220"/>
          </a:xfrm>
          <a:prstGeom prst="rect">
            <a:avLst/>
          </a:prstGeom>
          <a:noFill/>
        </p:spPr>
        <p:txBody>
          <a:bodyPr wrap="square">
            <a:spAutoFit/>
          </a:bodyPr>
          <a:lstStyle/>
          <a:p>
            <a:r>
              <a:rPr lang="vi-VN" sz="2800" b="1" dirty="0" smtClean="0">
                <a:solidFill>
                  <a:srgbClr val="0000FF"/>
                </a:solidFill>
                <a:latin typeface="Times New Roman" pitchFamily="18" charset="0"/>
                <a:ea typeface="Arial-Rounded" panose="020B0500000000000000" pitchFamily="34" charset="0"/>
                <a:cs typeface="Times New Roman" pitchFamily="18" charset="0"/>
              </a:rPr>
              <a:t>* </a:t>
            </a:r>
            <a:r>
              <a:rPr lang="vi-VN" sz="2800" b="1" dirty="0">
                <a:solidFill>
                  <a:srgbClr val="0000FF"/>
                </a:solidFill>
                <a:latin typeface="Times New Roman" pitchFamily="18" charset="0"/>
                <a:ea typeface="Arial-Rounded" panose="020B0500000000000000" pitchFamily="34" charset="0"/>
                <a:cs typeface="Times New Roman" pitchFamily="18" charset="0"/>
              </a:rPr>
              <a:t>Bước 1: Cho dầu ăn vào chảo</a:t>
            </a:r>
            <a:endParaRPr lang="en-US" sz="2800" b="1" dirty="0">
              <a:solidFill>
                <a:srgbClr val="0000FF"/>
              </a:solidFill>
              <a:latin typeface="Times New Roman" pitchFamily="18" charset="0"/>
              <a:ea typeface="Arial-Rounded" panose="020B0500000000000000" pitchFamily="34" charset="0"/>
              <a:cs typeface="Times New Roman" pitchFamily="18" charset="0"/>
            </a:endParaRPr>
          </a:p>
        </p:txBody>
      </p:sp>
      <p:sp>
        <p:nvSpPr>
          <p:cNvPr id="14" name="TextBox 13">
            <a:extLst>
              <a:ext uri="{FF2B5EF4-FFF2-40B4-BE49-F238E27FC236}">
                <a16:creationId xmlns:a16="http://schemas.microsoft.com/office/drawing/2014/main" id="{003B5A53-4827-4EC9-8967-CC1E9289822C}"/>
              </a:ext>
            </a:extLst>
          </p:cNvPr>
          <p:cNvSpPr txBox="1"/>
          <p:nvPr/>
        </p:nvSpPr>
        <p:spPr>
          <a:xfrm>
            <a:off x="29391" y="4997343"/>
            <a:ext cx="5587479" cy="523220"/>
          </a:xfrm>
          <a:prstGeom prst="rect">
            <a:avLst/>
          </a:prstGeom>
          <a:noFill/>
        </p:spPr>
        <p:txBody>
          <a:bodyPr wrap="square">
            <a:spAutoFit/>
          </a:bodyPr>
          <a:lstStyle/>
          <a:p>
            <a:r>
              <a:rPr lang="vi-VN" sz="2800" b="1" dirty="0" smtClean="0">
                <a:solidFill>
                  <a:srgbClr val="0000FF"/>
                </a:solidFill>
                <a:latin typeface="Times New Roman" pitchFamily="18" charset="0"/>
                <a:ea typeface="Arial-Rounded" panose="020B0500000000000000" pitchFamily="34" charset="0"/>
                <a:cs typeface="Times New Roman" pitchFamily="18" charset="0"/>
              </a:rPr>
              <a:t>* Bước </a:t>
            </a:r>
            <a:r>
              <a:rPr lang="vi-VN" sz="2800" b="1" dirty="0">
                <a:solidFill>
                  <a:srgbClr val="0000FF"/>
                </a:solidFill>
                <a:latin typeface="Times New Roman" pitchFamily="18" charset="0"/>
                <a:ea typeface="Arial-Rounded" panose="020B0500000000000000" pitchFamily="34" charset="0"/>
                <a:cs typeface="Times New Roman" pitchFamily="18" charset="0"/>
              </a:rPr>
              <a:t>2: Rán vàng thịt</a:t>
            </a:r>
            <a:endParaRPr lang="en-US" sz="2800" b="1" dirty="0">
              <a:solidFill>
                <a:srgbClr val="0000FF"/>
              </a:solidFill>
              <a:latin typeface="Times New Roman" pitchFamily="18" charset="0"/>
              <a:ea typeface="Arial-Rounded" panose="020B0500000000000000" pitchFamily="34" charset="0"/>
              <a:cs typeface="Times New Roman" pitchFamily="18" charset="0"/>
            </a:endParaRPr>
          </a:p>
        </p:txBody>
      </p:sp>
      <p:sp>
        <p:nvSpPr>
          <p:cNvPr id="15" name="TextBox 14">
            <a:extLst>
              <a:ext uri="{FF2B5EF4-FFF2-40B4-BE49-F238E27FC236}">
                <a16:creationId xmlns:a16="http://schemas.microsoft.com/office/drawing/2014/main" id="{747B3E13-3684-4D94-B540-61A3CE271941}"/>
              </a:ext>
            </a:extLst>
          </p:cNvPr>
          <p:cNvSpPr txBox="1"/>
          <p:nvPr/>
        </p:nvSpPr>
        <p:spPr>
          <a:xfrm>
            <a:off x="39190" y="5445497"/>
            <a:ext cx="9108440" cy="523220"/>
          </a:xfrm>
          <a:prstGeom prst="rect">
            <a:avLst/>
          </a:prstGeom>
          <a:noFill/>
        </p:spPr>
        <p:txBody>
          <a:bodyPr wrap="square">
            <a:spAutoFit/>
          </a:bodyPr>
          <a:lstStyle/>
          <a:p>
            <a:r>
              <a:rPr lang="vi-VN" sz="2800" b="1" dirty="0" smtClean="0">
                <a:solidFill>
                  <a:srgbClr val="0000FF"/>
                </a:solidFill>
                <a:latin typeface="Times New Roman" pitchFamily="18" charset="0"/>
                <a:ea typeface="Arial-Rounded" panose="020B0500000000000000" pitchFamily="34" charset="0"/>
                <a:cs typeface="Times New Roman" pitchFamily="18" charset="0"/>
              </a:rPr>
              <a:t>* </a:t>
            </a:r>
            <a:r>
              <a:rPr lang="vi-VN" sz="2800" b="1" dirty="0">
                <a:solidFill>
                  <a:srgbClr val="0000FF"/>
                </a:solidFill>
                <a:latin typeface="Times New Roman" pitchFamily="18" charset="0"/>
                <a:ea typeface="Arial-Rounded" panose="020B0500000000000000" pitchFamily="34" charset="0"/>
                <a:cs typeface="Times New Roman" pitchFamily="18" charset="0"/>
              </a:rPr>
              <a:t>Bước 3: Thái nhỏ hành khô, cho vào chảo</a:t>
            </a:r>
            <a:endParaRPr lang="en-US" sz="2800" b="1" dirty="0">
              <a:solidFill>
                <a:srgbClr val="0000FF"/>
              </a:solidFill>
              <a:latin typeface="Times New Roman" pitchFamily="18" charset="0"/>
              <a:ea typeface="Arial-Rounded" panose="020B0500000000000000" pitchFamily="34" charset="0"/>
              <a:cs typeface="Times New Roman" pitchFamily="18" charset="0"/>
            </a:endParaRPr>
          </a:p>
        </p:txBody>
      </p:sp>
      <p:sp>
        <p:nvSpPr>
          <p:cNvPr id="16" name="TextBox 15">
            <a:extLst>
              <a:ext uri="{FF2B5EF4-FFF2-40B4-BE49-F238E27FC236}">
                <a16:creationId xmlns:a16="http://schemas.microsoft.com/office/drawing/2014/main" id="{12A9986B-B942-4A7A-BE8B-E202FBB3F448}"/>
              </a:ext>
            </a:extLst>
          </p:cNvPr>
          <p:cNvSpPr txBox="1"/>
          <p:nvPr/>
        </p:nvSpPr>
        <p:spPr>
          <a:xfrm>
            <a:off x="58784" y="5903893"/>
            <a:ext cx="9085216" cy="954107"/>
          </a:xfrm>
          <a:prstGeom prst="rect">
            <a:avLst/>
          </a:prstGeom>
          <a:noFill/>
        </p:spPr>
        <p:txBody>
          <a:bodyPr wrap="square">
            <a:spAutoFit/>
          </a:bodyPr>
          <a:lstStyle/>
          <a:p>
            <a:r>
              <a:rPr lang="vi-VN" sz="2800" b="1" dirty="0" smtClean="0">
                <a:solidFill>
                  <a:srgbClr val="0000FF"/>
                </a:solidFill>
                <a:latin typeface="Times New Roman" pitchFamily="18" charset="0"/>
                <a:ea typeface="Arial-Rounded" panose="020B0500000000000000" pitchFamily="34" charset="0"/>
                <a:cs typeface="Times New Roman" pitchFamily="18" charset="0"/>
              </a:rPr>
              <a:t>* </a:t>
            </a:r>
            <a:r>
              <a:rPr lang="vi-VN" sz="2800" b="1" dirty="0">
                <a:solidFill>
                  <a:srgbClr val="0000FF"/>
                </a:solidFill>
                <a:latin typeface="Times New Roman" pitchFamily="18" charset="0"/>
                <a:ea typeface="Arial-Rounded" panose="020B0500000000000000" pitchFamily="34" charset="0"/>
                <a:cs typeface="Times New Roman" pitchFamily="18" charset="0"/>
              </a:rPr>
              <a:t>Bước 4: Cho nước mắm, muối, hành lá,… đảo đều rồi tắt bếp.</a:t>
            </a:r>
            <a:endParaRPr lang="en-US" sz="2800" b="1" dirty="0">
              <a:solidFill>
                <a:srgbClr val="0000FF"/>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1007299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1358797" y="-1358795"/>
            <a:ext cx="6858001" cy="9575592"/>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3239" y="5200651"/>
            <a:ext cx="1423708" cy="1898277"/>
          </a:xfrm>
          <a:prstGeom prst="rect">
            <a:avLst/>
          </a:prstGeom>
        </p:spPr>
      </p:pic>
      <p:sp>
        <p:nvSpPr>
          <p:cNvPr id="19" name="Rectangle 18">
            <a:extLst>
              <a:ext uri="{FF2B5EF4-FFF2-40B4-BE49-F238E27FC236}">
                <a16:creationId xmlns:a16="http://schemas.microsoft.com/office/drawing/2014/main" id="{57EBE67E-6ED1-4601-8630-EAE295B6A92D}"/>
              </a:ext>
            </a:extLst>
          </p:cNvPr>
          <p:cNvSpPr/>
          <p:nvPr/>
        </p:nvSpPr>
        <p:spPr>
          <a:xfrm>
            <a:off x="406712" y="996177"/>
            <a:ext cx="8508688"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smtClean="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Viết </a:t>
            </a:r>
            <a:r>
              <a:rPr kumimoji="0" lang="vi-VN" sz="44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lại các bước rang thịt ở bài tập 2</a:t>
            </a:r>
          </a:p>
        </p:txBody>
      </p:sp>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946" y="4698628"/>
            <a:ext cx="2052359" cy="2736478"/>
          </a:xfrm>
          <a:prstGeom prst="rect">
            <a:avLst/>
          </a:prstGeom>
        </p:spPr>
      </p:pic>
      <p:pic>
        <p:nvPicPr>
          <p:cNvPr id="6" name="Picture 5">
            <a:extLst>
              <a:ext uri="{FF2B5EF4-FFF2-40B4-BE49-F238E27FC236}">
                <a16:creationId xmlns:a16="http://schemas.microsoft.com/office/drawing/2014/main" id="{B04BDA9F-9997-48BB-8BF4-D0176579712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725" b="98881" l="6914" r="91852">
                        <a14:foregroundMark x1="10247" y1="16555" x2="10247" y2="23714"/>
                        <a14:foregroundMark x1="7160" y1="17673" x2="9012" y2="24832"/>
                        <a14:foregroundMark x1="12099" y1="45638" x2="17037" y2="74497"/>
                        <a14:foregroundMark x1="13951" y1="71141" x2="12099" y2="94183"/>
                        <a14:foregroundMark x1="9383" y1="59508" x2="8395" y2="67785"/>
                        <a14:foregroundMark x1="20741" y1="85682" x2="23827" y2="93512"/>
                        <a14:foregroundMark x1="21358" y1="45638" x2="22222" y2="50559"/>
                        <a14:foregroundMark x1="19506" y1="42282" x2="23827" y2="44519"/>
                        <a14:foregroundMark x1="13704" y1="37808" x2="17037" y2="56152"/>
                        <a14:foregroundMark x1="15802" y1="43848" x2="17901" y2="59508"/>
                        <a14:foregroundMark x1="12099" y1="44519" x2="12469" y2="55034"/>
                        <a14:foregroundMark x1="10000" y1="44966" x2="10864" y2="58389"/>
                        <a14:foregroundMark x1="11481" y1="43400" x2="11481" y2="49441"/>
                        <a14:foregroundMark x1="43210" y1="18121" x2="45062" y2="28188"/>
                        <a14:foregroundMark x1="44198" y1="18792" x2="50247" y2="33333"/>
                        <a14:foregroundMark x1="44198" y1="9843" x2="46296" y2="8725"/>
                        <a14:foregroundMark x1="50247" y1="52796" x2="50247" y2="67785"/>
                        <a14:foregroundMark x1="46914" y1="62864" x2="47901" y2="71812"/>
                        <a14:foregroundMark x1="47531" y1="63982" x2="47531" y2="66667"/>
                        <a14:foregroundMark x1="40123" y1="94631" x2="41975" y2="94631"/>
                        <a14:foregroundMark x1="53333" y1="94631" x2="53086" y2="96421"/>
                        <a14:foregroundMark x1="73086" y1="95302" x2="74691" y2="99105"/>
                        <a14:foregroundMark x1="76543" y1="15884" x2="80494" y2="45638"/>
                        <a14:foregroundMark x1="70370" y1="23714" x2="77407" y2="44966"/>
                        <a14:foregroundMark x1="77407" y1="61298" x2="78025" y2="66667"/>
                        <a14:foregroundMark x1="75926" y1="46756" x2="78025" y2="70694"/>
                        <a14:foregroundMark x1="78025" y1="42729" x2="82099" y2="62864"/>
                        <a14:foregroundMark x1="88148" y1="86801" x2="91852" y2="94183"/>
                        <a14:foregroundMark x1="47284" y1="95749" x2="56173" y2="95749"/>
                        <a14:foregroundMark x1="13704" y1="97539" x2="32469" y2="98658"/>
                        <a14:foregroundMark x1="41111" y1="94631" x2="45062" y2="95302"/>
                        <a14:foregroundMark x1="76790" y1="97539" x2="88765" y2="97539"/>
                        <a14:foregroundMark x1="45432" y1="27740" x2="45432" y2="41163"/>
                        <a14:foregroundMark x1="82346" y1="51678" x2="83210" y2="54586"/>
                        <a14:foregroundMark x1="13951" y1="49441" x2="13333" y2="59060"/>
                      </a14:backgroundRemoval>
                    </a14:imgEffect>
                  </a14:imgLayer>
                </a14:imgProps>
              </a:ext>
            </a:extLst>
          </a:blip>
          <a:stretch>
            <a:fillRect/>
          </a:stretch>
        </p:blipFill>
        <p:spPr>
          <a:xfrm>
            <a:off x="3053140" y="1738267"/>
            <a:ext cx="5237997" cy="3854131"/>
          </a:xfrm>
          <a:prstGeom prst="rect">
            <a:avLst/>
          </a:prstGeom>
        </p:spPr>
      </p:pic>
      <p:sp>
        <p:nvSpPr>
          <p:cNvPr id="31" name="TextBox 30">
            <a:extLst>
              <a:ext uri="{FF2B5EF4-FFF2-40B4-BE49-F238E27FC236}">
                <a16:creationId xmlns:a16="http://schemas.microsoft.com/office/drawing/2014/main" id="{9950E15B-F3D7-4BC7-A120-AD98C1E1C95D}"/>
              </a:ext>
            </a:extLst>
          </p:cNvPr>
          <p:cNvSpPr txBox="1"/>
          <p:nvPr/>
        </p:nvSpPr>
        <p:spPr>
          <a:xfrm>
            <a:off x="506725" y="2509852"/>
            <a:ext cx="2965138"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Pattaya" panose="00000500000000000000" pitchFamily="2" charset="-34"/>
                <a:ea typeface="+mn-ea"/>
                <a:cs typeface="Pattaya" panose="00000500000000000000" pitchFamily="2" charset="-34"/>
              </a:rPr>
              <a:t>Em</a:t>
            </a:r>
            <a:r>
              <a:rPr kumimoji="0" lang="en-US" sz="3200" b="0" i="0" u="none" strike="noStrike" kern="1200" cap="none" spc="0" normalizeH="0" baseline="0" noProof="0" dirty="0">
                <a:ln>
                  <a:noFill/>
                </a:ln>
                <a:solidFill>
                  <a:srgbClr val="7030A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7030A0"/>
                </a:solidFill>
                <a:effectLst/>
                <a:uLnTx/>
                <a:uFillTx/>
                <a:latin typeface="Pattaya" panose="00000500000000000000" pitchFamily="2" charset="-34"/>
                <a:ea typeface="+mn-ea"/>
                <a:cs typeface="Pattaya" panose="00000500000000000000" pitchFamily="2" charset="-34"/>
              </a:rPr>
              <a:t>chú</a:t>
            </a:r>
            <a:r>
              <a:rPr kumimoji="0" lang="en-US" sz="3200" b="0" i="0" u="none" strike="noStrike" kern="1200" cap="none" spc="0" normalizeH="0" baseline="0" noProof="0" dirty="0">
                <a:ln>
                  <a:noFill/>
                </a:ln>
                <a:solidFill>
                  <a:srgbClr val="7030A0"/>
                </a:solidFill>
                <a:effectLst/>
                <a:uLnTx/>
                <a:uFillTx/>
                <a:latin typeface="Pattaya" panose="00000500000000000000" pitchFamily="2" charset="-34"/>
                <a:ea typeface="+mn-ea"/>
                <a:cs typeface="Pattaya" panose="00000500000000000000" pitchFamily="2" charset="-34"/>
              </a:rPr>
              <a:t> 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Đầu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câu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viết</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hoa</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cuối</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câu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có</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dấu</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chấm</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a:t>
            </a:r>
          </a:p>
        </p:txBody>
      </p:sp>
    </p:spTree>
    <p:extLst>
      <p:ext uri="{BB962C8B-B14F-4D97-AF65-F5344CB8AC3E}">
        <p14:creationId xmlns:p14="http://schemas.microsoft.com/office/powerpoint/2010/main" val="40513778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1358796" y="-1358795"/>
            <a:ext cx="6858001" cy="9575592"/>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3239" y="5200651"/>
            <a:ext cx="1423708" cy="1898277"/>
          </a:xfrm>
          <a:prstGeom prst="rect">
            <a:avLst/>
          </a:prstGeom>
        </p:spPr>
      </p:pic>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946" y="4698628"/>
            <a:ext cx="2052359" cy="2736478"/>
          </a:xfrm>
          <a:prstGeom prst="rect">
            <a:avLst/>
          </a:prstGeom>
        </p:spPr>
      </p:pic>
      <p:pic>
        <p:nvPicPr>
          <p:cNvPr id="9" name="Picture 8" descr="A group of dolls&#10;&#10;Description automatically generated with low confidence">
            <a:extLst>
              <a:ext uri="{FF2B5EF4-FFF2-40B4-BE49-F238E27FC236}">
                <a16:creationId xmlns:a16="http://schemas.microsoft.com/office/drawing/2014/main" id="{5A92C26A-C18C-4F85-AEA7-9E0CCCBBA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1034" y="1402902"/>
            <a:ext cx="4594860" cy="6126480"/>
          </a:xfrm>
          <a:prstGeom prst="rect">
            <a:avLst/>
          </a:prstGeom>
        </p:spPr>
      </p:pic>
      <p:sp>
        <p:nvSpPr>
          <p:cNvPr id="8" name="TextBox 7">
            <a:extLst>
              <a:ext uri="{FF2B5EF4-FFF2-40B4-BE49-F238E27FC236}">
                <a16:creationId xmlns:a16="http://schemas.microsoft.com/office/drawing/2014/main" id="{FEA9809E-D8E4-45CD-80C9-A8B8AFE9BCF1}"/>
              </a:ext>
            </a:extLst>
          </p:cNvPr>
          <p:cNvSpPr txBox="1"/>
          <p:nvPr/>
        </p:nvSpPr>
        <p:spPr>
          <a:xfrm>
            <a:off x="1779413" y="1023100"/>
            <a:ext cx="5592937" cy="2308324"/>
          </a:xfrm>
          <a:custGeom>
            <a:avLst/>
            <a:gdLst>
              <a:gd name="connsiteX0" fmla="*/ 0 w 7457249"/>
              <a:gd name="connsiteY0" fmla="*/ 0 h 1200329"/>
              <a:gd name="connsiteX1" fmla="*/ 7457249 w 7457249"/>
              <a:gd name="connsiteY1" fmla="*/ 0 h 1200329"/>
              <a:gd name="connsiteX2" fmla="*/ 7457249 w 7457249"/>
              <a:gd name="connsiteY2" fmla="*/ 1200329 h 1200329"/>
              <a:gd name="connsiteX3" fmla="*/ 0 w 7457249"/>
              <a:gd name="connsiteY3" fmla="*/ 1200329 h 1200329"/>
              <a:gd name="connsiteX4" fmla="*/ 0 w 745724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9" h="1200329" fill="none" extrusionOk="0">
                <a:moveTo>
                  <a:pt x="0" y="0"/>
                </a:moveTo>
                <a:cubicBezTo>
                  <a:pt x="1221301" y="5222"/>
                  <a:pt x="6104367" y="24918"/>
                  <a:pt x="7457249" y="0"/>
                </a:cubicBezTo>
                <a:cubicBezTo>
                  <a:pt x="7523983" y="180425"/>
                  <a:pt x="7510266" y="1037242"/>
                  <a:pt x="7457249" y="1200329"/>
                </a:cubicBezTo>
                <a:cubicBezTo>
                  <a:pt x="6392329" y="1035568"/>
                  <a:pt x="1409623" y="1318479"/>
                  <a:pt x="0" y="1200329"/>
                </a:cubicBezTo>
                <a:cubicBezTo>
                  <a:pt x="40680" y="790633"/>
                  <a:pt x="-39089" y="241570"/>
                  <a:pt x="0" y="0"/>
                </a:cubicBezTo>
                <a:close/>
              </a:path>
              <a:path w="7457249" h="1200329" stroke="0" extrusionOk="0">
                <a:moveTo>
                  <a:pt x="0" y="0"/>
                </a:moveTo>
                <a:cubicBezTo>
                  <a:pt x="3583526" y="11849"/>
                  <a:pt x="4330641" y="-161459"/>
                  <a:pt x="7457249" y="0"/>
                </a:cubicBezTo>
                <a:cubicBezTo>
                  <a:pt x="7382207" y="255061"/>
                  <a:pt x="7527771" y="845340"/>
                  <a:pt x="7457249" y="1200329"/>
                </a:cubicBezTo>
                <a:cubicBezTo>
                  <a:pt x="5492018" y="1054469"/>
                  <a:pt x="1610175"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ctr">
              <a:defRPr/>
            </a:pPr>
            <a:r>
              <a:rPr lang="en-US" sz="3600" dirty="0" err="1">
                <a:solidFill>
                  <a:srgbClr val="FF0066"/>
                </a:solidFill>
                <a:latin typeface="Pattaya" panose="00000500000000000000" pitchFamily="2" charset="-34"/>
                <a:cs typeface="Pattaya" panose="00000500000000000000" pitchFamily="2" charset="-34"/>
              </a:rPr>
              <a:t>Tìm</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đọc</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sách</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dạy</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nấu</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ăn</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hoặc</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những</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bài</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đọc</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liên</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quan</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đến</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công</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việc</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làm</a:t>
            </a:r>
            <a:r>
              <a:rPr lang="en-US" sz="3600" dirty="0">
                <a:solidFill>
                  <a:srgbClr val="FF0066"/>
                </a:solidFill>
                <a:latin typeface="Pattaya" panose="00000500000000000000" pitchFamily="2" charset="-34"/>
                <a:cs typeface="Pattaya" panose="00000500000000000000" pitchFamily="2" charset="-34"/>
              </a:rPr>
              <a:t> </a:t>
            </a:r>
            <a:r>
              <a:rPr lang="en-US" sz="3600" dirty="0" err="1">
                <a:solidFill>
                  <a:srgbClr val="FF0066"/>
                </a:solidFill>
                <a:latin typeface="Pattaya" panose="00000500000000000000" pitchFamily="2" charset="-34"/>
                <a:cs typeface="Pattaya" panose="00000500000000000000" pitchFamily="2" charset="-34"/>
              </a:rPr>
              <a:t>bếp</a:t>
            </a:r>
            <a:r>
              <a:rPr lang="en-US" sz="3600" dirty="0">
                <a:solidFill>
                  <a:srgbClr val="FF0066"/>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3827048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1358796" y="-1358795"/>
            <a:ext cx="6858001" cy="9575592"/>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3239" y="5200651"/>
            <a:ext cx="1423708" cy="1898277"/>
          </a:xfrm>
          <a:prstGeom prst="rect">
            <a:avLst/>
          </a:prstGeom>
        </p:spPr>
      </p:pic>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946" y="4698628"/>
            <a:ext cx="2052359" cy="2736478"/>
          </a:xfrm>
          <a:prstGeom prst="rect">
            <a:avLst/>
          </a:prstGeom>
        </p:spPr>
      </p:pic>
      <p:pic>
        <p:nvPicPr>
          <p:cNvPr id="5" name="Picture 4">
            <a:extLst>
              <a:ext uri="{FF2B5EF4-FFF2-40B4-BE49-F238E27FC236}">
                <a16:creationId xmlns:a16="http://schemas.microsoft.com/office/drawing/2014/main" id="{F0ACCF66-1F52-4399-8C0A-CF2942DD913C}"/>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Effect>
                      <a14:saturation sat="400000"/>
                    </a14:imgEffect>
                    <a14:imgEffect>
                      <a14:brightnessContrast bright="20000" contrast="-40000"/>
                    </a14:imgEffect>
                  </a14:imgLayer>
                </a14:imgProps>
              </a:ext>
            </a:extLst>
          </a:blip>
          <a:stretch>
            <a:fillRect/>
          </a:stretch>
        </p:blipFill>
        <p:spPr>
          <a:xfrm>
            <a:off x="1885950" y="785813"/>
            <a:ext cx="5372100" cy="5591175"/>
          </a:xfrm>
          <a:prstGeom prst="rect">
            <a:avLst/>
          </a:prstGeom>
        </p:spPr>
      </p:pic>
    </p:spTree>
    <p:extLst>
      <p:ext uri="{BB962C8B-B14F-4D97-AF65-F5344CB8AC3E}">
        <p14:creationId xmlns:p14="http://schemas.microsoft.com/office/powerpoint/2010/main" val="28676877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339</Words>
  <Application>Microsoft Office PowerPoint</Application>
  <PresentationFormat>On-screen Show (4:3)</PresentationFormat>
  <Paragraphs>34</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宋体</vt:lpstr>
      <vt:lpstr>Arial</vt:lpstr>
      <vt:lpstr>Arial-Rounded</vt:lpstr>
      <vt:lpstr>Calibri</vt:lpstr>
      <vt:lpstr>Pattaya</vt:lpstr>
      <vt:lpstr>Times New Roman</vt:lpstr>
      <vt:lpstr>字魂107号-萌趣欢乐体</vt:lpstr>
      <vt:lpstr>杨任东竹石体-Semibold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MAIHUNG</cp:lastModifiedBy>
  <cp:revision>6</cp:revision>
  <dcterms:created xsi:type="dcterms:W3CDTF">2023-09-20T01:29:46Z</dcterms:created>
  <dcterms:modified xsi:type="dcterms:W3CDTF">2025-05-01T19:52:50Z</dcterms:modified>
</cp:coreProperties>
</file>