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sldIdLst>
    <p:sldId id="1552" r:id="rId2"/>
    <p:sldId id="257" r:id="rId3"/>
    <p:sldId id="329" r:id="rId4"/>
    <p:sldId id="356" r:id="rId5"/>
    <p:sldId id="340" r:id="rId6"/>
    <p:sldId id="342" r:id="rId7"/>
    <p:sldId id="343" r:id="rId8"/>
    <p:sldId id="357" r:id="rId9"/>
    <p:sldId id="359" r:id="rId10"/>
    <p:sldId id="347" r:id="rId11"/>
    <p:sldId id="348" r:id="rId12"/>
    <p:sldId id="349" r:id="rId13"/>
    <p:sldId id="350" r:id="rId14"/>
    <p:sldId id="35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CD71-BD35-434C-A398-F29AF47FED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6CEFD-520B-40F7-8F84-1FD6AF25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0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54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6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7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9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9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5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8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8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2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129803"/>
            <a:ext cx="99752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OpenSans"/>
              </a:rPr>
              <a:t>b. Chọn v hoặc d thay cho ô vuông.</a:t>
            </a:r>
            <a:endParaRPr lang="vi-VN" sz="2800" dirty="0">
              <a:solidFill>
                <a:srgbClr val="002060"/>
              </a:solidFill>
              <a:latin typeface="OpenSans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OpenSans"/>
              </a:rPr>
              <a:t>Con tàu </a:t>
            </a:r>
            <a:r>
              <a:rPr lang="vi-VN" sz="4000" dirty="0">
                <a:solidFill>
                  <a:srgbClr val="FF0000"/>
                </a:solidFill>
                <a:latin typeface="OpenSans"/>
              </a:rPr>
              <a:t>□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ào ga, vừa chạy</a:t>
            </a:r>
            <a:r>
              <a:rPr lang="en-US" sz="2800" dirty="0">
                <a:solidFill>
                  <a:srgbClr val="002060"/>
                </a:solidFill>
                <a:latin typeface="OpenSans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OpenSans"/>
              </a:rPr>
              <a:t>□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ừa “tu tu” </a:t>
            </a:r>
            <a:r>
              <a:rPr lang="vi-VN" sz="2800">
                <a:solidFill>
                  <a:srgbClr val="002060"/>
                </a:solidFill>
                <a:latin typeface="OpenSans"/>
              </a:rPr>
              <a:t>một hồi</a:t>
            </a:r>
            <a:r>
              <a:rPr lang="vi-VN" sz="4400">
                <a:solidFill>
                  <a:srgbClr val="FF0000"/>
                </a:solidFill>
                <a:latin typeface="OpenSans"/>
              </a:rPr>
              <a:t> □</a:t>
            </a:r>
            <a:r>
              <a:rPr lang="vi-VN" sz="2800">
                <a:solidFill>
                  <a:srgbClr val="002060"/>
                </a:solidFill>
                <a:latin typeface="OpenSans"/>
              </a:rPr>
              <a:t>ài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. Sân ga bỗng chốc nhộn nhịp </a:t>
            </a:r>
            <a:r>
              <a:rPr lang="vi-VN" sz="4000" b="1" dirty="0">
                <a:solidFill>
                  <a:srgbClr val="FF0000"/>
                </a:solidFill>
                <a:latin typeface="OpenSans"/>
              </a:rPr>
              <a:t>□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à náo nhiệt hẳn lên. Phía cửa ga, nhiều cánh tay giơ lên </a:t>
            </a:r>
            <a:r>
              <a:rPr lang="vi-VN" sz="4000" b="1" dirty="0">
                <a:solidFill>
                  <a:srgbClr val="FF0000"/>
                </a:solidFill>
                <a:latin typeface="OpenSans"/>
              </a:rPr>
              <a:t>□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ẫy gọi người thân.</a:t>
            </a:r>
          </a:p>
          <a:p>
            <a:pPr algn="r"/>
            <a:r>
              <a:rPr lang="vi-VN" sz="2800" dirty="0">
                <a:solidFill>
                  <a:srgbClr val="002060"/>
                </a:solidFill>
                <a:latin typeface="OpenSans"/>
              </a:rPr>
              <a:t>(Trung Nguyên)</a:t>
            </a:r>
          </a:p>
          <a:p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533400" y="401746"/>
            <a:ext cx="6172200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14960A"/>
                </a:solidFill>
                <a:latin typeface="Nunito Black" pitchFamily="2" charset="0"/>
              </a:rPr>
              <a:t>3. </a:t>
            </a:r>
            <a:r>
              <a:rPr lang="vi-VN" sz="3600" b="1" dirty="0">
                <a:solidFill>
                  <a:srgbClr val="14960A"/>
                </a:solidFill>
                <a:latin typeface="Nunito Black" pitchFamily="2" charset="0"/>
              </a:rPr>
              <a:t>Làm bài tập a hoặc b.</a:t>
            </a:r>
            <a:endParaRPr lang="vi-VN" sz="3600" dirty="0">
              <a:solidFill>
                <a:srgbClr val="14960A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447800"/>
            <a:ext cx="99752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OpenSans"/>
              </a:rPr>
              <a:t>b. Chọn v hoặc d thay cho ô vuông.</a:t>
            </a:r>
            <a:endParaRPr lang="vi-VN" sz="3200" dirty="0">
              <a:solidFill>
                <a:srgbClr val="002060"/>
              </a:solidFill>
              <a:latin typeface="OpenSans"/>
            </a:endParaRPr>
          </a:p>
          <a:p>
            <a:pPr algn="just"/>
            <a:r>
              <a:rPr lang="en-US" sz="3200">
                <a:solidFill>
                  <a:srgbClr val="002060"/>
                </a:solidFill>
                <a:latin typeface="OpenSans"/>
              </a:rPr>
              <a:t>       </a:t>
            </a:r>
            <a:r>
              <a:rPr lang="vi-VN" sz="3200">
                <a:solidFill>
                  <a:srgbClr val="002060"/>
                </a:solidFill>
                <a:latin typeface="OpenSans"/>
              </a:rPr>
              <a:t>Con </a:t>
            </a:r>
            <a:r>
              <a:rPr lang="vi-VN" sz="3200" dirty="0">
                <a:solidFill>
                  <a:srgbClr val="002060"/>
                </a:solidFill>
                <a:latin typeface="OpenSans"/>
              </a:rPr>
              <a:t>tàu 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v</a:t>
            </a:r>
            <a:r>
              <a:rPr lang="vi-VN" sz="3200" dirty="0">
                <a:solidFill>
                  <a:srgbClr val="002060"/>
                </a:solidFill>
                <a:latin typeface="OpenSans"/>
              </a:rPr>
              <a:t>ào ga, vừa chạy 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v</a:t>
            </a:r>
            <a:r>
              <a:rPr lang="vi-VN" sz="3200" dirty="0">
                <a:solidFill>
                  <a:srgbClr val="002060"/>
                </a:solidFill>
                <a:latin typeface="OpenSans"/>
              </a:rPr>
              <a:t>ừa “tu tu” một hồi 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d</a:t>
            </a:r>
            <a:r>
              <a:rPr lang="vi-VN" sz="3200" dirty="0">
                <a:solidFill>
                  <a:srgbClr val="002060"/>
                </a:solidFill>
                <a:latin typeface="OpenSans"/>
              </a:rPr>
              <a:t>ài. Sân ga bỗng chốc nhộn nhịp 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v</a:t>
            </a:r>
            <a:r>
              <a:rPr lang="vi-VN" sz="3200" dirty="0">
                <a:solidFill>
                  <a:srgbClr val="002060"/>
                </a:solidFill>
                <a:latin typeface="OpenSans"/>
              </a:rPr>
              <a:t>à náo nhiệt hẳn lên. Phía cửa ga, nhiều cánh tay giơ lên 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v</a:t>
            </a:r>
            <a:r>
              <a:rPr lang="vi-VN" sz="3200" dirty="0">
                <a:solidFill>
                  <a:srgbClr val="002060"/>
                </a:solidFill>
                <a:latin typeface="OpenSans"/>
              </a:rPr>
              <a:t>ẫy gọi người thân.</a:t>
            </a:r>
          </a:p>
          <a:p>
            <a:pPr algn="r"/>
            <a:r>
              <a:rPr lang="vi-VN" sz="3200" dirty="0">
                <a:solidFill>
                  <a:srgbClr val="002060"/>
                </a:solidFill>
                <a:latin typeface="OpenSans"/>
              </a:rPr>
              <a:t>(Trung Nguyên)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762000" y="457200"/>
            <a:ext cx="6324600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14960A"/>
                </a:solidFill>
                <a:latin typeface="Nunito Black" pitchFamily="2" charset="0"/>
              </a:rPr>
              <a:t>3. </a:t>
            </a:r>
            <a:r>
              <a:rPr lang="vi-VN" sz="3600" b="1" dirty="0">
                <a:solidFill>
                  <a:srgbClr val="14960A"/>
                </a:solidFill>
                <a:latin typeface="Nunito Black" pitchFamily="2" charset="0"/>
              </a:rPr>
              <a:t>Làm bài tập a hoặc b.</a:t>
            </a:r>
            <a:endParaRPr lang="vi-VN" sz="3600" dirty="0">
              <a:solidFill>
                <a:srgbClr val="14960A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0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3352800" y="1676400"/>
            <a:ext cx="5861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71D40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269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20" y="2578666"/>
            <a:ext cx="460795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143000" y="685800"/>
            <a:ext cx="9753599" cy="57716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36119"/>
                </a:solidFill>
                <a:latin typeface="Nunito" pitchFamily="2" charset="0"/>
              </a:rPr>
              <a:t>Kể chuyện Chó đốm con và mặt trời cho người thân nghe.</a:t>
            </a:r>
            <a:endParaRPr lang="en-US" sz="2800" b="1" dirty="0">
              <a:solidFill>
                <a:srgbClr val="036119"/>
              </a:solidFill>
              <a:latin typeface="Nuni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838200" y="1719253"/>
            <a:ext cx="9753599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36119"/>
                </a:solidFill>
                <a:latin typeface="Nunito" pitchFamily="2" charset="0"/>
              </a:rPr>
              <a:t>Hỏi thêm người thân về hiện tượng mặt trời mọc và lặn.</a:t>
            </a:r>
            <a:endParaRPr lang="en-US" sz="2800" b="1" dirty="0">
              <a:solidFill>
                <a:srgbClr val="036119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3810000" y="18288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Củng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cố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71D40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39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F11746A-6ED0-489D-9C87-07C559DC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15" y="1017840"/>
            <a:ext cx="3343275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4C451F-2EFF-4489-9046-BB7316FF46F9}"/>
              </a:ext>
            </a:extLst>
          </p:cNvPr>
          <p:cNvSpPr txBox="1"/>
          <p:nvPr/>
        </p:nvSpPr>
        <p:spPr>
          <a:xfrm>
            <a:off x="1425933" y="1822681"/>
            <a:ext cx="462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Coiny" panose="02000903060500060000" pitchFamily="2" charset="0"/>
              </a:rPr>
              <a:t>Bài </a:t>
            </a:r>
            <a:r>
              <a:rPr lang="en-US" sz="3600" smtClean="0">
                <a:solidFill>
                  <a:srgbClr val="FF0000"/>
                </a:solidFill>
                <a:latin typeface="Coiny" panose="02000903060500060000" pitchFamily="2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Coiny" panose="0200090306050006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0F41A-5EF2-4BA1-BDEB-43F245704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690" y="1322640"/>
            <a:ext cx="6529382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05000" y="1981200"/>
            <a:ext cx="5387475" cy="2438400"/>
          </a:xfrm>
          <a:prstGeom prst="cloud">
            <a:avLst/>
          </a:prstGeom>
          <a:solidFill>
            <a:srgbClr val="ADE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1680891" y="2276566"/>
            <a:ext cx="6060619" cy="206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Tiết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err="1">
                <a:solidFill>
                  <a:srgbClr val="FF0000"/>
                </a:solidFill>
                <a:latin typeface="Sigmar One" panose="00000500000000000000" pitchFamily="2" charset="0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18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3 Bài văn tả cảnh mùa hè hay nhất - Toplist.vn">
            <a:extLst>
              <a:ext uri="{FF2B5EF4-FFF2-40B4-BE49-F238E27FC236}">
                <a16:creationId xmlns:a16="http://schemas.microsoft.com/office/drawing/2014/main" id="{9318CDAD-85B9-2202-25D7-2777F5D6B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10261"/>
          <a:stretch/>
        </p:blipFill>
        <p:spPr bwMode="auto">
          <a:xfrm>
            <a:off x="5178175" y="10"/>
            <a:ext cx="701077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A1E6F4-41DE-AE5D-6A46-F888BB99B838}"/>
              </a:ext>
            </a:extLst>
          </p:cNvPr>
          <p:cNvSpPr/>
          <p:nvPr/>
        </p:nvSpPr>
        <p:spPr>
          <a:xfrm>
            <a:off x="-301752" y="363905"/>
            <a:ext cx="5334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B0F0"/>
                </a:solidFill>
                <a:latin typeface="Nunito Black" panose="00000A00000000000000" pitchFamily="2" charset="0"/>
              </a:rPr>
              <a:t>Mùa hè lấp lánh</a:t>
            </a:r>
            <a:endParaRPr lang="en-US" sz="3600" b="1" dirty="0">
              <a:solidFill>
                <a:srgbClr val="00B0F0"/>
              </a:solidFill>
              <a:latin typeface="Nunito Black" panose="00000A00000000000000" pitchFamily="2" charset="0"/>
            </a:endParaRPr>
          </a:p>
          <a:p>
            <a:pPr algn="ctr"/>
            <a:endParaRPr lang="vi-VN" sz="2600" dirty="0">
              <a:solidFill>
                <a:schemeClr val="tx2"/>
              </a:solidFill>
              <a:latin typeface="Nunito Black" panose="00000A00000000000000" pitchFamily="2" charset="0"/>
            </a:endParaRPr>
          </a:p>
          <a:p>
            <a:r>
              <a:rPr lang="en-US" sz="2600" dirty="0">
                <a:solidFill>
                  <a:srgbClr val="0070C0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Sớm nay em thức dậy</a:t>
            </a:r>
          </a:p>
          <a:p>
            <a:r>
              <a:rPr lang="en-US" sz="2600" dirty="0">
                <a:solidFill>
                  <a:srgbClr val="036119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Trời sáng tự bao giờ</a:t>
            </a:r>
          </a:p>
          <a:p>
            <a:r>
              <a:rPr lang="en-US" sz="2600" dirty="0">
                <a:solidFill>
                  <a:srgbClr val="036119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Mùa hè kì lạ chưa</a:t>
            </a:r>
          </a:p>
          <a:p>
            <a:r>
              <a:rPr lang="en-US" sz="2600" dirty="0">
                <a:solidFill>
                  <a:srgbClr val="036119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Mặt trời ưa dậy sớm.</a:t>
            </a:r>
            <a:endParaRPr lang="en-US" sz="2600" dirty="0">
              <a:solidFill>
                <a:srgbClr val="036119"/>
              </a:solidFill>
              <a:latin typeface="Nunito Black" panose="00000A00000000000000" pitchFamily="2" charset="0"/>
            </a:endParaRPr>
          </a:p>
          <a:p>
            <a:endParaRPr lang="vi-VN" sz="2600" dirty="0">
              <a:solidFill>
                <a:srgbClr val="036119"/>
              </a:solidFill>
              <a:latin typeface="Nunito Black" panose="00000A00000000000000" pitchFamily="2" charset="0"/>
            </a:endParaRPr>
          </a:p>
          <a:p>
            <a:r>
              <a:rPr lang="en-US" sz="2600" dirty="0">
                <a:solidFill>
                  <a:srgbClr val="036119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Nắng cho cây chóng lớn</a:t>
            </a:r>
          </a:p>
          <a:p>
            <a:r>
              <a:rPr lang="en-US" sz="2600" dirty="0">
                <a:solidFill>
                  <a:srgbClr val="036119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Cho hoa lá thêm màu</a:t>
            </a:r>
          </a:p>
          <a:p>
            <a:r>
              <a:rPr lang="en-US" sz="2600" dirty="0">
                <a:solidFill>
                  <a:srgbClr val="036119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Cho mình chơi thật lâu</a:t>
            </a:r>
          </a:p>
          <a:p>
            <a:r>
              <a:rPr lang="en-US" sz="2600" dirty="0">
                <a:solidFill>
                  <a:srgbClr val="036119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Ngày hè dài bất tận.</a:t>
            </a:r>
            <a:endParaRPr lang="en-US" sz="2600" dirty="0">
              <a:solidFill>
                <a:srgbClr val="036119"/>
              </a:solidFill>
              <a:latin typeface="Nunito Black" panose="00000A00000000000000" pitchFamily="2" charset="0"/>
            </a:endParaRPr>
          </a:p>
          <a:p>
            <a:endParaRPr lang="en-US" sz="2600" dirty="0">
              <a:solidFill>
                <a:srgbClr val="036119"/>
              </a:solidFill>
              <a:latin typeface="Nunito Black" panose="00000A00000000000000" pitchFamily="2" charset="0"/>
            </a:endParaRPr>
          </a:p>
          <a:p>
            <a:r>
              <a:rPr lang="en-US" sz="2600" dirty="0">
                <a:solidFill>
                  <a:srgbClr val="036119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Buổi chiều trôi thật chậm</a:t>
            </a:r>
          </a:p>
          <a:p>
            <a:r>
              <a:rPr lang="en-US" sz="2600" dirty="0">
                <a:solidFill>
                  <a:srgbClr val="036119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Mặt trời mải rong chơi</a:t>
            </a:r>
          </a:p>
          <a:p>
            <a:r>
              <a:rPr lang="en-US" sz="2600" dirty="0">
                <a:solidFill>
                  <a:srgbClr val="036119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Đủng đỉnh mãi chân trời</a:t>
            </a:r>
          </a:p>
          <a:p>
            <a:r>
              <a:rPr lang="en-US" sz="2600" dirty="0">
                <a:solidFill>
                  <a:srgbClr val="036119"/>
                </a:solidFill>
                <a:latin typeface="Nunito Black" panose="00000A00000000000000" pitchFamily="2" charset="0"/>
              </a:rPr>
              <a:t>	</a:t>
            </a:r>
            <a:r>
              <a:rPr lang="vi-VN" sz="2600" dirty="0">
                <a:solidFill>
                  <a:srgbClr val="036119"/>
                </a:solidFill>
                <a:latin typeface="Nunito Black" panose="00000A00000000000000" pitchFamily="2" charset="0"/>
              </a:rPr>
              <a:t>Mà vẫn chưa lặn xuống.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503DB-30D8-92ED-6B5F-81C1C62B170F}"/>
              </a:ext>
            </a:extLst>
          </p:cNvPr>
          <p:cNvSpPr txBox="1"/>
          <p:nvPr/>
        </p:nvSpPr>
        <p:spPr>
          <a:xfrm>
            <a:off x="9448800" y="152400"/>
            <a:ext cx="2601191" cy="57888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schemeClr val="bg1"/>
                </a:solidFill>
                <a:latin typeface="OpenSans"/>
              </a:rPr>
              <a:t>1. </a:t>
            </a:r>
            <a:r>
              <a:rPr lang="en-US" sz="2800" b="1" i="1" dirty="0" err="1">
                <a:solidFill>
                  <a:schemeClr val="bg1"/>
                </a:solidFill>
                <a:latin typeface="OpenSans"/>
              </a:rPr>
              <a:t>Nghe</a:t>
            </a:r>
            <a:r>
              <a:rPr lang="en-US" sz="2800" b="1" i="1" dirty="0">
                <a:solidFill>
                  <a:schemeClr val="bg1"/>
                </a:solidFill>
                <a:latin typeface="OpenSans"/>
              </a:rPr>
              <a:t> – </a:t>
            </a:r>
            <a:r>
              <a:rPr lang="en-US" sz="2800" b="1" i="1" dirty="0" err="1">
                <a:solidFill>
                  <a:schemeClr val="bg1"/>
                </a:solidFill>
                <a:latin typeface="OpenSans"/>
              </a:rPr>
              <a:t>viết</a:t>
            </a:r>
            <a:endParaRPr lang="en-US" sz="2800" b="1" i="1" dirty="0">
              <a:solidFill>
                <a:schemeClr val="bg1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18892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143000" y="1684369"/>
            <a:ext cx="7848600" cy="2840429"/>
          </a:xfrm>
          <a:prstGeom prst="wedgeRoundRectCallout">
            <a:avLst>
              <a:gd name="adj1" fmla="val 50658"/>
              <a:gd name="adj2" fmla="val 73231"/>
              <a:gd name="adj3" fmla="val 16667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Black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981200"/>
            <a:ext cx="7491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 Viết đúng chính tả</a:t>
            </a:r>
          </a:p>
          <a:p>
            <a:r>
              <a:rPr lang="vi-VN" sz="2800" dirty="0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 Viết hoa các chữ cái đầu dòng</a:t>
            </a:r>
          </a:p>
          <a:p>
            <a:r>
              <a:rPr lang="vi-VN" sz="2800" dirty="0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 Sau mỗi khổ thơ, cách ra một dòng</a:t>
            </a:r>
            <a:endParaRPr lang="en-US" sz="2800" dirty="0">
              <a:solidFill>
                <a:srgbClr val="0070C0"/>
              </a:solidFill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dễ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sai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trời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kì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lạ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dậy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sớm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bất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tận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rong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lặn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xuống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,…</a:t>
            </a:r>
            <a:endParaRPr lang="vi-VN" sz="2800" dirty="0">
              <a:solidFill>
                <a:srgbClr val="C00000"/>
              </a:solidFill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762000" y="381000"/>
            <a:ext cx="2895600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i="1">
                <a:solidFill>
                  <a:srgbClr val="036119"/>
                </a:solidFill>
                <a:latin typeface="Nunito Black" pitchFamily="2" charset="0"/>
              </a:rPr>
              <a:t>     Lưu ý:</a:t>
            </a:r>
            <a:endParaRPr lang="en-US" sz="3600" b="1" i="1" dirty="0">
              <a:solidFill>
                <a:srgbClr val="036119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04880"/>
            <a:ext cx="8229599" cy="4778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304800" y="241463"/>
            <a:ext cx="10744200" cy="119181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en-US" sz="3200" i="1" dirty="0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200" i="1" dirty="0" err="1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3200" i="1" dirty="0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i="1" dirty="0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3200" i="1" dirty="0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3200" i="1" dirty="0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3200" i="1" dirty="0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200" i="1" dirty="0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3200" i="1" dirty="0" err="1">
                <a:solidFill>
                  <a:srgbClr val="14960A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3200" i="1" dirty="0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3200" i="1" dirty="0" err="1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200" i="1" dirty="0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3200" i="1" err="1">
                <a:solidFill>
                  <a:srgbClr val="14960A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3200" i="1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 để</a:t>
            </a:r>
          </a:p>
          <a:p>
            <a:pPr lvl="0"/>
            <a:r>
              <a:rPr lang="en-US" sz="3200" i="1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    tạo </a:t>
            </a:r>
            <a:r>
              <a:rPr lang="en-US" sz="3200" i="1" dirty="0" err="1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i="1" dirty="0">
                <a:solidFill>
                  <a:srgbClr val="14960A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82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222" y="990600"/>
            <a:ext cx="6975556" cy="448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514600" y="5331827"/>
            <a:ext cx="982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Nunito Black" pitchFamily="2" charset="0"/>
              </a:rPr>
              <a:t>Các từ ngữ ghép được là: </a:t>
            </a:r>
            <a:endParaRPr lang="en-US" sz="2800" dirty="0">
              <a:solidFill>
                <a:srgbClr val="0000CC"/>
              </a:solidFill>
              <a:latin typeface="Nunito Black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chung cư, chung thủy, 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trung thành, trung bình, trung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thực</a:t>
            </a: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tâm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381000" y="304800"/>
            <a:ext cx="10744200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en-US" sz="2800" b="1" i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2800" b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2800" b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2800" b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i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800" b="1" i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2800" b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800" b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800" b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800" b="1" i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800" b="1" i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800" b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b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b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b="1" dirty="0">
                <a:solidFill>
                  <a:srgbClr val="1496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i="1" dirty="0">
              <a:solidFill>
                <a:srgbClr val="1496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ảnh báo mưa lớn ở Tây Nguyên và Nam Bộ">
            <a:extLst>
              <a:ext uri="{FF2B5EF4-FFF2-40B4-BE49-F238E27FC236}">
                <a16:creationId xmlns:a16="http://schemas.microsoft.com/office/drawing/2014/main" id="{2DFDD7B1-6BAF-8909-66A2-307EA6C0E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r="12174" b="-1"/>
          <a:stretch/>
        </p:blipFill>
        <p:spPr bwMode="auto">
          <a:xfrm>
            <a:off x="6400800" y="10"/>
            <a:ext cx="578967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9E3FA3-FD81-2971-65FD-EE87B4B35571}"/>
              </a:ext>
            </a:extLst>
          </p:cNvPr>
          <p:cNvSpPr/>
          <p:nvPr/>
        </p:nvSpPr>
        <p:spPr>
          <a:xfrm>
            <a:off x="0" y="1066800"/>
            <a:ext cx="7696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OpenSans"/>
              </a:rPr>
              <a:t>a. Chọn ch hoặc tr thay cho ô vuông.</a:t>
            </a:r>
            <a:endParaRPr lang="vi-VN" sz="2800" dirty="0">
              <a:solidFill>
                <a:srgbClr val="002060"/>
              </a:solidFill>
              <a:latin typeface="OpenSans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OpenSans"/>
              </a:rPr>
              <a:t>Chị mây vừa kéo đến</a:t>
            </a:r>
          </a:p>
          <a:p>
            <a:pPr algn="just"/>
            <a:r>
              <a:rPr lang="vi-VN" sz="4000" dirty="0">
                <a:solidFill>
                  <a:srgbClr val="FF0000"/>
                </a:solidFill>
                <a:latin typeface="OpenSans"/>
              </a:rPr>
              <a:t>□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ăng sao </a:t>
            </a:r>
            <a:r>
              <a:rPr lang="vi-VN" sz="4000" dirty="0">
                <a:solidFill>
                  <a:srgbClr val="FF0000"/>
                </a:solidFill>
                <a:latin typeface="OpenSans"/>
              </a:rPr>
              <a:t>□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ốn cả rồi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OpenSans"/>
              </a:rPr>
              <a:t>Đất nóng lòng </a:t>
            </a:r>
            <a:r>
              <a:rPr lang="vi-VN" sz="4000" dirty="0">
                <a:solidFill>
                  <a:srgbClr val="FF0000"/>
                </a:solidFill>
                <a:latin typeface="OpenSans"/>
              </a:rPr>
              <a:t>□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ờ đợi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OpenSans"/>
              </a:rPr>
              <a:t>Xuống đi nào, mưa ơi!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OpenSans"/>
              </a:rPr>
              <a:t>Chớp bỗng lòe </a:t>
            </a:r>
            <a:r>
              <a:rPr lang="vi-VN" sz="4000" dirty="0">
                <a:solidFill>
                  <a:srgbClr val="FF0000"/>
                </a:solidFill>
                <a:latin typeface="OpenSans"/>
              </a:rPr>
              <a:t>□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ói mắt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OpenSans"/>
              </a:rPr>
              <a:t>Soi sáng khắp ruộng vườn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OpenSans"/>
              </a:rPr>
              <a:t>Ơ! Ông </a:t>
            </a:r>
            <a:r>
              <a:rPr lang="vi-VN" sz="4000" dirty="0">
                <a:solidFill>
                  <a:srgbClr val="FF0000"/>
                </a:solidFill>
                <a:latin typeface="OpenSans"/>
              </a:rPr>
              <a:t>□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ời bật lửa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OpenSans"/>
              </a:rPr>
              <a:t>Xem lúa vừa </a:t>
            </a:r>
            <a:r>
              <a:rPr lang="vi-VN" sz="4000" dirty="0">
                <a:solidFill>
                  <a:srgbClr val="FF0000"/>
                </a:solidFill>
                <a:latin typeface="OpenSans"/>
              </a:rPr>
              <a:t>□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ổ bông.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OpenSans"/>
              </a:rPr>
              <a:t>              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(Theo Đỗ Xuân Thanh)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20FF1-DF91-4C1E-A2DE-A8235C8E3F57}"/>
              </a:ext>
            </a:extLst>
          </p:cNvPr>
          <p:cNvSpPr txBox="1"/>
          <p:nvPr/>
        </p:nvSpPr>
        <p:spPr>
          <a:xfrm>
            <a:off x="381000" y="199311"/>
            <a:ext cx="5638800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14960A"/>
                </a:solidFill>
                <a:latin typeface="Nunito Black" pitchFamily="2" charset="0"/>
              </a:rPr>
              <a:t>3. </a:t>
            </a:r>
            <a:r>
              <a:rPr lang="vi-VN" sz="3600" b="1" dirty="0">
                <a:solidFill>
                  <a:srgbClr val="14960A"/>
                </a:solidFill>
                <a:latin typeface="Nunito Black" pitchFamily="2" charset="0"/>
              </a:rPr>
              <a:t>Làm bài tập a hoặc b.</a:t>
            </a:r>
            <a:endParaRPr lang="vi-VN" sz="3600" dirty="0">
              <a:solidFill>
                <a:srgbClr val="14960A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ảnh báo mưa lớn ở Tây Nguyên và Nam Bộ">
            <a:extLst>
              <a:ext uri="{FF2B5EF4-FFF2-40B4-BE49-F238E27FC236}">
                <a16:creationId xmlns:a16="http://schemas.microsoft.com/office/drawing/2014/main" id="{2DFDD7B1-6BAF-8909-66A2-307EA6C0E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r="12174" b="-1"/>
          <a:stretch/>
        </p:blipFill>
        <p:spPr bwMode="auto">
          <a:xfrm>
            <a:off x="6551677" y="10"/>
            <a:ext cx="563880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620FF1-DF91-4C1E-A2DE-A8235C8E3F57}"/>
              </a:ext>
            </a:extLst>
          </p:cNvPr>
          <p:cNvSpPr txBox="1"/>
          <p:nvPr/>
        </p:nvSpPr>
        <p:spPr>
          <a:xfrm>
            <a:off x="457200" y="423707"/>
            <a:ext cx="5638800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14960A"/>
                </a:solidFill>
                <a:latin typeface="Nunito Black" pitchFamily="2" charset="0"/>
              </a:rPr>
              <a:t>3. </a:t>
            </a:r>
            <a:r>
              <a:rPr lang="vi-VN" sz="3600" b="1" dirty="0">
                <a:solidFill>
                  <a:srgbClr val="14960A"/>
                </a:solidFill>
                <a:latin typeface="Nunito Black" pitchFamily="2" charset="0"/>
              </a:rPr>
              <a:t>Làm bài tập a hoặc b.</a:t>
            </a:r>
            <a:endParaRPr lang="vi-VN" sz="3600" dirty="0">
              <a:solidFill>
                <a:srgbClr val="14960A"/>
              </a:solidFill>
              <a:latin typeface="Nunito Black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8BA80A-8854-8D15-BEF0-12A66006CFC4}"/>
              </a:ext>
            </a:extLst>
          </p:cNvPr>
          <p:cNvSpPr/>
          <p:nvPr/>
        </p:nvSpPr>
        <p:spPr>
          <a:xfrm>
            <a:off x="23884" y="1752600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OpenSans"/>
              </a:rPr>
              <a:t>a. Chọn ch hoặc tr thay cho ô vuông.</a:t>
            </a:r>
            <a:endParaRPr lang="vi-VN" sz="2800" dirty="0">
              <a:solidFill>
                <a:srgbClr val="002060"/>
              </a:solidFill>
              <a:latin typeface="OpenSans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OpenSans"/>
              </a:rPr>
              <a:t>	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Chị mây vừa kéo đến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OpenSans"/>
              </a:rPr>
              <a:t>	</a:t>
            </a:r>
            <a:r>
              <a:rPr lang="vi-VN" sz="2800" b="1" dirty="0">
                <a:solidFill>
                  <a:srgbClr val="FF0000"/>
                </a:solidFill>
                <a:latin typeface="OpenSans"/>
              </a:rPr>
              <a:t>Tr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ăng sao </a:t>
            </a:r>
            <a:r>
              <a:rPr lang="vi-VN" sz="2800" b="1" dirty="0">
                <a:solidFill>
                  <a:srgbClr val="FF0000"/>
                </a:solidFill>
                <a:latin typeface="OpenSans"/>
              </a:rPr>
              <a:t>tr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ốn cả rồi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OpenSans"/>
              </a:rPr>
              <a:t>	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Đất nóng lòng </a:t>
            </a:r>
            <a:r>
              <a:rPr lang="vi-VN" sz="2800" b="1" dirty="0">
                <a:solidFill>
                  <a:srgbClr val="FF0000"/>
                </a:solidFill>
                <a:latin typeface="OpenSans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ờ đợi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OpenSans"/>
              </a:rPr>
              <a:t>	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Xuống đi nào, mưa ơi!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OpenSans"/>
              </a:rPr>
              <a:t>	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Chợp bỗng lòe </a:t>
            </a:r>
            <a:r>
              <a:rPr lang="vi-VN" sz="2800" b="1" dirty="0">
                <a:solidFill>
                  <a:srgbClr val="FF0000"/>
                </a:solidFill>
                <a:latin typeface="OpenSans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ói mắt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OpenSans"/>
              </a:rPr>
              <a:t>	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Soi sáng khắp ruộng vườn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OpenSans"/>
              </a:rPr>
              <a:t>	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Ơ! Ông </a:t>
            </a:r>
            <a:r>
              <a:rPr lang="vi-VN" sz="2800" b="1" dirty="0">
                <a:solidFill>
                  <a:srgbClr val="FF0000"/>
                </a:solidFill>
                <a:latin typeface="OpenSans"/>
              </a:rPr>
              <a:t>tr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ời bật lửa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OpenSans"/>
              </a:rPr>
              <a:t>	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Xem lúa vừa </a:t>
            </a:r>
            <a:r>
              <a:rPr lang="vi-VN" sz="2800" b="1" dirty="0">
                <a:solidFill>
                  <a:srgbClr val="FF0000"/>
                </a:solidFill>
                <a:latin typeface="OpenSans"/>
              </a:rPr>
              <a:t>tr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ổ bông.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OpenSans"/>
              </a:rPr>
              <a:t>		</a:t>
            </a:r>
            <a:r>
              <a:rPr lang="en-US" sz="2800">
                <a:solidFill>
                  <a:srgbClr val="002060"/>
                </a:solidFill>
                <a:latin typeface="OpenSans"/>
              </a:rPr>
              <a:t>	</a:t>
            </a:r>
            <a:r>
              <a:rPr lang="vi-VN" sz="2800">
                <a:solidFill>
                  <a:srgbClr val="002060"/>
                </a:solidFill>
                <a:latin typeface="OpenSans"/>
              </a:rPr>
              <a:t>(</a:t>
            </a:r>
            <a:r>
              <a:rPr lang="vi-VN" sz="2800" dirty="0">
                <a:solidFill>
                  <a:srgbClr val="002060"/>
                </a:solidFill>
                <a:latin typeface="OpenSans"/>
              </a:rPr>
              <a:t>Theo Đỗ Xuân Thanh)</a:t>
            </a:r>
          </a:p>
        </p:txBody>
      </p:sp>
    </p:spTree>
    <p:extLst>
      <p:ext uri="{BB962C8B-B14F-4D97-AF65-F5344CB8AC3E}">
        <p14:creationId xmlns:p14="http://schemas.microsoft.com/office/powerpoint/2010/main" val="1314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391</Words>
  <Application>Microsoft Office PowerPoint</Application>
  <PresentationFormat>Widescreen</PresentationFormat>
  <Paragraphs>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Coiny</vt:lpstr>
      <vt:lpstr>等线</vt:lpstr>
      <vt:lpstr>DFPOP1-W9</vt:lpstr>
      <vt:lpstr>Nunito</vt:lpstr>
      <vt:lpstr>Nunito Black</vt:lpstr>
      <vt:lpstr>Open Sans</vt:lpstr>
      <vt:lpstr>OpenSans</vt:lpstr>
      <vt:lpstr>Sigmar One</vt:lpstr>
      <vt:lpstr>Tahoma</vt:lpstr>
      <vt:lpstr>Times New Roman</vt:lpstr>
      <vt:lpstr>字魂52号-阿开漫画体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MAIHUNG</cp:lastModifiedBy>
  <cp:revision>52</cp:revision>
  <dcterms:created xsi:type="dcterms:W3CDTF">2022-06-15T02:48:14Z</dcterms:created>
  <dcterms:modified xsi:type="dcterms:W3CDTF">2025-05-01T20:10:29Z</dcterms:modified>
</cp:coreProperties>
</file>