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9"/>
  </p:notesMasterIdLst>
  <p:sldIdLst>
    <p:sldId id="313" r:id="rId2"/>
    <p:sldId id="258" r:id="rId3"/>
    <p:sldId id="267" r:id="rId4"/>
    <p:sldId id="277" r:id="rId5"/>
    <p:sldId id="297" r:id="rId6"/>
    <p:sldId id="298" r:id="rId7"/>
    <p:sldId id="299" r:id="rId8"/>
    <p:sldId id="301" r:id="rId9"/>
    <p:sldId id="306" r:id="rId10"/>
    <p:sldId id="300" r:id="rId11"/>
    <p:sldId id="296" r:id="rId12"/>
    <p:sldId id="304" r:id="rId13"/>
    <p:sldId id="303" r:id="rId14"/>
    <p:sldId id="305" r:id="rId15"/>
    <p:sldId id="307" r:id="rId16"/>
    <p:sldId id="308" r:id="rId17"/>
    <p:sldId id="310" r:id="rId18"/>
  </p:sldIdLst>
  <p:sldSz cx="12192000" cy="6858000"/>
  <p:notesSz cx="6858000" cy="9144000"/>
  <p:embeddedFontLst>
    <p:embeddedFont>
      <p:font typeface="Sigmar One" panose="020B0604020202020204" charset="0"/>
      <p:regular r:id="rId20"/>
    </p:embeddedFont>
    <p:embeddedFont>
      <p:font typeface="Nunito Black" panose="00000A00000000000000"/>
      <p:bold r:id="rId21"/>
      <p:boldItalic r:id="rId22"/>
    </p:embeddedFont>
    <p:embeddedFont>
      <p:font typeface="Open Sans" panose="020B060402020202020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F184"/>
    <a:srgbClr val="FF7C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0B08D-57FF-42A2-9B85-96D12529FABE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E2C7F-CC68-448B-8657-CA613546F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9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72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1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4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6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3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5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7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6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59512-36C8-4C4A-BA50-DAA9D2B6DE4B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30B93-D1D3-48B8-B4BD-F741C87CF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5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8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6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2" y="3137099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-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688047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8" y="5443866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4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9" y="4328506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Mai Hưng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9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A26C5F-D41F-2C5E-1C9C-CA495132DCED}"/>
              </a:ext>
            </a:extLst>
          </p:cNvPr>
          <p:cNvSpPr/>
          <p:nvPr/>
        </p:nvSpPr>
        <p:spPr>
          <a:xfrm>
            <a:off x="825228" y="316152"/>
            <a:ext cx="9077527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E8EDB-72E0-5324-6D72-254C686D3D50}"/>
              </a:ext>
            </a:extLst>
          </p:cNvPr>
          <p:cNvSpPr txBox="1"/>
          <p:nvPr/>
        </p:nvSpPr>
        <p:spPr>
          <a:xfrm>
            <a:off x="825229" y="371338"/>
            <a:ext cx="9142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Sans"/>
              </a:rPr>
              <a:t>1</a:t>
            </a:r>
            <a:r>
              <a:rPr lang="en-US" sz="3200" b="1" i="0">
                <a:solidFill>
                  <a:schemeClr val="bg1"/>
                </a:solidFill>
                <a:effectLst/>
                <a:latin typeface="OpenSans"/>
              </a:rPr>
              <a:t>. </a:t>
            </a:r>
            <a:r>
              <a:rPr lang="vi-VN" sz="3200" b="1" i="0">
                <a:solidFill>
                  <a:schemeClr val="bg1"/>
                </a:solidFill>
                <a:effectLst/>
                <a:latin typeface="OpenSans"/>
              </a:rPr>
              <a:t>Đọc thông báo dưới đây và thực hiện các yêu cầu.</a:t>
            </a:r>
            <a:endParaRPr lang="en-US" sz="3200" b="1">
              <a:solidFill>
                <a:schemeClr val="bg1"/>
              </a:solidFill>
              <a:latin typeface="Open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A1629-C75F-6F4B-33E2-F40E8CF3F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12" y="1252025"/>
            <a:ext cx="10789919" cy="52346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790494-0FBA-306B-A338-ADED51A4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4" y="236968"/>
            <a:ext cx="743014" cy="85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4085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2B7C-A696-D91C-417F-BA7FE717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79" y="-27623"/>
            <a:ext cx="7031152" cy="28693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3700" b="1" i="0" dirty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a. </a:t>
            </a:r>
            <a:r>
              <a:rPr lang="en-US" sz="3700" b="1" i="0" dirty="0" err="1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Sắp</a:t>
            </a:r>
            <a:r>
              <a:rPr lang="en-US" sz="3700" b="1" i="0" dirty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700" b="1" i="0" dirty="0" err="1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xếp</a:t>
            </a:r>
            <a:r>
              <a:rPr lang="en-US" sz="3700" b="1" i="0" dirty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700" b="1" i="0" dirty="0" err="1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các</a:t>
            </a:r>
            <a:r>
              <a:rPr lang="en-US" sz="3700" b="1" i="0" dirty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700" b="1" i="0" dirty="0" err="1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phần</a:t>
            </a:r>
            <a:r>
              <a:rPr lang="en-US" sz="3700" b="1" i="0" dirty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700" b="1" i="0" dirty="0" err="1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sau</a:t>
            </a:r>
            <a:r>
              <a:rPr lang="en-US" sz="3700" b="1" i="0" dirty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700" b="1" i="0" dirty="0" err="1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theo</a:t>
            </a:r>
            <a:r>
              <a:rPr lang="en-US" sz="3700" b="1" i="0" dirty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700" b="1" i="0" dirty="0" err="1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thứ</a:t>
            </a:r>
            <a:r>
              <a:rPr lang="en-US" sz="3700" b="1" i="0" dirty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700" b="1" i="0" dirty="0" err="1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tự</a:t>
            </a:r>
            <a:r>
              <a:rPr lang="en-US" sz="3700" b="1" i="0" dirty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700" b="1" i="0" dirty="0" err="1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của</a:t>
            </a:r>
            <a:r>
              <a:rPr lang="en-US" sz="3700" b="1" i="0" dirty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700" b="1" i="0" dirty="0" err="1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bản</a:t>
            </a:r>
            <a:r>
              <a:rPr lang="en-US" sz="3700" b="1" i="0" dirty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700" b="1" i="0" dirty="0" err="1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thông</a:t>
            </a:r>
            <a:r>
              <a:rPr lang="en-US" sz="3700" b="1" i="0" dirty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700" b="1" i="0" dirty="0" err="1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báo</a:t>
            </a:r>
            <a:r>
              <a:rPr lang="en-US" sz="3700" b="1" i="0" dirty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en-US" sz="3700" b="1" i="0" dirty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en-US" sz="3700" b="1" i="0" dirty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</a:br>
            <a:r>
              <a:rPr lang="en-US" sz="3700" b="1" i="0" dirty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en-US" sz="3700" b="1" i="0" dirty="0">
                <a:solidFill>
                  <a:srgbClr val="FFC000"/>
                </a:solidFill>
                <a:effectLst/>
                <a:latin typeface="Nunito Black" panose="00000A00000000000000" pitchFamily="2" charset="0"/>
              </a:rPr>
            </a:br>
            <a:endParaRPr lang="en-US" sz="3700" b="1" dirty="0">
              <a:solidFill>
                <a:srgbClr val="FFC000"/>
              </a:solidFill>
              <a:latin typeface="Nunito Black" panose="00000A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6507F8A-4B26-4BA4-C328-628B9772685D}"/>
              </a:ext>
            </a:extLst>
          </p:cNvPr>
          <p:cNvSpPr/>
          <p:nvPr/>
        </p:nvSpPr>
        <p:spPr>
          <a:xfrm>
            <a:off x="53999" y="1971693"/>
            <a:ext cx="2853661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Nội dung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DDD7E4-C03C-C993-95B2-B8C0BA9F57D6}"/>
              </a:ext>
            </a:extLst>
          </p:cNvPr>
          <p:cNvSpPr/>
          <p:nvPr/>
        </p:nvSpPr>
        <p:spPr>
          <a:xfrm>
            <a:off x="2907660" y="2004584"/>
            <a:ext cx="2400528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Nunito Black" panose="00000A00000000000000" pitchFamily="2" charset="0"/>
              </a:rPr>
              <a:t>Tiêu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đề</a:t>
            </a:r>
            <a:endParaRPr lang="en-US" sz="3200" dirty="0">
              <a:latin typeface="Nunito Black" panose="00000A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2B5C79-25A5-00E4-3E66-4161ABDABB9B}"/>
              </a:ext>
            </a:extLst>
          </p:cNvPr>
          <p:cNvSpPr/>
          <p:nvPr/>
        </p:nvSpPr>
        <p:spPr>
          <a:xfrm>
            <a:off x="5335187" y="1998008"/>
            <a:ext cx="3139182" cy="82800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Người viết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ED42178-DC09-A8A2-D772-F525B129B2B4}"/>
              </a:ext>
            </a:extLst>
          </p:cNvPr>
          <p:cNvSpPr/>
          <p:nvPr/>
        </p:nvSpPr>
        <p:spPr>
          <a:xfrm>
            <a:off x="3848374" y="2871577"/>
            <a:ext cx="473646" cy="77287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7388393-0CD8-AFBF-8972-5178FCFFB2C9}"/>
              </a:ext>
            </a:extLst>
          </p:cNvPr>
          <p:cNvSpPr/>
          <p:nvPr/>
        </p:nvSpPr>
        <p:spPr>
          <a:xfrm>
            <a:off x="3871101" y="4602796"/>
            <a:ext cx="473646" cy="77287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38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1 3.33333E-6 L -0.01171 0.00023 C 0.00612 0.02291 -0.00273 0.01018 0.01928 0.04514 C 0.0224 0.05 0.02474 0.05648 0.02839 0.05995 C 0.06276 0.09398 0.02006 0.05023 0.05287 0.08865 C 0.05756 0.09398 0.0629 0.09791 0.06758 0.10347 C 0.07032 0.10694 0.07214 0.11273 0.07487 0.1162 C 0.07878 0.12152 0.08321 0.125 0.08711 0.12986 C 0.09102 0.13541 0.09467 0.1412 0.0987 0.14652 C 0.10625 0.15694 0.11355 0.16828 0.12201 0.17662 C 0.12344 0.17824 0.12487 0.17916 0.12631 0.18102 C 0.12748 0.18217 0.128 0.18495 0.1293 0.18634 C 0.13425 0.19143 0.13972 0.19537 0.14506 0.19977 C 0.14766 0.20208 0.15079 0.20301 0.153 0.20625 C 0.15456 0.20833 0.15573 0.21111 0.1573 0.2125 C 0.1629 0.21689 0.16875 0.21967 0.17435 0.22314 C 0.18086 0.22731 0.17904 0.22592 0.18542 0.22847 C 0.18672 0.22986 0.1879 0.23102 0.1892 0.23171 C 0.19063 0.23264 0.19245 0.23287 0.19401 0.23379 C 0.19545 0.23449 0.19675 0.23541 0.19831 0.23564 C 0.19896 0.23634 0.19948 0.2368 0.20013 0.23703 C 0.20196 0.23796 0.20378 0.23796 0.20573 0.23912 C 0.21446 0.24375 0.21029 0.24328 0.21381 0.24328 L 0.21381 0.24375 " pathEditMode="relative" rAng="0" ptsTypes="AAAAAAAAAAAAAAAAAAAAAA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3.95833E-6 0.00023 C -0.0086 0.02315 -0.01628 0.04792 -0.02539 0.07014 C -0.03112 0.08403 -0.03842 0.09444 -0.04467 0.10741 C -0.05026 0.11944 -0.05521 0.1338 -0.06094 0.14583 C -0.13477 0.29931 -0.06797 0.15694 -0.11042 0.23958 C -0.12136 0.26111 -0.13256 0.28241 -0.14284 0.30532 C -0.14792 0.31667 -0.15248 0.32801 -0.15769 0.33843 C -0.16329 0.35 -0.16901 0.36088 -0.17513 0.37153 C -0.21029 0.43357 -0.15847 0.33542 -0.19818 0.40995 C -0.21732 0.44607 -0.20404 0.425 -0.22006 0.44884 C -0.22032 0.45 -0.22058 0.45162 -0.22097 0.45301 C -0.22409 0.46366 -0.22292 0.45671 -0.22396 0.46389 C -0.22448 0.47361 -0.22618 0.50069 -0.22448 0.50926 C -0.22383 0.51204 -0.22201 0.50579 -0.22045 0.50486 C -0.21967 0.50417 -0.21875 0.50486 -0.21797 0.50486 L -0.21602 0.50255 " pathEditMode="relative" rAng="0" ptsTypes="AAAAAAAAAAAAA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7" grpId="0" animBg="1"/>
      <p:bldP spid="7" grpId="1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2B7C-A696-D91C-417F-BA7FE717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3" y="1088675"/>
            <a:ext cx="6437380" cy="2908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vi-VN">
                <a:solidFill>
                  <a:srgbClr val="FFFF00"/>
                </a:solidFill>
                <a:latin typeface="Nunito Black" panose="00000A00000000000000" pitchFamily="2" charset="0"/>
              </a:rPr>
              <a:t>b. Nêu rõ những thông tin được thể hiện trong nội dung của thông báo.</a:t>
            </a:r>
            <a:r>
              <a:rPr lang="vi-VN">
                <a:solidFill>
                  <a:srgbClr val="FFFF00"/>
                </a:solidFill>
              </a:rPr>
              <a:t/>
            </a:r>
            <a:br>
              <a:rPr lang="vi-VN">
                <a:solidFill>
                  <a:srgbClr val="FFFF00"/>
                </a:solidFill>
              </a:rPr>
            </a:br>
            <a:endParaRPr lang="en-US" sz="3700" b="1">
              <a:solidFill>
                <a:srgbClr val="FFFF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36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ười đàn ông suy nghĩ hoạt hình bằng tay | Công cụ đồ họa PSD Tải xuống  miễn phí - Pikbest">
            <a:extLst>
              <a:ext uri="{FF2B5EF4-FFF2-40B4-BE49-F238E27FC236}">
                <a16:creationId xmlns:a16="http://schemas.microsoft.com/office/drawing/2014/main" id="{0D1C1C7F-36D0-4796-6075-5E24AE2811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714" l="10000" r="90000">
                        <a14:foregroundMark x1="37857" y1="32857" x2="45714" y2="41571"/>
                        <a14:foregroundMark x1="52000" y1="29857" x2="53571" y2="36429"/>
                        <a14:foregroundMark x1="36571" y1="34000" x2="38429" y2="40000"/>
                        <a14:foregroundMark x1="40714" y1="34857" x2="38857" y2="42429"/>
                        <a14:foregroundMark x1="44143" y1="74714" x2="46000" y2="94143"/>
                        <a14:foregroundMark x1="46000" y1="94143" x2="45714" y2="93571"/>
                        <a14:foregroundMark x1="52286" y1="77143" x2="57571" y2="93429"/>
                        <a14:foregroundMark x1="53143" y1="75429" x2="53429" y2="97714"/>
                        <a14:foregroundMark x1="45286" y1="77571" x2="43429" y2="92429"/>
                        <a14:foregroundMark x1="43429" y1="92429" x2="40714" y2="8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6D1C84-22F8-1B2E-BFC7-1644310C84A7}"/>
              </a:ext>
            </a:extLst>
          </p:cNvPr>
          <p:cNvSpPr/>
          <p:nvPr/>
        </p:nvSpPr>
        <p:spPr>
          <a:xfrm>
            <a:off x="4497083" y="2302445"/>
            <a:ext cx="3291841" cy="1738318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244AB-FA5D-44DA-277E-3A5A32BEBE89}"/>
              </a:ext>
            </a:extLst>
          </p:cNvPr>
          <p:cNvSpPr txBox="1"/>
          <p:nvPr/>
        </p:nvSpPr>
        <p:spPr>
          <a:xfrm>
            <a:off x="4336611" y="2571440"/>
            <a:ext cx="3612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NỘI DUNG THÔNG BÁO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305CD188-48A8-5F3B-E06F-134982D178F7}"/>
              </a:ext>
            </a:extLst>
          </p:cNvPr>
          <p:cNvSpPr/>
          <p:nvPr/>
        </p:nvSpPr>
        <p:spPr>
          <a:xfrm>
            <a:off x="2539269" y="1562374"/>
            <a:ext cx="3555877" cy="141436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BE364DDB-57F1-27B4-E92B-2B1E8B69D0B5}"/>
              </a:ext>
            </a:extLst>
          </p:cNvPr>
          <p:cNvSpPr/>
          <p:nvPr/>
        </p:nvSpPr>
        <p:spPr>
          <a:xfrm flipH="1">
            <a:off x="6143004" y="1555683"/>
            <a:ext cx="3803563" cy="141436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5DD67F3-E3B8-4EF6-96AB-C7FD7FB7A186}"/>
              </a:ext>
            </a:extLst>
          </p:cNvPr>
          <p:cNvSpPr/>
          <p:nvPr/>
        </p:nvSpPr>
        <p:spPr>
          <a:xfrm flipH="1" flipV="1">
            <a:off x="6200337" y="3207497"/>
            <a:ext cx="3956737" cy="1609230"/>
          </a:xfrm>
          <a:prstGeom prst="arc">
            <a:avLst>
              <a:gd name="adj1" fmla="val 16316903"/>
              <a:gd name="adj2" fmla="val 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C1A0C72-0C71-E731-2CD0-546A64F13040}"/>
              </a:ext>
            </a:extLst>
          </p:cNvPr>
          <p:cNvSpPr/>
          <p:nvPr/>
        </p:nvSpPr>
        <p:spPr>
          <a:xfrm flipV="1">
            <a:off x="2034926" y="3221837"/>
            <a:ext cx="4192192" cy="1609230"/>
          </a:xfrm>
          <a:prstGeom prst="arc">
            <a:avLst>
              <a:gd name="adj1" fmla="val 16316903"/>
              <a:gd name="adj2" fmla="val 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8F59C8-9ADD-282E-A75D-D5EAC76FE367}"/>
              </a:ext>
            </a:extLst>
          </p:cNvPr>
          <p:cNvSpPr/>
          <p:nvPr/>
        </p:nvSpPr>
        <p:spPr>
          <a:xfrm>
            <a:off x="697085" y="776566"/>
            <a:ext cx="3604149" cy="173831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Thời gian thành lập câu lạc bộ: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15/10/2022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A1BC55-FCD6-BC40-F68E-EB75D2FDD5A8}"/>
              </a:ext>
            </a:extLst>
          </p:cNvPr>
          <p:cNvSpPr/>
          <p:nvPr/>
        </p:nvSpPr>
        <p:spPr>
          <a:xfrm>
            <a:off x="8010569" y="744878"/>
            <a:ext cx="3636682" cy="18265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đăng kí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tham gia: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Văn phòng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nhà trường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08AF30-A41A-E02A-4CAF-B3ADEE776B2C}"/>
              </a:ext>
            </a:extLst>
          </p:cNvPr>
          <p:cNvSpPr/>
          <p:nvPr/>
        </p:nvSpPr>
        <p:spPr>
          <a:xfrm>
            <a:off x="8046002" y="4082065"/>
            <a:ext cx="3601249" cy="184532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hạn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đăng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kí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Nunito Black" panose="00000A00000000000000" pitchFamily="2" charset="0"/>
              </a:rPr>
              <a:t> 1/10/2023 </a:t>
            </a:r>
            <a:r>
              <a:rPr lang="en-US" sz="28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đến</a:t>
            </a:r>
            <a:endParaRPr lang="en-US" sz="2800" b="1" dirty="0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Nunito Black" panose="00000A00000000000000" pitchFamily="2" charset="0"/>
              </a:rPr>
              <a:t>10/10/2023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9D19E0-076B-8FF6-27D6-AD6F0AB7A42A}"/>
              </a:ext>
            </a:extLst>
          </p:cNvPr>
          <p:cNvSpPr/>
          <p:nvPr/>
        </p:nvSpPr>
        <p:spPr>
          <a:xfrm>
            <a:off x="697085" y="4067668"/>
            <a:ext cx="3684368" cy="192456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tìm hiểu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thông tin: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Trang mạng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của trường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CF48E0F-F846-4EF9-E13B-9CCD34984F48}"/>
              </a:ext>
            </a:extLst>
          </p:cNvPr>
          <p:cNvSpPr/>
          <p:nvPr/>
        </p:nvSpPr>
        <p:spPr>
          <a:xfrm>
            <a:off x="720979" y="776567"/>
            <a:ext cx="3604149" cy="173831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gian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lập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lạc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anose="00000A00000000000000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Nunito Black" panose="00000A00000000000000" pitchFamily="2" charset="0"/>
              </a:rPr>
              <a:t>15/10/2023</a:t>
            </a:r>
            <a:r>
              <a:rPr lang="en-US" sz="2800" b="1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ED2A61-FA6A-3500-519A-BE8FC8E2F9DE}"/>
              </a:ext>
            </a:extLst>
          </p:cNvPr>
          <p:cNvSpPr/>
          <p:nvPr/>
        </p:nvSpPr>
        <p:spPr>
          <a:xfrm>
            <a:off x="8248347" y="4831721"/>
            <a:ext cx="3196558" cy="860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7058D3A-0407-9745-4500-AA46520BF589}"/>
              </a:ext>
            </a:extLst>
          </p:cNvPr>
          <p:cNvSpPr/>
          <p:nvPr/>
        </p:nvSpPr>
        <p:spPr>
          <a:xfrm>
            <a:off x="8034463" y="744879"/>
            <a:ext cx="3636682" cy="18265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Nơi đăng kí 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tham gia: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Văn phòng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</a:rPr>
              <a:t>nhà trường</a:t>
            </a:r>
            <a:r>
              <a:rPr lang="en-US" sz="28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04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BC63753-3284-F21E-C964-D26C721726A5}"/>
              </a:ext>
            </a:extLst>
          </p:cNvPr>
          <p:cNvSpPr txBox="1"/>
          <p:nvPr/>
        </p:nvSpPr>
        <p:spPr>
          <a:xfrm>
            <a:off x="153351" y="3911709"/>
            <a:ext cx="6981740" cy="1825756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OpenSans"/>
              </a:rPr>
              <a:t>- Cuộc thi được tổ chức vào thời gian nào? Ở đâu?- Ai được đăng kí tham gia?</a:t>
            </a:r>
          </a:p>
          <a:p>
            <a:pPr algn="ctr">
              <a:lnSpc>
                <a:spcPct val="120000"/>
              </a:lnSpc>
            </a:pPr>
            <a:r>
              <a:rPr lang="en-US" sz="3200" b="1" i="0" dirty="0">
                <a:solidFill>
                  <a:srgbClr val="FF0000"/>
                </a:solidFill>
                <a:effectLst/>
                <a:latin typeface="OpenSans"/>
              </a:rPr>
              <a:t>-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OpenSans"/>
              </a:rPr>
              <a:t>Thời hạn và cách đăng kí tham gia.</a:t>
            </a:r>
            <a:endParaRPr lang="en-US" sz="3200" b="1" i="0" dirty="0">
              <a:solidFill>
                <a:srgbClr val="FF0000"/>
              </a:solidFill>
              <a:effectLst/>
              <a:latin typeface="Open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4928B-07D0-1218-D042-3AE258A2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6" y="3118"/>
            <a:ext cx="7452794" cy="34953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2.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Viết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một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thông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báo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của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lớp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về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việc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đăng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kí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tham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gia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một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cuộc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thi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cấp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trường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(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thi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cờ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vua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,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thi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bơi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lội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,…). </a:t>
            </a:r>
            <a:b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Trong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nội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dung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thông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báo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,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chú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ý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những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thông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tin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sau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:</a:t>
            </a:r>
            <a:endParaRPr lang="en-US" sz="3600" dirty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7837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ung giấy màu vàng - khung song ngữ png tải về - Miễn phí trong suốt Tấm  png Tải về.">
            <a:extLst>
              <a:ext uri="{FF2B5EF4-FFF2-40B4-BE49-F238E27FC236}">
                <a16:creationId xmlns:a16="http://schemas.microsoft.com/office/drawing/2014/main" id="{75325653-1A6B-6A81-D904-3F5355AA7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42" b="90000" l="10000" r="90000">
                        <a14:foregroundMark x1="45667" y1="10678" x2="57444" y2="11441"/>
                        <a14:foregroundMark x1="68778" y1="7881" x2="67444" y2="12797"/>
                        <a14:foregroundMark x1="65222" y1="9915" x2="67444" y2="7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4633" r="17503" b="14421"/>
          <a:stretch/>
        </p:blipFill>
        <p:spPr bwMode="auto">
          <a:xfrm>
            <a:off x="-471055" y="0"/>
            <a:ext cx="1295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D5E17-845B-ACF4-A966-E88FA089CBD7}"/>
              </a:ext>
            </a:extLst>
          </p:cNvPr>
          <p:cNvSpPr txBox="1"/>
          <p:nvPr/>
        </p:nvSpPr>
        <p:spPr>
          <a:xfrm>
            <a:off x="235527" y="985704"/>
            <a:ext cx="11596255" cy="493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b="1" i="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 BÁO VỀ CUỘC THI CỜ VUA</a:t>
            </a:r>
            <a:endParaRPr lang="en-US" sz="3200" b="1" i="0" dirty="0"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endParaRPr lang="vi-VN" sz="14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 15/11/202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nhà trường tổ chức cuộc thi cờ vua cho học sinh toàn trường. Thông tin chi tiết được đăng trên trang của trường.</a:t>
            </a:r>
          </a:p>
          <a:p>
            <a:pPr algn="just">
              <a:lnSpc>
                <a:spcPct val="13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Mời học sinh đăng kí tham gia cuộc thi với giáo viên chủ nhiệm.</a:t>
            </a:r>
          </a:p>
          <a:p>
            <a:pPr algn="just">
              <a:lnSpc>
                <a:spcPct val="13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 hạn đăng kí: từ ngày 15/10/202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đến ngày 30/10/202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                                                                           </a:t>
            </a:r>
          </a:p>
          <a:p>
            <a:pPr algn="just">
              <a:lnSpc>
                <a:spcPct val="13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 phụ trách</a:t>
            </a:r>
            <a:endParaRPr lang="en-US" sz="2800" b="1" i="0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30000"/>
              </a:lnSpc>
            </a:pPr>
            <a:endParaRPr lang="en-US" sz="2800" b="1" i="0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</a:t>
            </a:r>
            <a:r>
              <a:rPr lang="en-US" sz="2800" b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 Hồng Phương</a:t>
            </a:r>
            <a:endParaRPr lang="vi-VN" sz="2800" b="1" i="0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3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46DD6-BE54-3DA3-1DC5-7C3BC61B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5" y="1453006"/>
            <a:ext cx="11965257" cy="29005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3.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Đọc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lại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thông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báo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em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viết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,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phát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hiện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lỗi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và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sửa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lỗi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(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dùng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từ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,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đặt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câu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,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sắp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b="1" i="0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xếp</a:t>
            </a:r>
            <a:r>
              <a:rPr lang="en-US" b="1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 ý,...)</a:t>
            </a:r>
            <a:r>
              <a:rPr lang="en-US" b="0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en-US" b="0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</a:br>
            <a:r>
              <a:rPr lang="en-US" b="0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en-US" b="0" i="0" dirty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</a:br>
            <a:r>
              <a:rPr lang="en-US" b="0" i="0" dirty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en-US" b="0" i="0" dirty="0">
                <a:solidFill>
                  <a:srgbClr val="FFFFFF"/>
                </a:solidFill>
                <a:effectLst/>
                <a:latin typeface="Nunito Black" panose="00000A00000000000000" pitchFamily="2" charset="0"/>
              </a:rPr>
            </a:br>
            <a:endParaRPr lang="en-US" dirty="0">
              <a:solidFill>
                <a:srgbClr val="FFFFFF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16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F9DF3AE-F5A4-9D56-1A4E-356E03570EE5}"/>
              </a:ext>
            </a:extLst>
          </p:cNvPr>
          <p:cNvSpPr txBox="1"/>
          <p:nvPr/>
        </p:nvSpPr>
        <p:spPr>
          <a:xfrm>
            <a:off x="5205045" y="152401"/>
            <a:ext cx="6822831" cy="11993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BDFA8E5C-790A-320F-1365-A746D38B37C4}"/>
              </a:ext>
            </a:extLst>
          </p:cNvPr>
          <p:cNvSpPr/>
          <p:nvPr/>
        </p:nvSpPr>
        <p:spPr>
          <a:xfrm>
            <a:off x="1292760" y="1787275"/>
            <a:ext cx="6432478" cy="4665996"/>
          </a:xfrm>
          <a:prstGeom prst="horizontalScroll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988DB-A81D-E805-CE51-AF46292CC108}"/>
              </a:ext>
            </a:extLst>
          </p:cNvPr>
          <p:cNvSpPr txBox="1"/>
          <p:nvPr/>
        </p:nvSpPr>
        <p:spPr>
          <a:xfrm>
            <a:off x="2057549" y="2731813"/>
            <a:ext cx="47220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Tìm đọc thê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m</a:t>
            </a:r>
            <a:r>
              <a:rPr lang="vi-VN" sz="40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một số thông báo khác </a:t>
            </a:r>
            <a:endParaRPr lang="en-US" sz="4000" b="0" i="0" dirty="0">
              <a:solidFill>
                <a:schemeClr val="bg1"/>
              </a:solidFill>
              <a:effectLst/>
              <a:latin typeface="Nunito Black" panose="00000A00000000000000" pitchFamily="2" charset="0"/>
            </a:endParaRPr>
          </a:p>
          <a:p>
            <a:pPr algn="just"/>
            <a:r>
              <a:rPr lang="vi-VN" sz="40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ở trường hoặc ở địa phương em.</a:t>
            </a:r>
            <a:endParaRPr lang="en-US" sz="4000" b="0" i="0" dirty="0">
              <a:solidFill>
                <a:schemeClr val="bg1"/>
              </a:solidFill>
              <a:effectLst/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637E52-0E6F-CA82-A031-D27CAFB84212}"/>
              </a:ext>
            </a:extLst>
          </p:cNvPr>
          <p:cNvSpPr txBox="1"/>
          <p:nvPr/>
        </p:nvSpPr>
        <p:spPr>
          <a:xfrm>
            <a:off x="2744530" y="102866"/>
            <a:ext cx="6996429" cy="63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smtClean="0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Tiếng </a:t>
            </a:r>
            <a:r>
              <a:rPr lang="en-US" sz="3200" b="1" dirty="0" err="1">
                <a:solidFill>
                  <a:schemeClr val="accent2"/>
                </a:solidFill>
                <a:latin typeface="Nunito Black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việt</a:t>
            </a:r>
            <a:endParaRPr lang="en-US" sz="3200" b="1" dirty="0">
              <a:solidFill>
                <a:schemeClr val="accent2"/>
              </a:solidFill>
              <a:latin typeface="Nunito Black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92582" y="748069"/>
            <a:ext cx="6548377" cy="729361"/>
            <a:chOff x="2750524" y="1447717"/>
            <a:chExt cx="6548377" cy="729361"/>
          </a:xfrm>
        </p:grpSpPr>
        <p:sp>
          <p:nvSpPr>
            <p:cNvPr id="6" name="Rounded Rectangle 5"/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50524" y="1530747"/>
              <a:ext cx="65483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dirty="0" err="1">
                  <a:solidFill>
                    <a:srgbClr val="FF0000"/>
                  </a:solidFill>
                  <a:latin typeface="Nunito Black" pitchFamily="2" charset="0"/>
                </a:rPr>
                <a:t>Bài</a:t>
              </a:r>
              <a:r>
                <a:rPr lang="en-US" sz="3600" dirty="0">
                  <a:solidFill>
                    <a:srgbClr val="FF0000"/>
                  </a:solidFill>
                  <a:latin typeface="Nunito Black" pitchFamily="2" charset="0"/>
                </a:rPr>
                <a:t> 16: NGÀY EM VÀO ĐỘI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820" y="-126097"/>
            <a:ext cx="2883887" cy="33327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25" b="96563" l="8125" r="90000">
                        <a14:foregroundMark x1="33125" y1="42031" x2="40781" y2="48281"/>
                        <a14:foregroundMark x1="61875" y1="44688" x2="72656" y2="52656"/>
                        <a14:foregroundMark x1="67656" y1="82031" x2="68594" y2="84844"/>
                        <a14:foregroundMark x1="74063" y1="81875" x2="74063" y2="81875"/>
                        <a14:foregroundMark x1="40469" y1="83750" x2="40469" y2="83750"/>
                        <a14:foregroundMark x1="46094" y1="83594" x2="46094" y2="83594"/>
                        <a14:foregroundMark x1="29688" y1="47188" x2="31094" y2="64844"/>
                        <a14:foregroundMark x1="79531" y1="54375" x2="79375" y2="63281"/>
                        <a14:foregroundMark x1="16719" y1="29844" x2="23438" y2="24219"/>
                        <a14:foregroundMark x1="47344" y1="28750" x2="43906" y2="35000"/>
                        <a14:foregroundMark x1="50156" y1="32031" x2="49375" y2="37188"/>
                        <a14:foregroundMark x1="76406" y1="35000" x2="72500" y2="4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5268" y="2973419"/>
            <a:ext cx="4046732" cy="40467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000" y1="21250" x2="29000" y2="21250"/>
                        <a14:foregroundMark x1="30375" y1="20875" x2="50875" y2="75750"/>
                        <a14:foregroundMark x1="42000" y1="31375" x2="51250" y2="67000"/>
                        <a14:foregroundMark x1="29875" y1="54125" x2="41500" y2="56250"/>
                        <a14:foregroundMark x1="26625" y1="27000" x2="27250" y2="29750"/>
                        <a14:foregroundMark x1="37375" y1="58125" x2="32250" y2="66000"/>
                        <a14:foregroundMark x1="43375" y1="64000" x2="36625" y2="68750"/>
                        <a14:foregroundMark x1="45250" y1="64500" x2="48000" y2="74375"/>
                        <a14:foregroundMark x1="50625" y1="31375" x2="49125" y2="39000"/>
                        <a14:foregroundMark x1="54000" y1="29375" x2="54500" y2="33500"/>
                        <a14:foregroundMark x1="66250" y1="24000" x2="67375" y2="73375"/>
                        <a14:foregroundMark x1="63875" y1="47500" x2="64875" y2="53000"/>
                        <a14:foregroundMark x1="61125" y1="34000" x2="60500" y2="37125"/>
                        <a14:foregroundMark x1="55875" y1="36625" x2="57125" y2="39625"/>
                        <a14:foregroundMark x1="59000" y1="46250" x2="57375" y2="52000"/>
                        <a14:foregroundMark x1="62125" y1="56375" x2="63500" y2="59125"/>
                        <a14:foregroundMark x1="64000" y1="68000" x2="59625" y2="75125"/>
                        <a14:foregroundMark x1="75000" y1="53250" x2="76875" y2="61375"/>
                        <a14:foregroundMark x1="73125" y1="65125" x2="70500" y2="68625"/>
                        <a14:foregroundMark x1="80000" y1="35750" x2="81625" y2="42875"/>
                        <a14:foregroundMark x1="83375" y1="42375" x2="84250" y2="44875"/>
                        <a14:foregroundMark x1="55125" y1="30125" x2="57125" y2="33250"/>
                        <a14:foregroundMark x1="46125" y1="37375" x2="47375" y2="39625"/>
                        <a14:foregroundMark x1="26875" y1="20250" x2="25125" y2="26875"/>
                        <a14:foregroundMark x1="28500" y1="19750" x2="31625" y2="2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054" y="502320"/>
            <a:ext cx="762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17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CE6BF2-FD1D-4EE7-AC11-2CB7C1B6B434}"/>
              </a:ext>
            </a:extLst>
          </p:cNvPr>
          <p:cNvSpPr txBox="1"/>
          <p:nvPr/>
        </p:nvSpPr>
        <p:spPr>
          <a:xfrm>
            <a:off x="3107199" y="1881066"/>
            <a:ext cx="5275385" cy="103973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 + 4</a:t>
            </a:r>
          </a:p>
        </p:txBody>
      </p:sp>
    </p:spTree>
    <p:extLst>
      <p:ext uri="{BB962C8B-B14F-4D97-AF65-F5344CB8AC3E}">
        <p14:creationId xmlns:p14="http://schemas.microsoft.com/office/powerpoint/2010/main" val="3097974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0F183B-F461-F208-C447-5F1841BAEE63}"/>
              </a:ext>
            </a:extLst>
          </p:cNvPr>
          <p:cNvSpPr txBox="1"/>
          <p:nvPr/>
        </p:nvSpPr>
        <p:spPr>
          <a:xfrm>
            <a:off x="5725562" y="2410472"/>
            <a:ext cx="6316394" cy="182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(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Tiết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3)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05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A925E3-F7B1-D41F-F399-734812D2FDCD}"/>
              </a:ext>
            </a:extLst>
          </p:cNvPr>
          <p:cNvSpPr/>
          <p:nvPr/>
        </p:nvSpPr>
        <p:spPr>
          <a:xfrm>
            <a:off x="211544" y="241911"/>
            <a:ext cx="8832272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1. </a:t>
            </a:r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Xếp các từ ngữ dưới đây vào nhóm thích hợp.</a:t>
            </a: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vi-VN" sz="28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D5A974-ECDC-B44B-D4A5-DDD1AD57976C}"/>
              </a:ext>
            </a:extLst>
          </p:cNvPr>
          <p:cNvSpPr/>
          <p:nvPr/>
        </p:nvSpPr>
        <p:spPr>
          <a:xfrm>
            <a:off x="308349" y="952551"/>
            <a:ext cx="1909042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143EA-9E6E-C0DB-6336-FA393816EE86}"/>
              </a:ext>
            </a:extLst>
          </p:cNvPr>
          <p:cNvSpPr/>
          <p:nvPr/>
        </p:nvSpPr>
        <p:spPr>
          <a:xfrm>
            <a:off x="2603637" y="1043643"/>
            <a:ext cx="2579544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Thẻ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viện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275B94-4678-B6F3-D4BC-54F444319721}"/>
              </a:ext>
            </a:extLst>
          </p:cNvPr>
          <p:cNvSpPr/>
          <p:nvPr/>
        </p:nvSpPr>
        <p:spPr>
          <a:xfrm>
            <a:off x="5250888" y="1045380"/>
            <a:ext cx="3413098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mượn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02A8A95-B15A-40B7-EC1C-50A5A977525D}"/>
              </a:ext>
            </a:extLst>
          </p:cNvPr>
          <p:cNvSpPr/>
          <p:nvPr/>
        </p:nvSpPr>
        <p:spPr>
          <a:xfrm>
            <a:off x="8919220" y="1056675"/>
            <a:ext cx="1786293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37D11F-0FFC-A65D-609E-E745D2120FE3}"/>
              </a:ext>
            </a:extLst>
          </p:cNvPr>
          <p:cNvSpPr/>
          <p:nvPr/>
        </p:nvSpPr>
        <p:spPr>
          <a:xfrm>
            <a:off x="9505610" y="1679584"/>
            <a:ext cx="1468581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264BA3-F525-B55C-A895-6CD5B91C30FF}"/>
              </a:ext>
            </a:extLst>
          </p:cNvPr>
          <p:cNvSpPr/>
          <p:nvPr/>
        </p:nvSpPr>
        <p:spPr>
          <a:xfrm>
            <a:off x="255154" y="1578526"/>
            <a:ext cx="1812798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giá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sách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33AADF-3234-FE45-31CF-0C6787564D90}"/>
              </a:ext>
            </a:extLst>
          </p:cNvPr>
          <p:cNvSpPr/>
          <p:nvPr/>
        </p:nvSpPr>
        <p:spPr>
          <a:xfrm>
            <a:off x="2317413" y="1693657"/>
            <a:ext cx="2699906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mượn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6F8D5C5-85FF-7471-A8B5-AA30A299A97D}"/>
              </a:ext>
            </a:extLst>
          </p:cNvPr>
          <p:cNvSpPr/>
          <p:nvPr/>
        </p:nvSpPr>
        <p:spPr>
          <a:xfrm>
            <a:off x="5263804" y="1665520"/>
            <a:ext cx="2271279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đọc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1DAAB4D-6606-0DED-FFF6-AF9D47B5DBC7}"/>
              </a:ext>
            </a:extLst>
          </p:cNvPr>
          <p:cNvSpPr/>
          <p:nvPr/>
        </p:nvSpPr>
        <p:spPr>
          <a:xfrm>
            <a:off x="7787912" y="1693653"/>
            <a:ext cx="1468581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542A3DD-9F94-8AB2-763D-35E928B912BD}"/>
              </a:ext>
            </a:extLst>
          </p:cNvPr>
          <p:cNvSpPr/>
          <p:nvPr/>
        </p:nvSpPr>
        <p:spPr>
          <a:xfrm>
            <a:off x="2886042" y="2610960"/>
            <a:ext cx="1790700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0B93ED3-E90B-6A49-2A6C-F3887F01A899}"/>
              </a:ext>
            </a:extLst>
          </p:cNvPr>
          <p:cNvSpPr/>
          <p:nvPr/>
        </p:nvSpPr>
        <p:spPr>
          <a:xfrm>
            <a:off x="5619696" y="2287399"/>
            <a:ext cx="1597029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DC66C61-F292-AF56-E377-57ACD7DD17D8}"/>
              </a:ext>
            </a:extLst>
          </p:cNvPr>
          <p:cNvSpPr/>
          <p:nvPr/>
        </p:nvSpPr>
        <p:spPr>
          <a:xfrm>
            <a:off x="7309193" y="2304552"/>
            <a:ext cx="1215830" cy="54032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9DFC5453-AB5A-C5D1-70C8-36E3035CCC6B}"/>
              </a:ext>
            </a:extLst>
          </p:cNvPr>
          <p:cNvSpPr/>
          <p:nvPr/>
        </p:nvSpPr>
        <p:spPr>
          <a:xfrm>
            <a:off x="442301" y="3344605"/>
            <a:ext cx="2272764" cy="1574840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anose="00000A00000000000000" pitchFamily="2" charset="0"/>
              </a:rPr>
              <a:t>Người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EC86509C-C222-2153-DB07-68E702F7F586}"/>
              </a:ext>
            </a:extLst>
          </p:cNvPr>
          <p:cNvSpPr/>
          <p:nvPr/>
        </p:nvSpPr>
        <p:spPr>
          <a:xfrm>
            <a:off x="4550129" y="3464102"/>
            <a:ext cx="2380953" cy="1347050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Nunito Black" panose="00000A00000000000000" pitchFamily="2" charset="0"/>
              </a:rPr>
              <a:t>Đồ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vật</a:t>
            </a:r>
            <a:endParaRPr lang="en-US" sz="3200" dirty="0">
              <a:latin typeface="Nunito Black" panose="00000A00000000000000" pitchFamily="2" charset="0"/>
            </a:endParaRP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EF840B2B-800D-147F-6A3A-DF16B988786A}"/>
              </a:ext>
            </a:extLst>
          </p:cNvPr>
          <p:cNvSpPr/>
          <p:nvPr/>
        </p:nvSpPr>
        <p:spPr>
          <a:xfrm>
            <a:off x="8919220" y="3249754"/>
            <a:ext cx="2849552" cy="1448856"/>
          </a:xfrm>
          <a:prstGeom prst="cloud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Nunito Black" panose="00000A00000000000000" pitchFamily="2" charset="0"/>
              </a:rPr>
              <a:t>Hoạt</a:t>
            </a:r>
            <a:r>
              <a:rPr lang="en-US" sz="3200" dirty="0">
                <a:latin typeface="Nunito Black" panose="00000A00000000000000" pitchFamily="2" charset="0"/>
              </a:rPr>
              <a:t> </a:t>
            </a:r>
            <a:r>
              <a:rPr lang="en-US" sz="3200" dirty="0" err="1">
                <a:latin typeface="Nunito Black" panose="00000A00000000000000" pitchFamily="2" charset="0"/>
              </a:rPr>
              <a:t>động</a:t>
            </a:r>
            <a:endParaRPr lang="en-US" sz="3200" dirty="0"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7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4121 L -0.06614 0.04144 C -0.07344 0.04908 -0.08255 0.05417 -0.0875 0.06528 C -0.08789 0.06621 -0.08802 0.06713 -0.08854 0.06783 C -0.10508 0.08102 -0.10312 0.0794 -0.11575 0.08565 C -0.13724 0.10695 -0.15703 0.12917 -0.18073 0.14445 C -0.18281 0.1456 -0.18542 0.14491 -0.18763 0.14537 C -0.19427 0.15 -0.18203 0.14167 -0.19831 0.14769 C -0.20065 0.14838 -0.2026 0.15047 -0.20469 0.15232 C -0.20612 0.15347 -0.20794 0.15463 -0.20833 0.15695 C -0.20937 0.16227 -0.20833 0.16806 -0.20833 0.17361 L -0.20833 0.17107 L -0.20833 0.16343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03 0.04676 L -0.08203 0.04699 C -0.09375 0.07824 -0.07656 0.03148 -0.10352 0.1 C -0.10391 0.10069 -0.10378 0.10208 -0.10404 0.10324 C -0.11419 0.13194 -0.12344 0.16226 -0.13464 0.18958 C -0.13854 0.19838 -0.14245 0.20694 -0.14583 0.21643 C -0.14792 0.22152 -0.14935 0.22754 -0.15104 0.23287 C -0.15638 0.24884 -0.17161 0.2912 -0.17552 0.29791 C -0.18021 0.30532 -0.1957 0.33194 -0.2026 0.34004 C -0.22279 0.36342 -0.23594 0.37801 -0.25638 0.39375 C -0.26914 0.40324 -0.28242 0.40995 -0.29466 0.42152 C -0.29714 0.42361 -0.3 0.42546 -0.30234 0.4287 C -0.30859 0.43703 -0.31406 0.44676 -0.32018 0.45532 C -0.32487 0.46157 -0.33008 0.46643 -0.33451 0.47291 C -0.34206 0.48333 -0.34753 0.50115 -0.35651 0.50578 C -0.36667 0.51088 -0.35938 0.5074 -0.37891 0.51435 C -0.39661 0.51296 -0.41419 0.51527 -0.43164 0.51111 C -0.43372 0.51064 -0.43411 0.50439 -0.43477 0.50069 C -0.43555 0.49722 -0.43555 0.49027 -0.43555 0.49051 L -0.43268 0.48217 L -0.43424 0.48217 " pathEditMode="relative" rAng="0" ptsTypes="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82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62 0.03958 L -0.04362 0.03981 C -0.04388 0.07685 -0.04401 0.11458 -0.04427 0.15231 C -0.04453 0.21111 -0.04453 0.20671 -0.04571 0.25231 C -0.04584 0.25833 -0.04597 0.26435 -0.04623 0.27037 C -0.04662 0.2831 -0.04753 0.30856 -0.04831 0.32106 C -0.04935 0.33866 -0.05052 0.35648 -0.05183 0.37268 C -0.05209 0.37569 -0.05222 0.38102 -0.05248 0.38217 C -0.05365 0.38472 -0.05495 0.38217 -0.05599 0.38217 L -0.05612 0.38403 L -0.05612 0.38472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8.33333E-7 0.00023 C 0.01185 0.02361 0.00912 0.01736 0.02708 0.06574 C 0.03268 0.08055 0.03763 0.09652 0.04271 0.11226 C 0.04714 0.12592 0.05091 0.1405 0.05521 0.15462 C 0.05703 0.16018 0.05938 0.16527 0.0612 0.1706 C 0.06367 0.178 0.06563 0.18564 0.06836 0.19236 C 0.06914 0.19467 0.07761 0.21018 0.07917 0.21504 C 0.08242 0.22569 0.0849 0.23611 0.08776 0.24652 C 0.09011 0.25439 0.09323 0.26064 0.0944 0.26967 C 0.09505 0.27384 0.09557 0.27777 0.09609 0.2824 C 0.09714 0.30532 0.09818 0.32106 0.0944 0.34745 C 0.09284 0.35856 0.0875 0.3743 0.08359 0.38657 C 0.08203 0.41504 0.08412 0.38217 0.07591 0.44074 C 0.07539 0.44421 0.07552 0.44768 0.07526 0.45162 C 0.07617 0.47662 0.07708 0.50208 0.07813 0.52754 C 0.07826 0.53101 0.07865 0.53449 0.07917 0.53796 C 0.08229 0.55972 0.08229 0.55601 0.08568 0.57615 C 0.08594 0.57754 0.08581 0.57916 0.0862 0.58055 C 0.08711 0.5831 0.08867 0.58425 0.08958 0.58703 C 0.09011 0.58842 0.09063 0.58981 0.09128 0.59143 C 0.09193 0.59351 0.09232 0.59606 0.09323 0.59768 C 0.09362 0.59837 0.0944 0.59837 0.09505 0.59907 C 0.09518 0.59768 0.09544 0.59652 0.09557 0.59537 C 0.09714 0.57893 0.09662 0.58101 0.09662 0.56643 L 0.09662 0.56666 " pathEditMode="relative" rAng="0" ptsTypes="AAAAAAAAAAAAAAAAAAAAAAAA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39 0.04236 L -0.04739 0.04259 C -0.04297 0.07754 -0.04961 0.02731 -0.02825 0.11875 C -0.02083 0.15069 -0.01302 0.19884 -0.00911 0.23217 C -0.00651 0.25393 -0.00481 0.27569 -0.0026 0.29745 C -0.00534 0.34884 -0.00664 0.40046 -0.01067 0.45162 C -0.01172 0.46597 -0.01484 0.47986 -0.0181 0.49329 C -0.02122 0.50602 -0.04166 0.55278 -0.0431 0.55648 C -0.05794 0.59791 -0.04622 0.56944 -0.06224 0.6 C -0.06731 0.60972 -0.07304 0.62916 -0.07981 0.63217 C -0.08125 0.63287 -0.08255 0.63379 -0.08398 0.63403 C -0.0875 0.63518 -0.08802 0.63495 -0.09036 0.63495 L -0.09088 0.63495 " pathEditMode="relative" rAng="0" ptsTypes="AAAAAAAAAAA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49 0.04143 L -0.04649 0.04167 C -0.05183 0.0706 -0.0418 0.0162 -0.06328 0.09491 C -0.06615 0.10509 -0.0681 0.11667 -0.07162 0.12569 C -0.07826 0.14305 -0.08724 0.15602 -0.09349 0.17407 C -0.10365 0.20278 -0.10794 0.21366 -0.11758 0.24838 C -0.11953 0.25532 -0.12123 0.26204 -0.12331 0.26852 C -0.12604 0.27731 -0.12917 0.28495 -0.13164 0.29375 C -0.13373 0.30162 -0.1349 0.31018 -0.13698 0.31805 C -0.13867 0.32477 -0.14076 0.33102 -0.14258 0.3375 C -0.14375 0.34143 -0.14453 0.3456 -0.14571 0.34954 C -0.1474 0.35509 -0.14909 0.36018 -0.15091 0.36551 C -0.15534 0.37731 -0.15104 0.36111 -0.15573 0.37754 C -0.15651 0.37986 -0.15703 0.38217 -0.15755 0.38472 C -0.15834 0.38889 -0.1586 0.39329 -0.15977 0.39676 C -0.16146 0.40301 -0.16433 0.40717 -0.16589 0.41366 L -0.16706 0.41944 L -0.16706 0.41967 " pathEditMode="relative" rAng="0" ptsTypes="AAAAAAAAAAAAAAAA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0.05716 -0.2122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1062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-0.00664 -0.2129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4167 L 0.01016 0.0419 L 0.08086 0.13426 C 0.08464 0.13912 0.08789 0.14514 0.09193 0.14931 C 0.10026 0.15787 0.10821 0.16806 0.11693 0.175 C 0.13698 0.19075 0.15117 0.2007 0.16914 0.2176 C 0.17761 0.22547 0.17396 0.22292 0.18242 0.23357 C 0.18672 0.23912 0.19115 0.24468 0.19571 0.24977 C 0.20834 0.26366 0.2237 0.27871 0.23711 0.28936 C 0.23946 0.29121 0.24206 0.29213 0.24466 0.29329 C 0.25886 0.29977 0.25638 0.29838 0.27071 0.30278 C 0.27331 0.29931 0.27604 0.29607 0.27865 0.29237 C 0.27995 0.29028 0.28099 0.28774 0.28242 0.28565 C 0.29349 0.26852 0.28998 0.27223 0.29727 0.26575 C 0.30209 0.25695 0.30703 0.24862 0.31159 0.23936 C 0.33737 0.18704 0.31459 0.23218 0.32643 0.20996 C 0.32969 0.20417 0.33659 0.18936 0.34089 0.18542 C 0.35091 0.1757 0.36797 0.17176 0.37813 0.17014 C 0.38828 0.16852 0.3987 0.16899 0.40899 0.16829 C 0.40795 0.16204 0.40664 0.15209 0.40521 0.14561 C 0.40508 0.14514 0.40482 0.14491 0.40469 0.14468 L 0.40469 0.14491 " pathEditMode="relative" rAng="0" ptsTypes="AAAAAAAAAAAAAAAAAAAA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4 0.03959 L -0.01784 0.03982 C -0.02253 0.05417 -0.03542 0.09746 -0.04349 0.11597 C -0.05951 0.15347 -0.03724 0.08125 -0.06367 0.16042 C -0.06771 0.17269 -0.0707 0.18611 -0.07383 0.19931 C -0.07722 0.21435 -0.08216 0.2456 -0.08386 0.26065 C -0.08529 0.27292 -0.08607 0.28542 -0.08711 0.29769 C -0.08763 0.31528 -0.08815 0.33287 -0.08867 0.3507 C -0.08893 0.35718 -0.08893 0.36389 -0.08919 0.37037 C -0.08998 0.38496 -0.09076 0.39954 -0.09193 0.41389 C -0.09375 0.43889 -0.09258 0.42801 -0.09505 0.44699 C -0.09531 0.45116 -0.09362 0.46135 -0.09557 0.45926 C -0.09779 0.45718 -0.10065 0.43773 -0.10143 0.43195 C -0.10156 0.43172 -0.10143 0.43125 -0.10143 0.43102 L -0.10143 0.43125 " pathEditMode="relative" rAng="0" ptsTypes="AAAAAAAAAAAAA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0.04722 L -0.00911 0.04745 L -0.0069 0.17106 L -0.0069 0.1713 " pathEditMode="relative" rAng="0" ptsTypes="AAAA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3541 L 0.01719 0.03564 C 0.01732 0.03819 0.01641 0.04189 0.01771 0.04375 C 0.05729 0.10139 0.05104 0.07963 0.10222 0.12037 C 0.10834 0.12523 0.11341 0.13356 0.11927 0.13935 C 0.13112 0.15092 0.14727 0.15833 0.15755 0.17338 C 0.17722 0.20185 0.14245 0.15231 0.17565 0.19421 C 0.18464 0.20555 0.19297 0.21828 0.2017 0.23009 C 0.20547 0.23518 0.20977 0.23912 0.21341 0.24421 C 0.21485 0.24629 0.21576 0.24953 0.21719 0.25185 C 0.21914 0.25555 0.22175 0.25833 0.22357 0.26227 C 0.22578 0.26713 0.22722 0.27314 0.22943 0.27824 C 0.2306 0.28148 0.23242 0.28379 0.2336 0.2868 C 0.24206 0.30764 0.23646 0.30046 0.24167 0.30671 C 0.24284 0.3118 0.24401 0.31689 0.24531 0.32176 C 0.24571 0.32314 0.24701 0.32569 0.24701 0.32592 L 0.24701 0.32569 " pathEditMode="relative" rAng="0" ptsTypes="AAAAAAAAAAAAAAA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5093 L 0.00612 0.05116 C 0.04466 0.1088 0.10378 0.20625 0.15065 0.24167 C 0.16901 0.25556 0.18815 0.26621 0.20547 0.28334 C 0.21146 0.28935 0.21745 0.29584 0.22357 0.30139 C 0.22682 0.30417 0.24101 0.31343 0.24479 0.32014 C 0.2526 0.3338 0.26016 0.34815 0.26667 0.36366 C 0.26927 0.36991 0.27187 0.37639 0.27461 0.38264 C 0.27513 0.38357 0.27578 0.38449 0.27617 0.38542 C 0.27721 0.3875 0.27799 0.39005 0.27891 0.39213 C 0.2793 0.39306 0.27995 0.39398 0.28047 0.39491 C 0.28138 0.39676 0.28229 0.39861 0.2832 0.4007 L 0.2832 0.40093 " pathEditMode="relative" rAng="0" ptsTypes="AAAAAAAAAAAAA">
                                      <p:cBhvr>
                                        <p:cTn id="10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6 0.02546 L 0.05846 0.0257 C 0.06953 0.03056 0.08059 0.03611 0.09179 0.04074 C 0.17369 0.07384 0.2332 0.09236 0.31302 0.13287 C 0.37382 0.16343 0.39974 0.18102 0.4539 0.225 C 0.47591 0.24282 0.49791 0.26042 0.51914 0.28056 C 0.56211 0.32107 0.56692 0.32685 0.59791 0.38333 C 0.61093 0.40671 0.622 0.43565 0.63737 0.45509 C 0.63945 0.45787 0.64205 0.45972 0.6444 0.46204 C 0.65755 0.44792 0.67239 0.43796 0.68372 0.41968 C 0.70247 0.38958 0.69401 0.4044 0.7177 0.35648 C 0.72057 0.3507 0.72343 0.34537 0.72578 0.33912 C 0.72656 0.33727 0.72708 0.33519 0.72799 0.33333 C 0.73541 0.31852 0.74218 0.30208 0.75065 0.28912 C 0.7582 0.27778 0.75546 0.28241 0.76575 0.26042 C 0.76653 0.25857 0.76744 0.25671 0.76796 0.25463 C 0.7694 0.24884 0.77031 0.24236 0.77174 0.23634 C 0.77356 0.22801 0.77565 0.21991 0.7776 0.21157 C 0.77864 0.16829 0.77864 0.18519 0.77864 0.16065 L 0.77864 0.16088 " pathEditMode="relative" rAng="0" ptsTypes="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3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8" grpId="1" animBg="1"/>
      <p:bldP spid="20" grpId="0" animBg="1"/>
      <p:bldP spid="20" grpId="1" animBg="1"/>
      <p:bldP spid="22" grpId="0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462459-E66C-EB33-5C6B-17355BDD6EED}"/>
              </a:ext>
            </a:extLst>
          </p:cNvPr>
          <p:cNvSpPr/>
          <p:nvPr/>
        </p:nvSpPr>
        <p:spPr>
          <a:xfrm>
            <a:off x="182880" y="296086"/>
            <a:ext cx="11662117" cy="64013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i="1" dirty="0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just" defTabSz="609539">
              <a:defRPr/>
            </a:pPr>
            <a:endParaRPr lang="en-US" sz="2800" i="1" dirty="0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just" defTabSz="609539">
              <a:defRPr/>
            </a:pPr>
            <a:endParaRPr lang="en-US" sz="2800" i="1" dirty="0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just" defTabSz="609539">
              <a:defRPr/>
            </a:pPr>
            <a:endParaRPr lang="en-US" sz="2800" i="1" dirty="0">
              <a:solidFill>
                <a:prstClr val="white"/>
              </a:solidFill>
              <a:latin typeface="Nunito Black" panose="00000A00000000000000" pitchFamily="2" charset="0"/>
            </a:endParaRPr>
          </a:p>
          <a:p>
            <a:pPr algn="just" defTabSz="609539">
              <a:defRPr/>
            </a:pPr>
            <a:r>
              <a:rPr lang="en-US" sz="2800" i="1" dirty="0">
                <a:solidFill>
                  <a:prstClr val="white"/>
                </a:solidFill>
                <a:latin typeface="Nunito Black" panose="00000A00000000000000" pitchFamily="2" charset="0"/>
              </a:rPr>
              <a:t>2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Câu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nói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của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mỗi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bạn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ở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tranh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A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và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tranh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B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có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gì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khác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nhau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?</a:t>
            </a:r>
            <a:br>
              <a:rPr lang="en-US" sz="2800" b="1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r>
              <a:rPr lang="en-US" sz="2800" b="1" i="0" dirty="0">
                <a:solidFill>
                  <a:schemeClr val="bg1"/>
                </a:solidFill>
                <a:effectLst/>
                <a:latin typeface="OpenSans"/>
              </a:rPr>
              <a:t/>
            </a:r>
            <a:br>
              <a:rPr lang="en-US" sz="2800" b="1" i="0" dirty="0">
                <a:solidFill>
                  <a:schemeClr val="bg1"/>
                </a:solidFill>
                <a:effectLst/>
                <a:latin typeface="OpenSans"/>
              </a:rPr>
            </a:br>
            <a:endParaRPr lang="en-US" sz="2800" b="1" dirty="0">
              <a:solidFill>
                <a:schemeClr val="bg1"/>
              </a:solidFill>
            </a:endParaRPr>
          </a:p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.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vi-VN" sz="28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B6CB18-AAEC-4DBE-B5D7-FDDB09B33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8737">
            <a:off x="3666821" y="1286486"/>
            <a:ext cx="7931284" cy="4965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7A156E-02D2-7F2E-9A70-EAC122460383}"/>
              </a:ext>
            </a:extLst>
          </p:cNvPr>
          <p:cNvSpPr txBox="1"/>
          <p:nvPr/>
        </p:nvSpPr>
        <p:spPr>
          <a:xfrm>
            <a:off x="255938" y="2044005"/>
            <a:ext cx="3246917" cy="1384995"/>
          </a:xfrm>
          <a:prstGeom prst="rect">
            <a:avLst/>
          </a:prstGeom>
          <a:solidFill>
            <a:srgbClr val="00B0F0"/>
          </a:solidFill>
          <a:ln w="5715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chemeClr val="bg1"/>
                </a:solidFill>
                <a:effectLst/>
                <a:latin typeface="OpenSans"/>
              </a:rPr>
              <a:t>Câu nói ở hình B thể hiện cảm xúc, thái độ của người nói.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BEB3A0-E73D-180E-F1E9-6A02DE27870D}"/>
              </a:ext>
            </a:extLst>
          </p:cNvPr>
          <p:cNvSpPr/>
          <p:nvPr/>
        </p:nvSpPr>
        <p:spPr>
          <a:xfrm>
            <a:off x="390534" y="286303"/>
            <a:ext cx="10218948" cy="69514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1"/>
              </a:solidFill>
              <a:latin typeface="OpenSans"/>
            </a:endParaRPr>
          </a:p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3.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Từ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in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đậm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ở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bài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tập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2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bổ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sung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điều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gì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cho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OpenSans"/>
              </a:rPr>
              <a:t>câu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OpenSans"/>
              </a:rPr>
              <a:t>?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5C541F-F969-BDF5-0F39-645AEBC8CECD}"/>
              </a:ext>
            </a:extLst>
          </p:cNvPr>
          <p:cNvGrpSpPr/>
          <p:nvPr/>
        </p:nvGrpSpPr>
        <p:grpSpPr>
          <a:xfrm>
            <a:off x="3180824" y="1225550"/>
            <a:ext cx="9011176" cy="5346147"/>
            <a:chOff x="2545824" y="1121032"/>
            <a:chExt cx="6092486" cy="500742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6CE6F5A-0C74-FC47-2AC8-72022C105C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l="-2861" t="-2567" r="-5299" b="-3606"/>
            <a:stretch/>
          </p:blipFill>
          <p:spPr bwMode="auto">
            <a:xfrm>
              <a:off x="2545824" y="1121032"/>
              <a:ext cx="6092486" cy="5007421"/>
            </a:xfrm>
            <a:prstGeom prst="round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59CB6D-E4C9-9CB6-E24A-C0F6A3E6D6AF}"/>
                </a:ext>
              </a:extLst>
            </p:cNvPr>
            <p:cNvSpPr txBox="1"/>
            <p:nvPr/>
          </p:nvSpPr>
          <p:spPr>
            <a:xfrm>
              <a:off x="4611359" y="1666673"/>
              <a:ext cx="33955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</a:rPr>
                <a:t>Cảm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xúc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của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người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nói</a:t>
              </a:r>
              <a:r>
                <a:rPr lang="en-US" sz="3200" b="1" dirty="0">
                  <a:solidFill>
                    <a:srgbClr val="00B050"/>
                  </a:solidFill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78D81A-093F-6548-E3A1-4E3703A3CEC8}"/>
                </a:ext>
              </a:extLst>
            </p:cNvPr>
            <p:cNvSpPr txBox="1"/>
            <p:nvPr/>
          </p:nvSpPr>
          <p:spPr>
            <a:xfrm>
              <a:off x="4745182" y="3048510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</a:rPr>
                <a:t>Mong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muốn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người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A94E82-4225-7C51-D9C6-A25B5F2F17C4}"/>
                </a:ext>
              </a:extLst>
            </p:cNvPr>
            <p:cNvSpPr txBox="1"/>
            <p:nvPr/>
          </p:nvSpPr>
          <p:spPr>
            <a:xfrm>
              <a:off x="4745182" y="4445185"/>
              <a:ext cx="2701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</a:rPr>
                <a:t>Nội dung kể, tả, giới thiệu. 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776440-C804-56A4-6359-CC5D55FCB516}"/>
              </a:ext>
            </a:extLst>
          </p:cNvPr>
          <p:cNvSpPr/>
          <p:nvPr/>
        </p:nvSpPr>
        <p:spPr>
          <a:xfrm>
            <a:off x="3483874" y="1339850"/>
            <a:ext cx="8114255" cy="1694416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CA4CC3-93C1-791B-11DD-8D205C77D68B}"/>
              </a:ext>
            </a:extLst>
          </p:cNvPr>
          <p:cNvSpPr/>
          <p:nvPr/>
        </p:nvSpPr>
        <p:spPr>
          <a:xfrm>
            <a:off x="464721" y="293198"/>
            <a:ext cx="9721850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>
              <a:solidFill>
                <a:schemeClr val="bg1"/>
              </a:solidFill>
              <a:latin typeface="OpenSans"/>
            </a:endParaRPr>
          </a:p>
          <a:p>
            <a:pPr algn="just"/>
            <a:endParaRPr lang="en-US" sz="3200" b="1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 b="1">
              <a:solidFill>
                <a:srgbClr val="000000"/>
              </a:solidFill>
              <a:latin typeface="OpenSans"/>
            </a:endParaRPr>
          </a:p>
          <a:p>
            <a:pPr algn="just"/>
            <a:endParaRPr lang="en-US" sz="3200" b="1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r>
              <a:rPr lang="en-US" sz="3200" b="1" i="0">
                <a:solidFill>
                  <a:schemeClr val="bg1"/>
                </a:solidFill>
                <a:effectLst/>
                <a:latin typeface="OpenSans"/>
              </a:rPr>
              <a:t>4. </a:t>
            </a:r>
            <a:r>
              <a:rPr lang="vi-VN" sz="3200" b="1" i="0">
                <a:solidFill>
                  <a:schemeClr val="bg1"/>
                </a:solidFill>
                <a:effectLst/>
                <a:latin typeface="OpenSans"/>
              </a:rPr>
              <a:t>Chuyển các câu dưới đây thành câu cảm (theo mẫu).</a:t>
            </a:r>
            <a:endParaRPr lang="vi-VN" sz="3200" b="0" i="0">
              <a:solidFill>
                <a:schemeClr val="bg1"/>
              </a:solidFill>
              <a:effectLst/>
              <a:latin typeface="OpenSans"/>
            </a:endParaRPr>
          </a:p>
          <a:p>
            <a:pPr algn="just"/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algn="just"/>
            <a:endParaRPr lang="en-US" sz="3200">
              <a:solidFill>
                <a:srgbClr val="000000"/>
              </a:solidFill>
              <a:latin typeface="OpenSans"/>
            </a:endParaRPr>
          </a:p>
          <a:p>
            <a:r>
              <a:rPr lang="vi-VN" sz="32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32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08077-0E2C-4F44-8395-DC44FBA65D14}"/>
              </a:ext>
            </a:extLst>
          </p:cNvPr>
          <p:cNvSpPr txBox="1"/>
          <p:nvPr/>
        </p:nvSpPr>
        <p:spPr>
          <a:xfrm>
            <a:off x="419979" y="1365100"/>
            <a:ext cx="5365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M: Quyển từ điển này hữu ích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.  </a:t>
            </a:r>
            <a:endParaRPr lang="vi-VN" sz="2800" b="0" i="0" dirty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E06888-9BDE-D656-C33C-E4B01C26D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r="5250"/>
          <a:stretch/>
        </p:blipFill>
        <p:spPr bwMode="auto">
          <a:xfrm>
            <a:off x="1381125" y="1957444"/>
            <a:ext cx="10420350" cy="4441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E1E177-C7F1-AFE2-4EB1-495A6D376031}"/>
              </a:ext>
            </a:extLst>
          </p:cNvPr>
          <p:cNvSpPr txBox="1"/>
          <p:nvPr/>
        </p:nvSpPr>
        <p:spPr>
          <a:xfrm>
            <a:off x="5507205" y="138202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chemeClr val="accent2"/>
                </a:solidFill>
                <a:effectLst/>
                <a:latin typeface="Nunito Black" panose="00000A00000000000000" pitchFamily="2" charset="0"/>
              </a:rPr>
              <a:t>=&gt; Quyển từ điển này hữu ích quá!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BC929-5F93-5865-93A8-F0E6C3FA53D0}"/>
              </a:ext>
            </a:extLst>
          </p:cNvPr>
          <p:cNvSpPr txBox="1"/>
          <p:nvPr/>
        </p:nvSpPr>
        <p:spPr>
          <a:xfrm>
            <a:off x="1955800" y="2782679"/>
            <a:ext cx="4089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70C0"/>
                </a:solidFill>
                <a:effectLst/>
                <a:latin typeface="OpenSans"/>
              </a:rPr>
              <a:t>a.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OpenSans"/>
              </a:rPr>
              <a:t>Bạn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OpenSans"/>
              </a:rPr>
              <a:t>ấy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OpenSans"/>
              </a:rPr>
              <a:t>đọc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OpenSans"/>
              </a:rPr>
              <a:t>nhiều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OpenSans"/>
              </a:rPr>
              <a:t>sách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OpenSans"/>
              </a:rPr>
              <a:t>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2F239-347F-8A6D-BC98-F319397ED015}"/>
              </a:ext>
            </a:extLst>
          </p:cNvPr>
          <p:cNvSpPr txBox="1"/>
          <p:nvPr/>
        </p:nvSpPr>
        <p:spPr>
          <a:xfrm>
            <a:off x="5775815" y="2791937"/>
            <a:ext cx="47327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quá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US" sz="2800" b="1" dirty="0">
              <a:solidFill>
                <a:srgbClr val="FF0000"/>
              </a:solidFill>
              <a:latin typeface="Open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AD22D-A5D7-81FF-4C49-4F64471C8C46}"/>
              </a:ext>
            </a:extLst>
          </p:cNvPr>
          <p:cNvSpPr txBox="1"/>
          <p:nvPr/>
        </p:nvSpPr>
        <p:spPr>
          <a:xfrm>
            <a:off x="1704974" y="3777427"/>
            <a:ext cx="5013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0070C0"/>
                </a:solidFill>
                <a:effectLst/>
                <a:latin typeface="OpenSans"/>
              </a:rPr>
              <a:t>b. Thư viện trường mình rộng.</a:t>
            </a:r>
            <a:endParaRPr lang="en-US" sz="2800" b="1" dirty="0">
              <a:solidFill>
                <a:srgbClr val="0070C0"/>
              </a:solidFill>
              <a:latin typeface="Open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77E370-B2C6-5AC7-920E-B25D7A23E02C}"/>
              </a:ext>
            </a:extLst>
          </p:cNvPr>
          <p:cNvSpPr txBox="1"/>
          <p:nvPr/>
        </p:nvSpPr>
        <p:spPr>
          <a:xfrm>
            <a:off x="6124575" y="3839732"/>
            <a:ext cx="5530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  <a:sym typeface="Wingdings" panose="05000000000000000000" pitchFamily="2" charset="2"/>
              </a:rPr>
              <a:t> 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OpenSans"/>
              </a:rPr>
              <a:t> T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OpenSans"/>
              </a:rPr>
              <a:t>hư viện trường mình rộng lắm!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BAF49E-3883-6252-C269-C0CF13A6A235}"/>
              </a:ext>
            </a:extLst>
          </p:cNvPr>
          <p:cNvSpPr txBox="1"/>
          <p:nvPr/>
        </p:nvSpPr>
        <p:spPr>
          <a:xfrm>
            <a:off x="1801811" y="4783018"/>
            <a:ext cx="4397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0070C0"/>
                </a:solidFill>
                <a:effectLst/>
                <a:latin typeface="OpenSans"/>
              </a:rPr>
              <a:t>c. Thư viện đón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OpenSans"/>
              </a:rPr>
              <a:t>g</a:t>
            </a:r>
            <a:r>
              <a:rPr lang="vi-VN" sz="2800" b="1" i="0" dirty="0">
                <a:solidFill>
                  <a:srgbClr val="0070C0"/>
                </a:solidFill>
                <a:effectLst/>
                <a:latin typeface="OpenSans"/>
              </a:rPr>
              <a:t> cửa muộn.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B8965-B0E3-D395-03F4-9C9453841401}"/>
              </a:ext>
            </a:extLst>
          </p:cNvPr>
          <p:cNvSpPr txBox="1"/>
          <p:nvPr/>
        </p:nvSpPr>
        <p:spPr>
          <a:xfrm>
            <a:off x="6123359" y="483236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OpenSans"/>
                <a:sym typeface="Wingdings" panose="05000000000000000000" pitchFamily="2" charset="2"/>
              </a:rPr>
              <a:t>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OpenSans"/>
              </a:rPr>
              <a:t>Thư viện đóng cửa muộn thế!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3" grpId="0"/>
      <p:bldP spid="15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0F183B-F461-F208-C447-5F1841BAEE63}"/>
              </a:ext>
            </a:extLst>
          </p:cNvPr>
          <p:cNvSpPr txBox="1"/>
          <p:nvPr/>
        </p:nvSpPr>
        <p:spPr>
          <a:xfrm>
            <a:off x="4994032" y="2719967"/>
            <a:ext cx="6316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 viết thông báo</a:t>
            </a:r>
          </a:p>
        </p:txBody>
      </p:sp>
    </p:spTree>
    <p:extLst>
      <p:ext uri="{BB962C8B-B14F-4D97-AF65-F5344CB8AC3E}">
        <p14:creationId xmlns:p14="http://schemas.microsoft.com/office/powerpoint/2010/main" val="114808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</TotalTime>
  <Words>545</Words>
  <Application>Microsoft Office PowerPoint</Application>
  <PresentationFormat>Widescreen</PresentationFormat>
  <Paragraphs>102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Sigmar One</vt:lpstr>
      <vt:lpstr>Arial</vt:lpstr>
      <vt:lpstr>Open Sans Extrabold</vt:lpstr>
      <vt:lpstr>OpenSans</vt:lpstr>
      <vt:lpstr>Nunito Black</vt:lpstr>
      <vt:lpstr>Open Sans</vt:lpstr>
      <vt:lpstr>DFPOP1-W9</vt:lpstr>
      <vt:lpstr>Calibri Light</vt:lpstr>
      <vt:lpstr>Times New Roman</vt:lpstr>
      <vt:lpstr>Wingdings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Sắp xếp các phần sau theo thứ tự của bản thông báo.  </vt:lpstr>
      <vt:lpstr> b. Nêu rõ những thông tin được thể hiện trong nội dung của thông báo. </vt:lpstr>
      <vt:lpstr>PowerPoint Presentation</vt:lpstr>
      <vt:lpstr>2. Viết một thông báo của lớp về việc đăng kí tham gia một cuộc thi cấp trường (thi cờ vua, thi bơi lội,…).  Trong nội dung thông báo, chú ý những thông tin sau:</vt:lpstr>
      <vt:lpstr>PowerPoint Presentation</vt:lpstr>
      <vt:lpstr>3. Đọc lại thông báo em viết, phát hiện lỗi và sửa lỗi (dùng từ, đặt câu, sắp xếp ý,...)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 lien</dc:creator>
  <cp:lastModifiedBy>MAIHUNG</cp:lastModifiedBy>
  <cp:revision>32</cp:revision>
  <dcterms:created xsi:type="dcterms:W3CDTF">2022-06-28T08:05:46Z</dcterms:created>
  <dcterms:modified xsi:type="dcterms:W3CDTF">2025-05-21T07:51:19Z</dcterms:modified>
</cp:coreProperties>
</file>