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312" r:id="rId2"/>
    <p:sldId id="264" r:id="rId3"/>
    <p:sldId id="283" r:id="rId4"/>
    <p:sldId id="274" r:id="rId5"/>
    <p:sldId id="275" r:id="rId6"/>
    <p:sldId id="276" r:id="rId7"/>
    <p:sldId id="277" r:id="rId8"/>
    <p:sldId id="281" r:id="rId9"/>
    <p:sldId id="280" r:id="rId10"/>
    <p:sldId id="279" r:id="rId11"/>
  </p:sldIdLst>
  <p:sldSz cx="18288000" cy="10287000"/>
  <p:notesSz cx="6858000" cy="9144000"/>
  <p:embeddedFontLst>
    <p:embeddedFont>
      <p:font typeface="HP001 4 hàng" panose="020B0604020202020204" charset="0"/>
      <p:regular r:id="rId13"/>
      <p:bold r:id="rId14"/>
    </p:embeddedFont>
    <p:embeddedFont>
      <p:font typeface="Nunito Black" panose="020B0604020202020204" charset="0"/>
      <p:bold r:id="rId15"/>
      <p:boldItalic r:id="rId16"/>
    </p:embeddedFont>
    <p:embeddedFont>
      <p:font typeface="Calibri" panose="020F0502020204030204" pitchFamily="34" charset="0"/>
      <p:regular r:id="rId17"/>
      <p:bold r:id="rId18"/>
      <p:italic r:id="rId19"/>
      <p:boldItalic r:id="rId20"/>
    </p:embeddedFont>
    <p:embeddedFont>
      <p:font typeface="Tahoma" panose="020B0604030504040204" pitchFamily="3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24"/>
    <a:srgbClr val="006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22" autoAdjust="0"/>
  </p:normalViewPr>
  <p:slideViewPr>
    <p:cSldViewPr>
      <p:cViewPr varScale="1">
        <p:scale>
          <a:sx n="58" d="100"/>
          <a:sy n="58" d="100"/>
        </p:scale>
        <p:origin x="54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1CF65-2973-4F1D-A71E-F6A754FAD92D}" type="datetimeFigureOut">
              <a:rPr lang="en-GB" smtClean="0"/>
              <a:t>21/05/2025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6C03B-E24E-4E04-A0B6-DF79C7FB82B3}" type="slidenum">
              <a:rPr lang="en-GB" smtClean="0"/>
              <a:t>‹#›</a:t>
            </a:fld>
            <a:endParaRPr lang="en-GB"/>
          </a:p>
        </p:txBody>
      </p:sp>
    </p:spTree>
    <p:extLst>
      <p:ext uri="{BB962C8B-B14F-4D97-AF65-F5344CB8AC3E}">
        <p14:creationId xmlns:p14="http://schemas.microsoft.com/office/powerpoint/2010/main" val="88117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2062435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12.jpe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12.jpe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18288000" cy="10286998"/>
          </a:xfrm>
          <a:prstGeom prst="rect">
            <a:avLst/>
          </a:prstGeom>
          <a:solidFill>
            <a:schemeClr val="bg1">
              <a:alpha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371532">
              <a:defRPr/>
            </a:pPr>
            <a:endParaRPr lang="en-US" sz="2700" dirty="0">
              <a:solidFill>
                <a:prstClr val="black"/>
              </a:solidFill>
              <a:latin typeface="DFPOP1-W9"/>
            </a:endParaRPr>
          </a:p>
        </p:txBody>
      </p:sp>
      <p:sp>
        <p:nvSpPr>
          <p:cNvPr id="5" name="TextBox 4"/>
          <p:cNvSpPr txBox="1"/>
          <p:nvPr/>
        </p:nvSpPr>
        <p:spPr>
          <a:xfrm>
            <a:off x="-152397" y="2172452"/>
            <a:ext cx="18379554" cy="2062103"/>
          </a:xfrm>
          <a:prstGeom prst="rect">
            <a:avLst/>
          </a:prstGeom>
          <a:noFill/>
        </p:spPr>
        <p:txBody>
          <a:bodyPr wrap="square">
            <a:spAutoFit/>
          </a:bodyPr>
          <a:lstStyle/>
          <a:p>
            <a:pPr algn="ctr" defTabSz="1028674">
              <a:defRPr/>
            </a:pPr>
            <a:r>
              <a:rPr lang="en-US" sz="6400" b="1" dirty="0">
                <a:solidFill>
                  <a:srgbClr val="FF0000"/>
                </a:solidFill>
                <a:latin typeface="Times New Roman" panose="02020603050405020304" pitchFamily="18" charset="0"/>
                <a:cs typeface="Times New Roman" panose="02020603050405020304" pitchFamily="18" charset="0"/>
              </a:rPr>
              <a:t>CHÀO MỪNG </a:t>
            </a:r>
          </a:p>
          <a:p>
            <a:pPr algn="ctr" defTabSz="1028674">
              <a:defRPr/>
            </a:pPr>
            <a:r>
              <a:rPr lang="en-US" sz="6400"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6400" b="1" dirty="0">
              <a:solidFill>
                <a:srgbClr val="FF0000"/>
              </a:solidFill>
              <a:latin typeface="+mj-lt"/>
              <a:cs typeface="Times New Roman" panose="02020603050405020304" pitchFamily="18" charset="0"/>
            </a:endParaRPr>
          </a:p>
        </p:txBody>
      </p:sp>
      <p:sp>
        <p:nvSpPr>
          <p:cNvPr id="6" name="TextBox 5"/>
          <p:cNvSpPr txBox="1"/>
          <p:nvPr/>
        </p:nvSpPr>
        <p:spPr>
          <a:xfrm>
            <a:off x="5505992" y="568239"/>
            <a:ext cx="10606432" cy="738664"/>
          </a:xfrm>
          <a:prstGeom prst="rect">
            <a:avLst/>
          </a:prstGeom>
          <a:noFill/>
        </p:spPr>
        <p:txBody>
          <a:bodyPr wrap="square">
            <a:spAutoFit/>
          </a:bodyPr>
          <a:lstStyle/>
          <a:p>
            <a:pPr defTabSz="1028674">
              <a:defRPr/>
            </a:pPr>
            <a:r>
              <a:rPr lang="en-US" sz="4200"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2438403" y="4705648"/>
            <a:ext cx="12759778" cy="830997"/>
          </a:xfrm>
          <a:prstGeom prst="rect">
            <a:avLst/>
          </a:prstGeom>
          <a:noFill/>
        </p:spPr>
        <p:txBody>
          <a:bodyPr wrap="square">
            <a:spAutoFit/>
          </a:bodyPr>
          <a:lstStyle/>
          <a:p>
            <a:pPr algn="ctr" defTabSz="1028674">
              <a:defRPr/>
            </a:pPr>
            <a:r>
              <a:rPr lang="en-US" sz="4800" b="1" dirty="0" err="1">
                <a:solidFill>
                  <a:srgbClr val="FF0000"/>
                </a:solidFill>
                <a:latin typeface="Times New Roman" panose="02020603050405020304" pitchFamily="18" charset="0"/>
                <a:cs typeface="Times New Roman" panose="02020603050405020304" pitchFamily="18" charset="0"/>
              </a:rPr>
              <a:t>Môn</a:t>
            </a:r>
            <a:r>
              <a:rPr lang="en-US" sz="4800" b="1">
                <a:solidFill>
                  <a:srgbClr val="FF0000"/>
                </a:solidFill>
                <a:latin typeface="Times New Roman" panose="02020603050405020304" pitchFamily="18" charset="0"/>
                <a:cs typeface="Times New Roman" panose="02020603050405020304" pitchFamily="18" charset="0"/>
              </a:rPr>
              <a:t>: Tiếng Việt - </a:t>
            </a:r>
            <a:r>
              <a:rPr lang="en-US" sz="4800" b="1" err="1">
                <a:solidFill>
                  <a:srgbClr val="FF0000"/>
                </a:solidFill>
                <a:latin typeface="Times New Roman" panose="02020603050405020304" pitchFamily="18" charset="0"/>
                <a:cs typeface="Times New Roman" panose="02020603050405020304" pitchFamily="18" charset="0"/>
              </a:rPr>
              <a:t>Lớp</a:t>
            </a:r>
            <a:r>
              <a:rPr lang="en-US" sz="4800" b="1">
                <a:solidFill>
                  <a:srgbClr val="FF0000"/>
                </a:solidFill>
                <a:latin typeface="Times New Roman" panose="02020603050405020304" pitchFamily="18" charset="0"/>
                <a:cs typeface="Times New Roman" panose="02020603050405020304" pitchFamily="18" charset="0"/>
              </a:rPr>
              <a:t> 3</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8532071"/>
            <a:ext cx="18295302" cy="2035354"/>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12" y="8165799"/>
            <a:ext cx="6493156" cy="2035354"/>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90761" y="4763991"/>
            <a:ext cx="3708894" cy="5437162"/>
          </a:xfrm>
          <a:prstGeom prst="rect">
            <a:avLst/>
          </a:prstGeom>
        </p:spPr>
      </p:pic>
      <p:sp>
        <p:nvSpPr>
          <p:cNvPr id="12" name="TextBox 11"/>
          <p:cNvSpPr txBox="1"/>
          <p:nvPr/>
        </p:nvSpPr>
        <p:spPr>
          <a:xfrm>
            <a:off x="2657489" y="6492758"/>
            <a:ext cx="12759778" cy="830997"/>
          </a:xfrm>
          <a:prstGeom prst="rect">
            <a:avLst/>
          </a:prstGeom>
          <a:noFill/>
        </p:spPr>
        <p:txBody>
          <a:bodyPr wrap="square">
            <a:spAutoFit/>
          </a:bodyPr>
          <a:lstStyle/>
          <a:p>
            <a:pPr algn="ctr" defTabSz="1028674">
              <a:defRPr/>
            </a:pPr>
            <a:r>
              <a:rPr lang="en-US" sz="4800" b="1" dirty="0" err="1">
                <a:solidFill>
                  <a:srgbClr val="FF0000"/>
                </a:solidFill>
                <a:latin typeface="Times New Roman" panose="02020603050405020304" pitchFamily="18" charset="0"/>
                <a:cs typeface="Times New Roman" panose="02020603050405020304" pitchFamily="18" charset="0"/>
              </a:rPr>
              <a:t>Giáo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viên</a:t>
            </a:r>
            <a:r>
              <a:rPr lang="en-US" sz="4800" b="1">
                <a:solidFill>
                  <a:srgbClr val="FF0000"/>
                </a:solidFill>
                <a:latin typeface="Times New Roman" panose="02020603050405020304" pitchFamily="18" charset="0"/>
                <a:cs typeface="Times New Roman" panose="02020603050405020304" pitchFamily="18" charset="0"/>
              </a:rPr>
              <a:t>: Phạm Thị Mai Hưng</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119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13BAE7C1-F22A-5B4A-EE43-719863C576A6}"/>
              </a:ext>
            </a:extLst>
          </p:cNvPr>
          <p:cNvPicPr>
            <a:picLocks noChangeAspect="1"/>
          </p:cNvPicPr>
          <p:nvPr/>
        </p:nvPicPr>
        <p:blipFill rotWithShape="1">
          <a:blip r:embed="rId12"/>
          <a:srcRect l="51701"/>
          <a:stretch/>
        </p:blipFill>
        <p:spPr>
          <a:xfrm>
            <a:off x="6258596" y="-38100"/>
            <a:ext cx="12018616" cy="10325100"/>
          </a:xfrm>
          <a:prstGeom prst="rect">
            <a:avLst/>
          </a:prstGeom>
        </p:spPr>
      </p:pic>
      <p:sp>
        <p:nvSpPr>
          <p:cNvPr id="8" name="TextBox 7">
            <a:extLst>
              <a:ext uri="{FF2B5EF4-FFF2-40B4-BE49-F238E27FC236}">
                <a16:creationId xmlns:a16="http://schemas.microsoft.com/office/drawing/2014/main" id="{B073FB16-A638-8529-1F20-C22815EF6714}"/>
              </a:ext>
            </a:extLst>
          </p:cNvPr>
          <p:cNvSpPr txBox="1"/>
          <p:nvPr/>
        </p:nvSpPr>
        <p:spPr>
          <a:xfrm>
            <a:off x="381000" y="2409513"/>
            <a:ext cx="5877596" cy="3022366"/>
          </a:xfrm>
          <a:prstGeom prst="rect">
            <a:avLst/>
          </a:prstGeom>
          <a:noFill/>
        </p:spPr>
        <p:txBody>
          <a:bodyPr wrap="square" rtlCol="0">
            <a:spAutoFit/>
          </a:bodyPr>
          <a:lstStyle/>
          <a:p>
            <a:pPr algn="just">
              <a:lnSpc>
                <a:spcPct val="120000"/>
              </a:lnSpc>
            </a:pPr>
            <a:r>
              <a:rPr lang="vi-VN" sz="3200" b="0" i="0" dirty="0">
                <a:solidFill>
                  <a:srgbClr val="FF0000"/>
                </a:solidFill>
                <a:effectLst/>
                <a:latin typeface="Nunito Black" panose="00000A00000000000000" pitchFamily="2" charset="0"/>
              </a:rPr>
              <a:t>Đoạn 4 – Tranh 4:</a:t>
            </a:r>
          </a:p>
          <a:p>
            <a:pPr algn="just">
              <a:lnSpc>
                <a:spcPct val="120000"/>
              </a:lnSpc>
            </a:pPr>
            <a:r>
              <a:rPr lang="vi-VN" sz="3200" b="0" i="0" dirty="0">
                <a:solidFill>
                  <a:srgbClr val="000000"/>
                </a:solidFill>
                <a:effectLst/>
                <a:latin typeface="Nunito Black" panose="00000A00000000000000" pitchFamily="2" charset="0"/>
              </a:rPr>
              <a:t>Rùa gật đầu khen và xin được về với họ hàng. Từ đó con người có nhà sàn để ở, tránh được mưa nắng.</a:t>
            </a:r>
          </a:p>
        </p:txBody>
      </p:sp>
    </p:spTree>
    <p:extLst>
      <p:ext uri="{BB962C8B-B14F-4D97-AF65-F5344CB8AC3E}">
        <p14:creationId xmlns:p14="http://schemas.microsoft.com/office/powerpoint/2010/main" val="6530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19B1758-4301-4441-826A-48D4AAF158E8}"/>
              </a:ext>
            </a:extLst>
          </p:cNvPr>
          <p:cNvSpPr txBox="1"/>
          <p:nvPr/>
        </p:nvSpPr>
        <p:spPr>
          <a:xfrm>
            <a:off x="6629400" y="1075840"/>
            <a:ext cx="5065361" cy="1015663"/>
          </a:xfrm>
          <a:prstGeom prst="rect">
            <a:avLst/>
          </a:prstGeom>
          <a:noFill/>
        </p:spPr>
        <p:txBody>
          <a:bodyPr wrap="none" rtlCol="0">
            <a:spAutoFit/>
          </a:bodyPr>
          <a:lstStyle/>
          <a:p>
            <a:r>
              <a:rPr lang="en-US" sz="6000" b="1" dirty="0" err="1">
                <a:solidFill>
                  <a:srgbClr val="FFFF00"/>
                </a:solidFill>
              </a:rPr>
              <a:t>Môn</a:t>
            </a:r>
            <a:r>
              <a:rPr lang="en-US" sz="6000" b="1" dirty="0">
                <a:solidFill>
                  <a:srgbClr val="FFFF00"/>
                </a:solidFill>
              </a:rPr>
              <a:t> </a:t>
            </a:r>
            <a:r>
              <a:rPr lang="en-US" sz="6000" b="1" dirty="0" err="1">
                <a:solidFill>
                  <a:srgbClr val="FFFF00"/>
                </a:solidFill>
              </a:rPr>
              <a:t>Tiếng</a:t>
            </a:r>
            <a:r>
              <a:rPr lang="en-US" sz="6000" b="1" dirty="0">
                <a:solidFill>
                  <a:srgbClr val="FFFF00"/>
                </a:solidFill>
              </a:rPr>
              <a:t> </a:t>
            </a:r>
            <a:r>
              <a:rPr lang="en-US" sz="6000" b="1" dirty="0" err="1">
                <a:solidFill>
                  <a:srgbClr val="FFFF00"/>
                </a:solidFill>
              </a:rPr>
              <a:t>Việt</a:t>
            </a:r>
            <a:endParaRPr lang="en-US" sz="6000" b="1" dirty="0">
              <a:solidFill>
                <a:srgbClr val="FFFF00"/>
              </a:solidFill>
            </a:endParaRPr>
          </a:p>
        </p:txBody>
      </p:sp>
      <p:sp>
        <p:nvSpPr>
          <p:cNvPr id="7" name="TextBox 6">
            <a:extLst>
              <a:ext uri="{FF2B5EF4-FFF2-40B4-BE49-F238E27FC236}">
                <a16:creationId xmlns:a16="http://schemas.microsoft.com/office/drawing/2014/main" id="{AE8ACEB2-EF1C-4A61-A9B8-FC87D36E23EA}"/>
              </a:ext>
            </a:extLst>
          </p:cNvPr>
          <p:cNvSpPr txBox="1"/>
          <p:nvPr/>
        </p:nvSpPr>
        <p:spPr>
          <a:xfrm>
            <a:off x="5029200" y="2781300"/>
            <a:ext cx="8371010" cy="1200329"/>
          </a:xfrm>
          <a:prstGeom prst="rect">
            <a:avLst/>
          </a:prstGeom>
          <a:noFill/>
        </p:spPr>
        <p:txBody>
          <a:bodyPr wrap="none" rtlCol="0">
            <a:spAutoFit/>
          </a:bodyPr>
          <a:lstStyle/>
          <a:p>
            <a:r>
              <a:rPr lang="en-US" sz="7200" b="1" dirty="0" err="1">
                <a:solidFill>
                  <a:srgbClr val="FF0000"/>
                </a:solidFill>
                <a:latin typeface="HP001 4 hàng" panose="020B0603050302020204" pitchFamily="34" charset="0"/>
              </a:rPr>
              <a:t>Bài</a:t>
            </a:r>
            <a:r>
              <a:rPr lang="en-US" sz="7200" b="1" dirty="0">
                <a:solidFill>
                  <a:srgbClr val="FF0000"/>
                </a:solidFill>
                <a:latin typeface="HP001 4 hàng" panose="020B0603050302020204" pitchFamily="34" charset="0"/>
              </a:rPr>
              <a:t> 17: Ng</a:t>
            </a:r>
            <a:r>
              <a:rPr lang="vi-VN" sz="7200" b="1" dirty="0">
                <a:solidFill>
                  <a:srgbClr val="FF0000"/>
                </a:solidFill>
                <a:latin typeface="HP001 4 hàng" panose="020B0603050302020204" pitchFamily="34" charset="0"/>
              </a:rPr>
              <a:t>ư</a:t>
            </a:r>
            <a:r>
              <a:rPr lang="en-US" sz="7200" b="1" dirty="0" err="1">
                <a:solidFill>
                  <a:srgbClr val="FF0000"/>
                </a:solidFill>
                <a:latin typeface="HP001 4 hàng" panose="020B0603050302020204" pitchFamily="34" charset="0"/>
              </a:rPr>
              <a:t>ỡng</a:t>
            </a:r>
            <a:r>
              <a:rPr lang="en-US" sz="7200" b="1" dirty="0">
                <a:solidFill>
                  <a:srgbClr val="FF0000"/>
                </a:solidFill>
                <a:latin typeface="HP001 4 hàng" panose="020B0603050302020204" pitchFamily="34" charset="0"/>
              </a:rPr>
              <a:t> </a:t>
            </a:r>
            <a:r>
              <a:rPr lang="en-US" sz="7200" b="1" dirty="0" err="1">
                <a:solidFill>
                  <a:srgbClr val="FF0000"/>
                </a:solidFill>
                <a:latin typeface="HP001 4 hàng" panose="020B0603050302020204" pitchFamily="34" charset="0"/>
              </a:rPr>
              <a:t>cửa</a:t>
            </a:r>
            <a:endParaRPr lang="en-US" sz="72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296892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4688496" y="2755303"/>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NÓI VÀ NGHE</a:t>
            </a:r>
          </a:p>
        </p:txBody>
      </p:sp>
    </p:spTree>
    <p:extLst>
      <p:ext uri="{BB962C8B-B14F-4D97-AF65-F5344CB8AC3E}">
        <p14:creationId xmlns:p14="http://schemas.microsoft.com/office/powerpoint/2010/main" val="2437578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D437DC6B-A5ED-2817-6283-6BE001E28334}"/>
              </a:ext>
            </a:extLst>
          </p:cNvPr>
          <p:cNvSpPr txBox="1"/>
          <p:nvPr/>
        </p:nvSpPr>
        <p:spPr>
          <a:xfrm>
            <a:off x="304800" y="554208"/>
            <a:ext cx="13716000" cy="584775"/>
          </a:xfrm>
          <a:prstGeom prst="rect">
            <a:avLst/>
          </a:prstGeom>
          <a:noFill/>
        </p:spPr>
        <p:txBody>
          <a:bodyPr wrap="square" rtlCol="0">
            <a:spAutoFit/>
          </a:bodyPr>
          <a:lstStyle/>
          <a:p>
            <a:pPr algn="l"/>
            <a:r>
              <a:rPr lang="en-US" sz="3200" b="1" i="0">
                <a:effectLst/>
                <a:latin typeface="Nunito Black" panose="00000A00000000000000" pitchFamily="2" charset="0"/>
              </a:rPr>
              <a:t>Câu 1</a:t>
            </a:r>
            <a:r>
              <a:rPr lang="en-US" sz="3200">
                <a:latin typeface="Nunito Black" panose="00000A00000000000000" pitchFamily="2" charset="0"/>
              </a:rPr>
              <a:t>: </a:t>
            </a:r>
            <a:r>
              <a:rPr lang="en-US" sz="3200" b="1" i="0">
                <a:effectLst/>
                <a:latin typeface="Nunito Black" panose="00000A00000000000000" pitchFamily="2" charset="0"/>
              </a:rPr>
              <a:t>Dựa vào tranh, đoán nội dung câu chuyện</a:t>
            </a:r>
            <a:endParaRPr lang="en-US" sz="3200" b="0" i="0">
              <a:effectLst/>
              <a:latin typeface="Nunito Black" panose="00000A00000000000000" pitchFamily="2" charset="0"/>
            </a:endParaRPr>
          </a:p>
        </p:txBody>
      </p:sp>
      <p:sp>
        <p:nvSpPr>
          <p:cNvPr id="8" name="TextBox 7">
            <a:extLst>
              <a:ext uri="{FF2B5EF4-FFF2-40B4-BE49-F238E27FC236}">
                <a16:creationId xmlns:a16="http://schemas.microsoft.com/office/drawing/2014/main" id="{FC5F4B1D-BF4D-DF76-0B1A-55825F07B265}"/>
              </a:ext>
            </a:extLst>
          </p:cNvPr>
          <p:cNvSpPr txBox="1"/>
          <p:nvPr/>
        </p:nvSpPr>
        <p:spPr>
          <a:xfrm>
            <a:off x="242019" y="1128714"/>
            <a:ext cx="16617993" cy="1138773"/>
          </a:xfrm>
          <a:prstGeom prst="rect">
            <a:avLst/>
          </a:prstGeom>
          <a:noFill/>
        </p:spPr>
        <p:txBody>
          <a:bodyPr wrap="square" rtlCol="0">
            <a:spAutoFit/>
          </a:bodyPr>
          <a:lstStyle/>
          <a:p>
            <a:pPr algn="ctr"/>
            <a:r>
              <a:rPr lang="vi-VN" sz="3600" b="1" i="0">
                <a:solidFill>
                  <a:srgbClr val="FF0000"/>
                </a:solidFill>
                <a:effectLst/>
                <a:latin typeface="Nunito Black" panose="00000A00000000000000" pitchFamily="2" charset="0"/>
              </a:rPr>
              <a:t>Sự tích nhà sàn</a:t>
            </a:r>
            <a:endParaRPr lang="vi-VN" sz="3600" b="0" i="0">
              <a:solidFill>
                <a:srgbClr val="FF0000"/>
              </a:solidFill>
              <a:effectLst/>
              <a:latin typeface="Nunito Black" panose="00000A00000000000000" pitchFamily="2" charset="0"/>
            </a:endParaRPr>
          </a:p>
          <a:p>
            <a:pPr algn="r"/>
            <a:r>
              <a:rPr lang="vi-VN" sz="3200" b="0" i="0">
                <a:solidFill>
                  <a:srgbClr val="000000"/>
                </a:solidFill>
                <a:effectLst/>
                <a:latin typeface="Nunito Black" panose="00000A00000000000000" pitchFamily="2" charset="0"/>
              </a:rPr>
              <a:t>(Theo Truyện cổ dân tộc Mường)</a:t>
            </a:r>
          </a:p>
        </p:txBody>
      </p:sp>
      <p:pic>
        <p:nvPicPr>
          <p:cNvPr id="10" name="Picture 9">
            <a:extLst>
              <a:ext uri="{FF2B5EF4-FFF2-40B4-BE49-F238E27FC236}">
                <a16:creationId xmlns:a16="http://schemas.microsoft.com/office/drawing/2014/main" id="{A0913D27-9C5E-9578-F0C2-CD4ECF648519}"/>
              </a:ext>
            </a:extLst>
          </p:cNvPr>
          <p:cNvPicPr>
            <a:picLocks noChangeAspect="1"/>
          </p:cNvPicPr>
          <p:nvPr/>
        </p:nvPicPr>
        <p:blipFill rotWithShape="1">
          <a:blip r:embed="rId12"/>
          <a:srcRect r="-1147"/>
          <a:stretch/>
        </p:blipFill>
        <p:spPr>
          <a:xfrm>
            <a:off x="2129903" y="2151231"/>
            <a:ext cx="14028194" cy="6712869"/>
          </a:xfrm>
          <a:prstGeom prst="rect">
            <a:avLst/>
          </a:prstGeom>
        </p:spPr>
      </p:pic>
      <p:sp>
        <p:nvSpPr>
          <p:cNvPr id="13" name="TextBox 12">
            <a:extLst>
              <a:ext uri="{FF2B5EF4-FFF2-40B4-BE49-F238E27FC236}">
                <a16:creationId xmlns:a16="http://schemas.microsoft.com/office/drawing/2014/main" id="{0944B22E-05EF-06F9-916F-499941DA0BA8}"/>
              </a:ext>
            </a:extLst>
          </p:cNvPr>
          <p:cNvSpPr txBox="1"/>
          <p:nvPr/>
        </p:nvSpPr>
        <p:spPr>
          <a:xfrm>
            <a:off x="2075001" y="8927046"/>
            <a:ext cx="6785330"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1: Ngày xưa, con người sống trong hốc cây, lều cỏ và hang đá.</a:t>
            </a:r>
            <a:endParaRPr lang="en-US" sz="2800">
              <a:solidFill>
                <a:srgbClr val="FF0000"/>
              </a:solidFill>
              <a:latin typeface="Nunito Black" panose="00000A00000000000000" pitchFamily="2" charset="0"/>
            </a:endParaRPr>
          </a:p>
        </p:txBody>
      </p:sp>
      <p:sp>
        <p:nvSpPr>
          <p:cNvPr id="18" name="TextBox 17">
            <a:extLst>
              <a:ext uri="{FF2B5EF4-FFF2-40B4-BE49-F238E27FC236}">
                <a16:creationId xmlns:a16="http://schemas.microsoft.com/office/drawing/2014/main" id="{3505C5EC-9C22-D610-AAB3-F079260F888C}"/>
              </a:ext>
            </a:extLst>
          </p:cNvPr>
          <p:cNvSpPr txBox="1"/>
          <p:nvPr/>
        </p:nvSpPr>
        <p:spPr>
          <a:xfrm>
            <a:off x="9068436" y="8927046"/>
            <a:ext cx="6785330"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2: Người đàn ông cởi trói và tha cho rùa, rùa chỉ ông cách làm nhà ở</a:t>
            </a:r>
            <a:endParaRPr lang="en-US" sz="2800">
              <a:solidFill>
                <a:srgbClr val="FF0000"/>
              </a:solidFill>
              <a:latin typeface="Nunito Black" panose="00000A00000000000000" pitchFamily="2" charset="0"/>
            </a:endParaRPr>
          </a:p>
        </p:txBody>
      </p:sp>
    </p:spTree>
    <p:extLst>
      <p:ext uri="{BB962C8B-B14F-4D97-AF65-F5344CB8AC3E}">
        <p14:creationId xmlns:p14="http://schemas.microsoft.com/office/powerpoint/2010/main" val="26608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782694DF-EDAF-2D1E-5C12-1BB4F318A50B}"/>
              </a:ext>
            </a:extLst>
          </p:cNvPr>
          <p:cNvPicPr>
            <a:picLocks noChangeAspect="1"/>
          </p:cNvPicPr>
          <p:nvPr/>
        </p:nvPicPr>
        <p:blipFill>
          <a:blip r:embed="rId12"/>
          <a:stretch>
            <a:fillRect/>
          </a:stretch>
        </p:blipFill>
        <p:spPr>
          <a:xfrm>
            <a:off x="1929678" y="2183450"/>
            <a:ext cx="14543415" cy="6880589"/>
          </a:xfrm>
          <a:prstGeom prst="rect">
            <a:avLst/>
          </a:prstGeom>
        </p:spPr>
      </p:pic>
      <p:sp>
        <p:nvSpPr>
          <p:cNvPr id="8" name="TextBox 7">
            <a:extLst>
              <a:ext uri="{FF2B5EF4-FFF2-40B4-BE49-F238E27FC236}">
                <a16:creationId xmlns:a16="http://schemas.microsoft.com/office/drawing/2014/main" id="{6F031688-8DC7-D0B1-E83B-34B2E2DC020D}"/>
              </a:ext>
            </a:extLst>
          </p:cNvPr>
          <p:cNvSpPr txBox="1"/>
          <p:nvPr/>
        </p:nvSpPr>
        <p:spPr>
          <a:xfrm>
            <a:off x="304800" y="554208"/>
            <a:ext cx="13716000" cy="584775"/>
          </a:xfrm>
          <a:prstGeom prst="rect">
            <a:avLst/>
          </a:prstGeom>
          <a:noFill/>
        </p:spPr>
        <p:txBody>
          <a:bodyPr wrap="square" rtlCol="0">
            <a:spAutoFit/>
          </a:bodyPr>
          <a:lstStyle/>
          <a:p>
            <a:pPr algn="l"/>
            <a:r>
              <a:rPr lang="en-US" sz="3200" b="1" i="0">
                <a:effectLst/>
                <a:latin typeface="Nunito Black" panose="00000A00000000000000" pitchFamily="2" charset="0"/>
              </a:rPr>
              <a:t>Câu 1</a:t>
            </a:r>
            <a:r>
              <a:rPr lang="en-US" sz="3200">
                <a:latin typeface="Nunito Black" panose="00000A00000000000000" pitchFamily="2" charset="0"/>
              </a:rPr>
              <a:t>: </a:t>
            </a:r>
            <a:r>
              <a:rPr lang="en-US" sz="3200" b="1" i="0">
                <a:effectLst/>
                <a:latin typeface="Nunito Black" panose="00000A00000000000000" pitchFamily="2" charset="0"/>
              </a:rPr>
              <a:t>Dựa vào tranh, đoán nội dung câu chuyện</a:t>
            </a:r>
            <a:endParaRPr lang="en-US" sz="3200" b="0" i="0">
              <a:effectLst/>
              <a:latin typeface="Nunito Black" panose="00000A00000000000000" pitchFamily="2" charset="0"/>
            </a:endParaRPr>
          </a:p>
        </p:txBody>
      </p:sp>
      <p:sp>
        <p:nvSpPr>
          <p:cNvPr id="9" name="TextBox 8">
            <a:extLst>
              <a:ext uri="{FF2B5EF4-FFF2-40B4-BE49-F238E27FC236}">
                <a16:creationId xmlns:a16="http://schemas.microsoft.com/office/drawing/2014/main" id="{94D39C7B-6293-6D7C-6642-2C09E97C038B}"/>
              </a:ext>
            </a:extLst>
          </p:cNvPr>
          <p:cNvSpPr txBox="1"/>
          <p:nvPr/>
        </p:nvSpPr>
        <p:spPr>
          <a:xfrm>
            <a:off x="242019" y="1128714"/>
            <a:ext cx="16617993" cy="1138773"/>
          </a:xfrm>
          <a:prstGeom prst="rect">
            <a:avLst/>
          </a:prstGeom>
          <a:noFill/>
        </p:spPr>
        <p:txBody>
          <a:bodyPr wrap="square" rtlCol="0">
            <a:spAutoFit/>
          </a:bodyPr>
          <a:lstStyle/>
          <a:p>
            <a:pPr algn="ctr"/>
            <a:r>
              <a:rPr lang="vi-VN" sz="3600" b="1" i="0">
                <a:solidFill>
                  <a:srgbClr val="FF0000"/>
                </a:solidFill>
                <a:effectLst/>
                <a:latin typeface="Nunito Black" panose="00000A00000000000000" pitchFamily="2" charset="0"/>
              </a:rPr>
              <a:t>Sự tích nhà sàn</a:t>
            </a:r>
            <a:endParaRPr lang="vi-VN" sz="3600" b="0" i="0">
              <a:solidFill>
                <a:srgbClr val="FF0000"/>
              </a:solidFill>
              <a:effectLst/>
              <a:latin typeface="Nunito Black" panose="00000A00000000000000" pitchFamily="2" charset="0"/>
            </a:endParaRPr>
          </a:p>
          <a:p>
            <a:pPr algn="r"/>
            <a:r>
              <a:rPr lang="vi-VN" sz="3200" b="0" i="0">
                <a:solidFill>
                  <a:srgbClr val="000000"/>
                </a:solidFill>
                <a:effectLst/>
                <a:latin typeface="Nunito Black" panose="00000A00000000000000" pitchFamily="2" charset="0"/>
              </a:rPr>
              <a:t>(Theo Truyện cổ dân tộc Mường)</a:t>
            </a:r>
          </a:p>
        </p:txBody>
      </p:sp>
      <p:sp>
        <p:nvSpPr>
          <p:cNvPr id="10" name="TextBox 9">
            <a:extLst>
              <a:ext uri="{FF2B5EF4-FFF2-40B4-BE49-F238E27FC236}">
                <a16:creationId xmlns:a16="http://schemas.microsoft.com/office/drawing/2014/main" id="{D069D75E-4F20-9F0A-A6D2-0A45928845B1}"/>
              </a:ext>
            </a:extLst>
          </p:cNvPr>
          <p:cNvSpPr txBox="1"/>
          <p:nvPr/>
        </p:nvSpPr>
        <p:spPr>
          <a:xfrm>
            <a:off x="2129903" y="9114622"/>
            <a:ext cx="6709297"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3: Mọi người cùng nhau dựng ngôi nhà theo chiếc mai rùa.</a:t>
            </a:r>
            <a:endParaRPr lang="en-US" sz="2800">
              <a:solidFill>
                <a:srgbClr val="FF0000"/>
              </a:solidFill>
              <a:latin typeface="Nunito Black" panose="00000A00000000000000" pitchFamily="2" charset="0"/>
            </a:endParaRPr>
          </a:p>
        </p:txBody>
      </p:sp>
      <p:sp>
        <p:nvSpPr>
          <p:cNvPr id="11" name="TextBox 10">
            <a:extLst>
              <a:ext uri="{FF2B5EF4-FFF2-40B4-BE49-F238E27FC236}">
                <a16:creationId xmlns:a16="http://schemas.microsoft.com/office/drawing/2014/main" id="{AA44E845-D4BF-D465-36C1-4F597148532E}"/>
              </a:ext>
            </a:extLst>
          </p:cNvPr>
          <p:cNvSpPr txBox="1"/>
          <p:nvPr/>
        </p:nvSpPr>
        <p:spPr>
          <a:xfrm>
            <a:off x="9448800" y="9050647"/>
            <a:ext cx="6709297" cy="954107"/>
          </a:xfrm>
          <a:prstGeom prst="rect">
            <a:avLst/>
          </a:prstGeom>
          <a:noFill/>
        </p:spPr>
        <p:txBody>
          <a:bodyPr wrap="square" rtlCol="0">
            <a:spAutoFit/>
          </a:bodyPr>
          <a:lstStyle/>
          <a:p>
            <a:pPr algn="ctr"/>
            <a:r>
              <a:rPr lang="vi-VN" sz="2800">
                <a:solidFill>
                  <a:srgbClr val="FF0000"/>
                </a:solidFill>
                <a:latin typeface="Nunito Black" panose="00000A00000000000000" pitchFamily="2" charset="0"/>
              </a:rPr>
              <a:t>Tranh 4: Kể từ đó, người dân có nhà sàn để ở, tránh được mưa nắng.</a:t>
            </a:r>
            <a:endParaRPr lang="en-US" sz="2800">
              <a:solidFill>
                <a:srgbClr val="FF0000"/>
              </a:solidFill>
              <a:latin typeface="Nunito Black" panose="00000A00000000000000" pitchFamily="2" charset="0"/>
            </a:endParaRPr>
          </a:p>
        </p:txBody>
      </p:sp>
    </p:spTree>
    <p:extLst>
      <p:ext uri="{BB962C8B-B14F-4D97-AF65-F5344CB8AC3E}">
        <p14:creationId xmlns:p14="http://schemas.microsoft.com/office/powerpoint/2010/main" val="2989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97025">
            <a:off x="794353" y="9158598"/>
            <a:ext cx="647454" cy="430851"/>
          </a:xfrm>
          <a:prstGeom prst="rect">
            <a:avLst/>
          </a:prstGeom>
        </p:spPr>
      </p:pic>
      <p:sp>
        <p:nvSpPr>
          <p:cNvPr id="7" name="TextBox 6">
            <a:extLst>
              <a:ext uri="{FF2B5EF4-FFF2-40B4-BE49-F238E27FC236}">
                <a16:creationId xmlns:a16="http://schemas.microsoft.com/office/drawing/2014/main" id="{8684B489-B466-25DE-C48A-11015904D8BB}"/>
              </a:ext>
            </a:extLst>
          </p:cNvPr>
          <p:cNvSpPr txBox="1"/>
          <p:nvPr/>
        </p:nvSpPr>
        <p:spPr>
          <a:xfrm>
            <a:off x="314739" y="487879"/>
            <a:ext cx="5410200" cy="584775"/>
          </a:xfrm>
          <a:prstGeom prst="rect">
            <a:avLst/>
          </a:prstGeom>
          <a:noFill/>
        </p:spPr>
        <p:txBody>
          <a:bodyPr wrap="square" rtlCol="0">
            <a:spAutoFit/>
          </a:bodyPr>
          <a:lstStyle/>
          <a:p>
            <a:pPr algn="l" latinLnBrk="0"/>
            <a:r>
              <a:rPr lang="en-US" sz="3200" b="1" i="0">
                <a:effectLst/>
                <a:latin typeface="Nunito Black" panose="00000A00000000000000" pitchFamily="2" charset="0"/>
              </a:rPr>
              <a:t>Câu 2</a:t>
            </a:r>
            <a:r>
              <a:rPr lang="en-US" sz="3200">
                <a:latin typeface="Nunito Black" panose="00000A00000000000000" pitchFamily="2" charset="0"/>
              </a:rPr>
              <a:t>: </a:t>
            </a:r>
            <a:r>
              <a:rPr lang="en-US" sz="3200" b="1" i="0">
                <a:effectLst/>
                <a:latin typeface="Nunito Black" panose="00000A00000000000000" pitchFamily="2" charset="0"/>
              </a:rPr>
              <a:t>Nghe kể chuyện</a:t>
            </a:r>
            <a:endParaRPr lang="en-US" sz="3200" b="0" i="0">
              <a:effectLst/>
              <a:latin typeface="Nunito Black" panose="00000A00000000000000" pitchFamily="2" charset="0"/>
            </a:endParaRPr>
          </a:p>
        </p:txBody>
      </p:sp>
      <p:sp>
        <p:nvSpPr>
          <p:cNvPr id="8" name="TextBox 7">
            <a:extLst>
              <a:ext uri="{FF2B5EF4-FFF2-40B4-BE49-F238E27FC236}">
                <a16:creationId xmlns:a16="http://schemas.microsoft.com/office/drawing/2014/main" id="{ABAC4FCB-9D55-6C19-363C-6F858E816934}"/>
              </a:ext>
            </a:extLst>
          </p:cNvPr>
          <p:cNvSpPr txBox="1"/>
          <p:nvPr/>
        </p:nvSpPr>
        <p:spPr>
          <a:xfrm>
            <a:off x="304800" y="1028700"/>
            <a:ext cx="17300949" cy="7970323"/>
          </a:xfrm>
          <a:prstGeom prst="rect">
            <a:avLst/>
          </a:prstGeom>
          <a:noFill/>
        </p:spPr>
        <p:txBody>
          <a:bodyPr wrap="square" rtlCol="0">
            <a:spAutoFit/>
          </a:bodyPr>
          <a:lstStyle/>
          <a:p>
            <a:pPr algn="ctr">
              <a:lnSpc>
                <a:spcPct val="110000"/>
              </a:lnSpc>
            </a:pPr>
            <a:r>
              <a:rPr lang="vi-VN" sz="3600" b="1" i="0" dirty="0">
                <a:solidFill>
                  <a:srgbClr val="FF0000"/>
                </a:solidFill>
                <a:effectLst/>
                <a:latin typeface="Times New Roman" panose="02020603050405020304" pitchFamily="18" charset="0"/>
                <a:cs typeface="Times New Roman" panose="02020603050405020304" pitchFamily="18" charset="0"/>
              </a:rPr>
              <a:t>Sự tích ngôi nhà sàn</a:t>
            </a:r>
          </a:p>
          <a:p>
            <a:pPr algn="just">
              <a:lnSpc>
                <a:spcPct val="110000"/>
              </a:lnSpc>
            </a:pPr>
            <a:r>
              <a:rPr lang="en-US" sz="3600" b="1" i="0" dirty="0">
                <a:solidFill>
                  <a:srgbClr val="002060"/>
                </a:solidFill>
                <a:effectLst/>
                <a:latin typeface="Times New Roman" panose="02020603050405020304" pitchFamily="18" charset="0"/>
                <a:cs typeface="Times New Roman" panose="02020603050405020304" pitchFamily="18" charset="0"/>
              </a:rPr>
              <a:t>	</a:t>
            </a:r>
            <a:r>
              <a:rPr lang="vi-VN" sz="3600" b="1" i="0" dirty="0">
                <a:solidFill>
                  <a:srgbClr val="002060"/>
                </a:solidFill>
                <a:effectLst/>
                <a:latin typeface="Times New Roman" panose="02020603050405020304" pitchFamily="18" charset="0"/>
                <a:cs typeface="Times New Roman" panose="02020603050405020304" pitchFamily="18" charset="0"/>
              </a:rPr>
              <a:t>Ngày xưa, người ta chưa biết làm nhà, phải ở trong hang đá, chưa có làng mạc, thành phố như bây giờ. 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lnSpc>
                <a:spcPct val="110000"/>
              </a:lnSpc>
            </a:pPr>
            <a:r>
              <a:rPr lang="en-US" sz="3600" b="1" i="0" dirty="0">
                <a:solidFill>
                  <a:srgbClr val="002060"/>
                </a:solidFill>
                <a:effectLst/>
                <a:latin typeface="Times New Roman" panose="02020603050405020304" pitchFamily="18" charset="0"/>
                <a:cs typeface="Times New Roman" panose="02020603050405020304" pitchFamily="18" charset="0"/>
              </a:rPr>
              <a:t>	</a:t>
            </a:r>
            <a:r>
              <a:rPr lang="vi-VN" sz="3600" b="1" i="0" dirty="0">
                <a:solidFill>
                  <a:srgbClr val="002060"/>
                </a:solidFill>
                <a:effectLst/>
                <a:latin typeface="Times New Roman" panose="02020603050405020304" pitchFamily="18" charset="0"/>
                <a:cs typeface="Times New Roman" panose="02020603050405020304" pitchFamily="18" charset="0"/>
              </a:rPr>
              <a:t>Rùa xin ông tha chết và hứa mách ông cách làm nhà ở. Nghe hay hay, ông liền cởi trói cho Rùa. Rùa gầy từ từ đứng dậy và nói:</a:t>
            </a:r>
          </a:p>
          <a:p>
            <a:pPr algn="just">
              <a:lnSpc>
                <a:spcPct val="110000"/>
              </a:lnSpc>
            </a:pPr>
            <a:r>
              <a:rPr lang="en-US" sz="3600" b="1" i="0" dirty="0">
                <a:solidFill>
                  <a:srgbClr val="002060"/>
                </a:solidFill>
                <a:effectLst/>
                <a:latin typeface="Times New Roman" panose="02020603050405020304" pitchFamily="18" charset="0"/>
                <a:cs typeface="Times New Roman" panose="02020603050405020304" pitchFamily="18" charset="0"/>
              </a:rPr>
              <a:t>	</a:t>
            </a:r>
            <a:r>
              <a:rPr lang="vi-VN" sz="3600" b="1" i="0" dirty="0">
                <a:solidFill>
                  <a:srgbClr val="002060"/>
                </a:solidFill>
                <a:effectLst/>
                <a:latin typeface="Times New Roman" panose="02020603050405020304" pitchFamily="18" charset="0"/>
                <a:cs typeface="Times New Roman" panose="02020603050405020304" pitchFamily="18" charset="0"/>
              </a:rPr>
              <a:t>− Ông là người sáng dạ. Ông nhìn xem: Toàn thân tôi là một ngôi nhà đấy!</a:t>
            </a:r>
          </a:p>
          <a:p>
            <a:pPr algn="just">
              <a:lnSpc>
                <a:spcPct val="110000"/>
              </a:lnSpc>
            </a:pPr>
            <a:r>
              <a:rPr lang="vi-VN" sz="3600" b="1" i="0" dirty="0">
                <a:solidFill>
                  <a:srgbClr val="002060"/>
                </a:solidFill>
                <a:effectLst/>
                <a:latin typeface="Times New Roman" panose="02020603050405020304" pitchFamily="18" charset="0"/>
                <a:cs typeface="Times New Roman" panose="02020603050405020304" pitchFamily="18" charset="0"/>
              </a:rPr>
              <a:t>Ông Cài ngắm nhìn hồi lâu, hình dung một ngôi nhà trong đầu, rồi nói:</a:t>
            </a:r>
          </a:p>
          <a:p>
            <a:pPr algn="just">
              <a:lnSpc>
                <a:spcPct val="110000"/>
              </a:lnSpc>
            </a:pPr>
            <a:r>
              <a:rPr lang="en-US" sz="3600" b="1" i="0" dirty="0">
                <a:solidFill>
                  <a:srgbClr val="002060"/>
                </a:solidFill>
                <a:effectLst/>
                <a:latin typeface="Times New Roman" panose="02020603050405020304" pitchFamily="18" charset="0"/>
                <a:cs typeface="Times New Roman" panose="02020603050405020304" pitchFamily="18" charset="0"/>
              </a:rPr>
              <a:t>	</a:t>
            </a:r>
            <a:r>
              <a:rPr lang="vi-VN" sz="3600" b="1" i="0" dirty="0">
                <a:solidFill>
                  <a:srgbClr val="002060"/>
                </a:solidFill>
                <a:effectLst/>
                <a:latin typeface="Times New Roman" panose="02020603050405020304" pitchFamily="18" charset="0"/>
                <a:cs typeface="Times New Roman" panose="02020603050405020304" pitchFamily="18" charset="0"/>
              </a:rPr>
              <a:t>− Bốn chân Rùa là bốn cái cột. Mu Rùa là mái nhà. Miệng Rùa là lối vào nhà. Hai mắt Rùa là hai cửa sổ. Có phải thế không?</a:t>
            </a:r>
          </a:p>
          <a:p>
            <a:pPr algn="just">
              <a:lnSpc>
                <a:spcPct val="110000"/>
              </a:lnSpc>
            </a:pPr>
            <a:r>
              <a:rPr lang="vi-VN" sz="3600" b="1" i="0" dirty="0">
                <a:solidFill>
                  <a:srgbClr val="002060"/>
                </a:solidFill>
                <a:effectLst/>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
        <p:nvSpPr>
          <p:cNvPr id="9" name="TextBox 8">
            <a:extLst>
              <a:ext uri="{FF2B5EF4-FFF2-40B4-BE49-F238E27FC236}">
                <a16:creationId xmlns:a16="http://schemas.microsoft.com/office/drawing/2014/main" id="{FB9B47A4-CC44-B74A-F06E-20F5720486BA}"/>
              </a:ext>
            </a:extLst>
          </p:cNvPr>
          <p:cNvSpPr txBox="1"/>
          <p:nvPr/>
        </p:nvSpPr>
        <p:spPr>
          <a:xfrm>
            <a:off x="1866897" y="9054525"/>
            <a:ext cx="13033897" cy="584775"/>
          </a:xfrm>
          <a:prstGeom prst="rect">
            <a:avLst/>
          </a:prstGeom>
          <a:noFill/>
        </p:spPr>
        <p:txBody>
          <a:bodyPr wrap="square" rtlCol="0">
            <a:spAutoFit/>
          </a:bodyPr>
          <a:lstStyle/>
          <a:p>
            <a:pPr algn="l"/>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3</a:t>
            </a:r>
            <a:r>
              <a:rPr lang="en-US" sz="3200" dirty="0">
                <a:latin typeface="Nunito Black" panose="00000A00000000000000" pitchFamily="2" charset="0"/>
              </a:rPr>
              <a:t>: </a:t>
            </a:r>
            <a:r>
              <a:rPr lang="en-US" sz="3200" b="1" i="0" dirty="0" err="1">
                <a:effectLst/>
                <a:latin typeface="Nunito Black" panose="00000A00000000000000" pitchFamily="2" charset="0"/>
              </a:rPr>
              <a:t>Kể</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lại</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từng</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đoạn</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của</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chuyện</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theo</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tranh</a:t>
            </a:r>
            <a:r>
              <a:rPr lang="en-US" sz="3200" b="1" i="0" dirty="0">
                <a:effectLst/>
                <a:latin typeface="Nunito Black" panose="00000A00000000000000" pitchFamily="2" charset="0"/>
              </a:rPr>
              <a:t>.</a:t>
            </a:r>
            <a:endParaRPr lang="en-US" sz="3200" b="0" i="0" dirty="0">
              <a:effectLst/>
              <a:latin typeface="Nunito Black" panose="00000A00000000000000" pitchFamily="2" charset="0"/>
            </a:endParaRPr>
          </a:p>
        </p:txBody>
      </p:sp>
      <p:pic>
        <p:nvPicPr>
          <p:cNvPr id="10" name="Kể chuyện- Sự tích nhà sàn - Tiếng Việt 3 - Tập 1 - Kết nối tri thức - Cô Bình - 10 Phút Học Bài">
            <a:hlinkClick r:id="" action="ppaction://media"/>
            <a:extLst>
              <a:ext uri="{FF2B5EF4-FFF2-40B4-BE49-F238E27FC236}">
                <a16:creationId xmlns:a16="http://schemas.microsoft.com/office/drawing/2014/main" id="{CDDCDFBB-4938-4B8A-B601-9B0F72927F1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18288000" cy="10287000"/>
          </a:xfrm>
          <a:prstGeom prst="rect">
            <a:avLst/>
          </a:prstGeom>
        </p:spPr>
      </p:pic>
    </p:spTree>
    <p:extLst>
      <p:ext uri="{BB962C8B-B14F-4D97-AF65-F5344CB8AC3E}">
        <p14:creationId xmlns:p14="http://schemas.microsoft.com/office/powerpoint/2010/main" val="28399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4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6F58CCE9-E3FB-0B80-4A83-7FCFEBB2F061}"/>
              </a:ext>
            </a:extLst>
          </p:cNvPr>
          <p:cNvPicPr>
            <a:picLocks noChangeAspect="1"/>
          </p:cNvPicPr>
          <p:nvPr/>
        </p:nvPicPr>
        <p:blipFill rotWithShape="1">
          <a:blip r:embed="rId12"/>
          <a:srcRect r="51249"/>
          <a:stretch/>
        </p:blipFill>
        <p:spPr>
          <a:xfrm>
            <a:off x="-76200" y="0"/>
            <a:ext cx="11426438" cy="10287000"/>
          </a:xfrm>
          <a:prstGeom prst="rect">
            <a:avLst/>
          </a:prstGeom>
          <a:ln>
            <a:noFill/>
          </a:ln>
          <a:effectLst>
            <a:softEdge rad="112500"/>
          </a:effectLst>
        </p:spPr>
      </p:pic>
      <p:sp>
        <p:nvSpPr>
          <p:cNvPr id="8" name="TextBox 7">
            <a:extLst>
              <a:ext uri="{FF2B5EF4-FFF2-40B4-BE49-F238E27FC236}">
                <a16:creationId xmlns:a16="http://schemas.microsoft.com/office/drawing/2014/main" id="{D6F3EA40-FE44-5BC8-B47C-18832C9FB41B}"/>
              </a:ext>
            </a:extLst>
          </p:cNvPr>
          <p:cNvSpPr txBox="1"/>
          <p:nvPr/>
        </p:nvSpPr>
        <p:spPr>
          <a:xfrm>
            <a:off x="11419511" y="2998322"/>
            <a:ext cx="6411289" cy="3022366"/>
          </a:xfrm>
          <a:prstGeom prst="rect">
            <a:avLst/>
          </a:prstGeom>
          <a:noFill/>
        </p:spPr>
        <p:txBody>
          <a:bodyPr wrap="square" rtlCol="0">
            <a:spAutoFit/>
          </a:bodyPr>
          <a:lstStyle/>
          <a:p>
            <a:pPr algn="just">
              <a:lnSpc>
                <a:spcPct val="120000"/>
              </a:lnSpc>
            </a:pPr>
            <a:r>
              <a:rPr lang="vi-VN"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Đoạn 1 – Tranh 1:</a:t>
            </a:r>
          </a:p>
          <a:p>
            <a:pPr algn="just">
              <a:lnSpc>
                <a:spcPct val="120000"/>
              </a:lnSpc>
            </a:pPr>
            <a:r>
              <a:rPr lang="en-US" sz="32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sz="32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Ngày xưa, người ta chưa biết làm nhà, phải ở trong hang đá, chưa có làng mạc, thành phố như bây giờ.</a:t>
            </a:r>
          </a:p>
        </p:txBody>
      </p:sp>
      <p:sp>
        <p:nvSpPr>
          <p:cNvPr id="13" name="TextBox 12">
            <a:extLst>
              <a:ext uri="{FF2B5EF4-FFF2-40B4-BE49-F238E27FC236}">
                <a16:creationId xmlns:a16="http://schemas.microsoft.com/office/drawing/2014/main" id="{CC1A7422-654A-4B9D-8068-62E3843D947A}"/>
              </a:ext>
            </a:extLst>
          </p:cNvPr>
          <p:cNvSpPr txBox="1"/>
          <p:nvPr/>
        </p:nvSpPr>
        <p:spPr>
          <a:xfrm>
            <a:off x="11049000" y="419100"/>
            <a:ext cx="6887460" cy="1335750"/>
          </a:xfrm>
          <a:prstGeom prst="rect">
            <a:avLst/>
          </a:prstGeom>
          <a:solidFill>
            <a:schemeClr val="bg1"/>
          </a:solidFill>
        </p:spPr>
        <p:txBody>
          <a:bodyPr wrap="square" rtlCol="0">
            <a:spAutoFit/>
          </a:bodyPr>
          <a:lstStyle/>
          <a:p>
            <a:pPr algn="l">
              <a:lnSpc>
                <a:spcPct val="130000"/>
              </a:lnSpc>
            </a:pPr>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3</a:t>
            </a:r>
            <a:r>
              <a:rPr lang="en-US" sz="3200" dirty="0">
                <a:latin typeface="Nunito Black" panose="00000A00000000000000" pitchFamily="2" charset="0"/>
              </a:rPr>
              <a:t>: </a:t>
            </a:r>
            <a:r>
              <a:rPr lang="en-US" sz="3200" b="1" i="0" dirty="0" err="1">
                <a:effectLst/>
                <a:latin typeface="Nunito Black" panose="00000A00000000000000" pitchFamily="2" charset="0"/>
              </a:rPr>
              <a:t>Kể</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lại</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từng</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đoạn</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của</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chuyện</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theo</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tranh</a:t>
            </a:r>
            <a:r>
              <a:rPr lang="en-US" sz="3200" b="1" i="0" dirty="0">
                <a:effectLst/>
                <a:latin typeface="Nunito Black" panose="00000A00000000000000" pitchFamily="2" charset="0"/>
              </a:rPr>
              <a:t>.</a:t>
            </a:r>
            <a:endParaRPr lang="en-US" sz="3200" b="0" i="0" dirty="0">
              <a:effectLst/>
              <a:latin typeface="Nunito Black" panose="00000A00000000000000" pitchFamily="2" charset="0"/>
            </a:endParaRPr>
          </a:p>
        </p:txBody>
      </p:sp>
    </p:spTree>
    <p:extLst>
      <p:ext uri="{BB962C8B-B14F-4D97-AF65-F5344CB8AC3E}">
        <p14:creationId xmlns:p14="http://schemas.microsoft.com/office/powerpoint/2010/main" val="161246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866DC8E1-DE3A-BA64-D7B6-FAD59E304B8A}"/>
              </a:ext>
            </a:extLst>
          </p:cNvPr>
          <p:cNvPicPr>
            <a:picLocks noChangeAspect="1"/>
          </p:cNvPicPr>
          <p:nvPr/>
        </p:nvPicPr>
        <p:blipFill rotWithShape="1">
          <a:blip r:embed="rId10"/>
          <a:srcRect l="51629"/>
          <a:stretch/>
        </p:blipFill>
        <p:spPr>
          <a:xfrm>
            <a:off x="7661146" y="0"/>
            <a:ext cx="10703049" cy="10287000"/>
          </a:xfrm>
          <a:prstGeom prst="rect">
            <a:avLst/>
          </a:prstGeom>
        </p:spPr>
      </p:pic>
      <p:sp>
        <p:nvSpPr>
          <p:cNvPr id="8" name="TextBox 7">
            <a:extLst>
              <a:ext uri="{FF2B5EF4-FFF2-40B4-BE49-F238E27FC236}">
                <a16:creationId xmlns:a16="http://schemas.microsoft.com/office/drawing/2014/main" id="{CAC243A3-6396-41D8-5CD1-2F502FFFF1E6}"/>
              </a:ext>
            </a:extLst>
          </p:cNvPr>
          <p:cNvSpPr txBox="1"/>
          <p:nvPr/>
        </p:nvSpPr>
        <p:spPr>
          <a:xfrm>
            <a:off x="457200" y="495300"/>
            <a:ext cx="7051546" cy="8931676"/>
          </a:xfrm>
          <a:prstGeom prst="rect">
            <a:avLst/>
          </a:prstGeom>
          <a:noFill/>
        </p:spPr>
        <p:txBody>
          <a:bodyPr wrap="square" rtlCol="0">
            <a:spAutoFit/>
          </a:bodyPr>
          <a:lstStyle/>
          <a:p>
            <a:pPr algn="just">
              <a:lnSpc>
                <a:spcPct val="120000"/>
              </a:lnSpc>
            </a:pPr>
            <a:r>
              <a:rPr lang="vi-VN" sz="3200" b="0" i="0" dirty="0">
                <a:solidFill>
                  <a:srgbClr val="FF0000"/>
                </a:solidFill>
                <a:effectLst/>
                <a:latin typeface="Nunito Black" panose="00000A00000000000000" pitchFamily="2" charset="0"/>
              </a:rPr>
              <a:t>Đoạn 2 – Tranh 2:</a:t>
            </a:r>
          </a:p>
          <a:p>
            <a:pPr algn="just">
              <a:lnSpc>
                <a:spcPct val="120000"/>
              </a:lnSpc>
            </a:pPr>
            <a:r>
              <a:rPr lang="en-US" sz="3200" b="0" i="0" dirty="0">
                <a:solidFill>
                  <a:srgbClr val="000000"/>
                </a:solidFill>
                <a:effectLst/>
                <a:latin typeface="Nunito Black" panose="00000A00000000000000" pitchFamily="2" charset="0"/>
              </a:rPr>
              <a:t>	</a:t>
            </a:r>
            <a:r>
              <a:rPr lang="vi-VN" sz="3200" b="0" i="0" dirty="0">
                <a:solidFill>
                  <a:srgbClr val="000000"/>
                </a:solidFill>
                <a:effectLst/>
                <a:latin typeface="Nunito Black" panose="00000A00000000000000" pitchFamily="2" charset="0"/>
              </a:rPr>
              <a:t>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lnSpc>
                <a:spcPct val="120000"/>
              </a:lnSpc>
            </a:pPr>
            <a:r>
              <a:rPr lang="en-US" sz="3200" b="0" i="0" dirty="0">
                <a:solidFill>
                  <a:srgbClr val="000000"/>
                </a:solidFill>
                <a:effectLst/>
                <a:latin typeface="Nunito Black" panose="00000A00000000000000" pitchFamily="2" charset="0"/>
              </a:rPr>
              <a:t>	</a:t>
            </a:r>
            <a:r>
              <a:rPr lang="vi-VN" sz="3200" b="0" i="0" dirty="0">
                <a:solidFill>
                  <a:srgbClr val="000000"/>
                </a:solidFill>
                <a:effectLst/>
                <a:latin typeface="Nunito Black" panose="00000A00000000000000" pitchFamily="2" charset="0"/>
              </a:rPr>
              <a:t>Rùa xin ông tha chết và hứa mách ông cách làm nhà ở. Nghe hay hay, ông liền cởi trói cho Rùa. Rùa gầy từ từ đứng dậy và nói:</a:t>
            </a:r>
          </a:p>
          <a:p>
            <a:pPr algn="just">
              <a:lnSpc>
                <a:spcPct val="120000"/>
              </a:lnSpc>
            </a:pPr>
            <a:r>
              <a:rPr lang="en-US" sz="3200" b="0" i="0" dirty="0">
                <a:solidFill>
                  <a:srgbClr val="000000"/>
                </a:solidFill>
                <a:effectLst/>
                <a:latin typeface="Nunito Black" panose="00000A00000000000000" pitchFamily="2" charset="0"/>
              </a:rPr>
              <a:t>	</a:t>
            </a:r>
            <a:r>
              <a:rPr lang="vi-VN" sz="3200" b="0" i="0" dirty="0">
                <a:solidFill>
                  <a:srgbClr val="000000"/>
                </a:solidFill>
                <a:effectLst/>
                <a:latin typeface="Nunito Black" panose="00000A00000000000000" pitchFamily="2" charset="0"/>
              </a:rPr>
              <a:t>− Ông là người sáng dạ. Ông nhìn xem: Toàn thân tôi là một ngôi nhà đấy!</a:t>
            </a:r>
          </a:p>
        </p:txBody>
      </p:sp>
    </p:spTree>
    <p:extLst>
      <p:ext uri="{BB962C8B-B14F-4D97-AF65-F5344CB8AC3E}">
        <p14:creationId xmlns:p14="http://schemas.microsoft.com/office/powerpoint/2010/main" val="36110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8"/>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A1B34A74-E8C8-252B-3E19-44347EA3B2FA}"/>
              </a:ext>
            </a:extLst>
          </p:cNvPr>
          <p:cNvPicPr>
            <a:picLocks noChangeAspect="1"/>
          </p:cNvPicPr>
          <p:nvPr/>
        </p:nvPicPr>
        <p:blipFill rotWithShape="1">
          <a:blip r:embed="rId9"/>
          <a:srcRect r="53144"/>
          <a:stretch/>
        </p:blipFill>
        <p:spPr>
          <a:xfrm>
            <a:off x="-65413" y="0"/>
            <a:ext cx="11329120" cy="10286999"/>
          </a:xfrm>
          <a:prstGeom prst="rect">
            <a:avLst/>
          </a:prstGeom>
          <a:ln>
            <a:noFill/>
          </a:ln>
          <a:effectLst>
            <a:softEdge rad="112500"/>
          </a:effectLst>
        </p:spPr>
      </p:pic>
      <p:sp>
        <p:nvSpPr>
          <p:cNvPr id="8" name="TextBox 7">
            <a:extLst>
              <a:ext uri="{FF2B5EF4-FFF2-40B4-BE49-F238E27FC236}">
                <a16:creationId xmlns:a16="http://schemas.microsoft.com/office/drawing/2014/main" id="{FCD59A04-06A1-6D9A-B797-96935F1E07E8}"/>
              </a:ext>
            </a:extLst>
          </p:cNvPr>
          <p:cNvSpPr txBox="1"/>
          <p:nvPr/>
        </p:nvSpPr>
        <p:spPr>
          <a:xfrm>
            <a:off x="11578703" y="2805410"/>
            <a:ext cx="6404497" cy="5386090"/>
          </a:xfrm>
          <a:prstGeom prst="rect">
            <a:avLst/>
          </a:prstGeom>
          <a:noFill/>
        </p:spPr>
        <p:txBody>
          <a:bodyPr wrap="square" rtlCol="0">
            <a:spAutoFit/>
          </a:bodyPr>
          <a:lstStyle/>
          <a:p>
            <a:pPr algn="just">
              <a:lnSpc>
                <a:spcPct val="120000"/>
              </a:lnSpc>
            </a:pPr>
            <a:r>
              <a:rPr lang="en-US" sz="3200" b="0" i="0" dirty="0" err="1">
                <a:solidFill>
                  <a:srgbClr val="FF0000"/>
                </a:solidFill>
                <a:effectLst/>
                <a:latin typeface="Nunito Black" panose="00000A00000000000000" pitchFamily="2" charset="0"/>
              </a:rPr>
              <a:t>Đoạn</a:t>
            </a:r>
            <a:r>
              <a:rPr lang="en-US" sz="3200" b="0" i="0" dirty="0">
                <a:solidFill>
                  <a:srgbClr val="FF0000"/>
                </a:solidFill>
                <a:effectLst/>
                <a:latin typeface="Nunito Black" panose="00000A00000000000000" pitchFamily="2" charset="0"/>
              </a:rPr>
              <a:t> 3 – </a:t>
            </a:r>
            <a:r>
              <a:rPr lang="en-US" sz="3200" b="0" i="0" dirty="0" err="1">
                <a:solidFill>
                  <a:srgbClr val="FF0000"/>
                </a:solidFill>
                <a:effectLst/>
                <a:latin typeface="Nunito Black" panose="00000A00000000000000" pitchFamily="2" charset="0"/>
              </a:rPr>
              <a:t>Tranh</a:t>
            </a:r>
            <a:r>
              <a:rPr lang="en-US" sz="3200" b="0" i="0" dirty="0">
                <a:solidFill>
                  <a:srgbClr val="FF0000"/>
                </a:solidFill>
                <a:effectLst/>
                <a:latin typeface="Nunito Black" panose="00000A00000000000000" pitchFamily="2" charset="0"/>
              </a:rPr>
              <a:t> 3:</a:t>
            </a:r>
          </a:p>
          <a:p>
            <a:pPr algn="just">
              <a:lnSpc>
                <a:spcPct val="120000"/>
              </a:lnSpc>
            </a:pP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Ông</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Cài</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ngắm</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nhìn</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hồi</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lâu</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hình</a:t>
            </a:r>
            <a:r>
              <a:rPr lang="en-US" sz="3200" b="0" i="0" dirty="0">
                <a:solidFill>
                  <a:srgbClr val="000000"/>
                </a:solidFill>
                <a:effectLst/>
                <a:latin typeface="Nunito Black" panose="00000A00000000000000" pitchFamily="2" charset="0"/>
              </a:rPr>
              <a:t> dung </a:t>
            </a:r>
            <a:r>
              <a:rPr lang="en-US" sz="3200" b="0" i="0" dirty="0" err="1">
                <a:solidFill>
                  <a:srgbClr val="000000"/>
                </a:solidFill>
                <a:effectLst/>
                <a:latin typeface="Nunito Black" panose="00000A00000000000000" pitchFamily="2" charset="0"/>
              </a:rPr>
              <a:t>một</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ngôi</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nhà</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trong</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đầu</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rồi</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nói</a:t>
            </a:r>
            <a:r>
              <a:rPr lang="en-US" sz="3200" b="0" i="0" dirty="0">
                <a:solidFill>
                  <a:srgbClr val="000000"/>
                </a:solidFill>
                <a:effectLst/>
                <a:latin typeface="Nunito Black" panose="00000A00000000000000" pitchFamily="2" charset="0"/>
              </a:rPr>
              <a:t>:</a:t>
            </a:r>
          </a:p>
          <a:p>
            <a:pPr algn="just">
              <a:lnSpc>
                <a:spcPct val="120000"/>
              </a:lnSpc>
            </a:pPr>
            <a:r>
              <a:rPr lang="en-US" sz="3200" b="0" i="0" dirty="0">
                <a:solidFill>
                  <a:srgbClr val="000000"/>
                </a:solidFill>
                <a:effectLst/>
                <a:latin typeface="Nunito Black" panose="00000A00000000000000" pitchFamily="2" charset="0"/>
              </a:rPr>
              <a:t>	− </a:t>
            </a:r>
            <a:r>
              <a:rPr lang="en-US" sz="3200" b="0" i="0" dirty="0" err="1">
                <a:solidFill>
                  <a:srgbClr val="000000"/>
                </a:solidFill>
                <a:effectLst/>
                <a:latin typeface="Nunito Black" panose="00000A00000000000000" pitchFamily="2" charset="0"/>
              </a:rPr>
              <a:t>Bốn</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chân</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Rùa</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là</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bốn</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cái</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cột</a:t>
            </a:r>
            <a:r>
              <a:rPr lang="en-US" sz="3200" b="0" i="0" dirty="0">
                <a:solidFill>
                  <a:srgbClr val="000000"/>
                </a:solidFill>
                <a:effectLst/>
                <a:latin typeface="Nunito Black" panose="00000A00000000000000" pitchFamily="2" charset="0"/>
              </a:rPr>
              <a:t>. Mu </a:t>
            </a:r>
            <a:r>
              <a:rPr lang="en-US" sz="3200" b="0" i="0" dirty="0" err="1">
                <a:solidFill>
                  <a:srgbClr val="000000"/>
                </a:solidFill>
                <a:effectLst/>
                <a:latin typeface="Nunito Black" panose="00000A00000000000000" pitchFamily="2" charset="0"/>
              </a:rPr>
              <a:t>Rùa</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là</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mái</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nhà</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Miệng</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Rùa</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là</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lối</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vào</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nhà</a:t>
            </a:r>
            <a:r>
              <a:rPr lang="en-US" sz="3200" b="0" i="0" dirty="0">
                <a:solidFill>
                  <a:srgbClr val="000000"/>
                </a:solidFill>
                <a:effectLst/>
                <a:latin typeface="Nunito Black" panose="00000A00000000000000" pitchFamily="2" charset="0"/>
              </a:rPr>
              <a:t>. Hai </a:t>
            </a:r>
            <a:r>
              <a:rPr lang="en-US" sz="3200" b="0" i="0" dirty="0" err="1">
                <a:solidFill>
                  <a:srgbClr val="000000"/>
                </a:solidFill>
                <a:effectLst/>
                <a:latin typeface="Nunito Black" panose="00000A00000000000000" pitchFamily="2" charset="0"/>
              </a:rPr>
              <a:t>mắt</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Rùa</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là</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hai</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cửa</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sổ</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Có</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phải</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thế</a:t>
            </a:r>
            <a:r>
              <a:rPr lang="en-US" sz="3200" b="0" i="0" dirty="0">
                <a:solidFill>
                  <a:srgbClr val="000000"/>
                </a:solidFill>
                <a:effectLst/>
                <a:latin typeface="Nunito Black" panose="00000A00000000000000" pitchFamily="2" charset="0"/>
              </a:rPr>
              <a:t> </a:t>
            </a:r>
            <a:r>
              <a:rPr lang="en-US" sz="3200" b="0" i="0" dirty="0" err="1">
                <a:solidFill>
                  <a:srgbClr val="000000"/>
                </a:solidFill>
                <a:effectLst/>
                <a:latin typeface="Nunito Black" panose="00000A00000000000000" pitchFamily="2" charset="0"/>
              </a:rPr>
              <a:t>không</a:t>
            </a:r>
            <a:r>
              <a:rPr lang="en-US" sz="3200" b="0" i="0" dirty="0">
                <a:solidFill>
                  <a:srgbClr val="000000"/>
                </a:solidFill>
                <a:effectLst/>
                <a:latin typeface="Nunito Black" panose="00000A00000000000000" pitchFamily="2" charset="0"/>
              </a:rPr>
              <a:t>?</a:t>
            </a:r>
          </a:p>
        </p:txBody>
      </p:sp>
    </p:spTree>
    <p:extLst>
      <p:ext uri="{BB962C8B-B14F-4D97-AF65-F5344CB8AC3E}">
        <p14:creationId xmlns:p14="http://schemas.microsoft.com/office/powerpoint/2010/main" val="11553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1810</TotalTime>
  <Words>255</Words>
  <Application>Microsoft Office PowerPoint</Application>
  <PresentationFormat>Custom</PresentationFormat>
  <Paragraphs>40</Paragraphs>
  <Slides>10</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DFPOP1-W9</vt:lpstr>
      <vt:lpstr>Arial</vt:lpstr>
      <vt:lpstr>Times New Roman</vt:lpstr>
      <vt:lpstr>HP001 4 hàng</vt:lpstr>
      <vt:lpstr>Nunito Black</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Bị mắc kẹt ở nhà ảnh hưởng nặng nề đến người mê du lịch lâu năm như tôi rất nhiều. Những sở thích ny thực sự giúp tôi giết thời gian.</dc:title>
  <dc:creator>Admin</dc:creator>
  <cp:lastModifiedBy>MAIHUNG</cp:lastModifiedBy>
  <cp:revision>47</cp:revision>
  <dcterms:created xsi:type="dcterms:W3CDTF">2006-08-16T00:00:00Z</dcterms:created>
  <dcterms:modified xsi:type="dcterms:W3CDTF">2025-05-21T07:56:59Z</dcterms:modified>
  <dc:identifier>DAFIttsfuQc</dc:identifier>
</cp:coreProperties>
</file>