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3" r:id="rId2"/>
    <p:sldId id="271" r:id="rId3"/>
    <p:sldId id="257" r:id="rId4"/>
    <p:sldId id="272" r:id="rId5"/>
    <p:sldId id="273" r:id="rId6"/>
    <p:sldId id="269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446E-A031-4099-A5FC-936CFB48A277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5571-55D1-49BD-904C-FB0BF70FB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5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2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0" y="40824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459" y="2809871"/>
            <a:ext cx="2524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10893-346C-42C4-2B48-9004670EFF3F}"/>
              </a:ext>
            </a:extLst>
          </p:cNvPr>
          <p:cNvSpPr txBox="1"/>
          <p:nvPr/>
        </p:nvSpPr>
        <p:spPr>
          <a:xfrm>
            <a:off x="2974727" y="2809871"/>
            <a:ext cx="6667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8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45407" t="35180" r="31009" b="41567"/>
          <a:stretch/>
        </p:blipFill>
        <p:spPr bwMode="auto">
          <a:xfrm>
            <a:off x="0" y="1323834"/>
            <a:ext cx="12192000" cy="5534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0" y="408242"/>
            <a:ext cx="91324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667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068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5966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00176" y="51516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758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357668"/>
            <a:ext cx="300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80" y="1877514"/>
            <a:ext cx="578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909450"/>
            <a:ext cx="328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017667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353758"/>
            <a:ext cx="977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5170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92FF5F-AF98-B4BD-2569-3C29865F99E3}"/>
              </a:ext>
            </a:extLst>
          </p:cNvPr>
          <p:cNvSpPr txBox="1"/>
          <p:nvPr/>
        </p:nvSpPr>
        <p:spPr>
          <a:xfrm>
            <a:off x="93380" y="458624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D7C3CA-DF17-39AB-3753-EC99ACE91304}"/>
              </a:ext>
            </a:extLst>
          </p:cNvPr>
          <p:cNvSpPr txBox="1"/>
          <p:nvPr/>
        </p:nvSpPr>
        <p:spPr>
          <a:xfrm>
            <a:off x="0" y="5108501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Đăm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DD9C54-F456-7963-1E5A-D2D643BE243E}"/>
              </a:ext>
            </a:extLst>
          </p:cNvPr>
          <p:cNvSpPr txBox="1"/>
          <p:nvPr/>
        </p:nvSpPr>
        <p:spPr>
          <a:xfrm>
            <a:off x="0" y="5615715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9743" y="4585281"/>
            <a:ext cx="1015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8112" y="5115074"/>
            <a:ext cx="989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1170" y="5615715"/>
            <a:ext cx="1001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664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4" grpId="0"/>
      <p:bldP spid="2" grpId="0"/>
      <p:bldP spid="3" grpId="0"/>
      <p:bldP spid="25" grpId="0"/>
      <p:bldP spid="26" grpId="0"/>
      <p:bldP spid="27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74" y="1946380"/>
            <a:ext cx="1871225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6910" y="1887609"/>
            <a:ext cx="4929222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86" y="3104818"/>
            <a:ext cx="147210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33" y="3104818"/>
            <a:ext cx="147210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52" y="3104818"/>
            <a:ext cx="147210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09722" y="5346955"/>
            <a:ext cx="4214841" cy="14465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4978" y="4500572"/>
            <a:ext cx="3893023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BÀI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9061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0" y="408242"/>
            <a:ext cx="91324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667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61171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vi-VN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1412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2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1" y="40590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79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33" y="1162904"/>
            <a:ext cx="300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454" y="1623333"/>
            <a:ext cx="11877089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Hai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chị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em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đã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viết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gì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trong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tấm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thiệp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tặng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  <a:endParaRPr lang="en-US" sz="2696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01745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/>
            <a:r>
              <a:rPr lang="vi-VN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- Tính rất hiền, nói rất to,</a:t>
            </a:r>
            <a:r>
              <a:rPr lang="vi-VN" sz="2600" b="1" i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ngủ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nhanh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ghét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dối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nấu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ăn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không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ngon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vi-VN" sz="2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2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546144"/>
            <a:ext cx="12191999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Từ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nào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dưới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đây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thể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hiện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cảm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xúc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của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khi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nhận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quà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của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hai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chị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em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  <a:endParaRPr lang="en-US" sz="2397" b="1" dirty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 indent="393700"/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a.băn</a:t>
            </a:r>
            <a:r>
              <a:rPr lang="en-US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khoăn</a:t>
            </a:r>
            <a:r>
              <a:rPr lang="en-US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            b. </a:t>
            </a:r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đăm</a:t>
            </a:r>
            <a:r>
              <a:rPr lang="en-US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chiêu</a:t>
            </a:r>
            <a:endParaRPr lang="en-US" sz="2397" b="1" dirty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 indent="393700"/>
            <a:r>
              <a:rPr lang="en-US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c. </a:t>
            </a:r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hồi</a:t>
            </a:r>
            <a:r>
              <a:rPr lang="en-US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hộp</a:t>
            </a:r>
            <a:r>
              <a:rPr lang="en-US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               d. </a:t>
            </a:r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ngạc</a:t>
            </a:r>
            <a:r>
              <a:rPr lang="en-US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/>
                <a:ea typeface="Times New Roman"/>
              </a:rPr>
              <a:t>nhiên</a:t>
            </a:r>
            <a:endParaRPr lang="en-US" sz="2397" b="1" dirty="0">
              <a:solidFill>
                <a:srgbClr val="008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833" y="3859482"/>
            <a:ext cx="12301515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Vì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sao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rất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vui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khi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nhận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quà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mà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người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chị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lại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rơm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rớm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nước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mắt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? </a:t>
            </a:r>
            <a:endParaRPr lang="en-US" sz="2397" b="1" dirty="0">
              <a:solidFill>
                <a:srgbClr val="008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" y="4258786"/>
            <a:ext cx="1219200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-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Hai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chị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em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muốn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dòng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nấu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ăn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không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ngon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,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nhưng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lại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quên</a:t>
            </a:r>
            <a:r>
              <a:rPr lang="en-US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vi-VN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  <a:endParaRPr lang="en-US" sz="2397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-2" y="4697603"/>
            <a:ext cx="9847385" cy="528290"/>
          </a:xfrm>
        </p:spPr>
        <p:txBody>
          <a:bodyPr/>
          <a:lstStyle/>
          <a:p>
            <a:pPr algn="l"/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4.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đã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làm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gì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để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hai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chị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em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cảm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thấy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rất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vui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142" y="5222722"/>
            <a:ext cx="12034543" cy="4009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vi-VN" sz="2696" dirty="0">
                <a:latin typeface="Times New Roman"/>
                <a:ea typeface="Times New Roman"/>
              </a:rPr>
              <a:t>-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cảm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ơn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vì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món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quà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đặc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biệt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2696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26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42" y="5547646"/>
            <a:ext cx="12067685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5.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Em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thích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nhất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chi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tiết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nào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trong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câu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chuyện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trên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?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Vì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/>
                <a:ea typeface="Times New Roman"/>
              </a:rPr>
              <a:t>sao</a:t>
            </a:r>
            <a:r>
              <a:rPr lang="en-US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  <a:endParaRPr lang="en-US" sz="2397" b="1" dirty="0">
              <a:solidFill>
                <a:srgbClr val="008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91173" y="603127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thích nhất chi tiết bố nói với hai chị em là bố rất yêu các con và em cũng muốn được như vậy.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24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build="p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47544" y="4626720"/>
            <a:ext cx="5728105" cy="2060823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692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60">
                <a:lnSpc>
                  <a:spcPts val="661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7234" y="3944340"/>
            <a:ext cx="2111138" cy="2743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4731" y="1124886"/>
            <a:ext cx="2019000" cy="12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81490" y="1785928"/>
            <a:ext cx="5190583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4" y="2071678"/>
            <a:ext cx="2912365" cy="33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24366" y="3000373"/>
            <a:ext cx="572479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09" y="3714752"/>
            <a:ext cx="8334391" cy="224676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Bài văn thể hiện sự 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nhận biết được tình cảm của con cái dành cho cha mẹ và ngược lại. Hiểu được điều tác giả muốn nói qua câu chuyện: Tình cảm yêu thương của những người thân trong gia đình là rất quý giá.</a:t>
            </a:r>
            <a:endParaRPr lang="en-US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1" y="40590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79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833" y="1162904"/>
            <a:ext cx="300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563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566</Words>
  <Application>Microsoft Office PowerPoint</Application>
  <PresentationFormat>Widescreen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DFPOP1-W9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Bố đã làm gì để hai chị em cảm thấy rất vui?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MAIHUNG</cp:lastModifiedBy>
  <cp:revision>34</cp:revision>
  <dcterms:created xsi:type="dcterms:W3CDTF">2023-11-08T02:09:09Z</dcterms:created>
  <dcterms:modified xsi:type="dcterms:W3CDTF">2025-05-21T08:27:24Z</dcterms:modified>
</cp:coreProperties>
</file>