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257" r:id="rId3"/>
    <p:sldId id="288" r:id="rId4"/>
    <p:sldId id="298" r:id="rId5"/>
    <p:sldId id="299" r:id="rId6"/>
    <p:sldId id="300" r:id="rId7"/>
    <p:sldId id="301" r:id="rId8"/>
    <p:sldId id="302" r:id="rId9"/>
    <p:sldId id="303" r:id="rId10"/>
    <p:sldId id="283" r:id="rId11"/>
    <p:sldId id="284" r:id="rId12"/>
    <p:sldId id="285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D446E-A031-4099-A5FC-936CFB48A277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5571-55D1-49BD-904C-FB0BF70FB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t="67000"/>
          <a:stretch>
            <a:fillRect/>
          </a:stretch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/>
          <a:srcRect l="20108"/>
          <a:stretch>
            <a:fillRect/>
          </a:stretch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screen"/>
          <a:srcRect r="71323"/>
          <a:stretch>
            <a:fillRect/>
          </a:stretch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/>
          <a:srcRect t="27667" r="71323" b="9000"/>
          <a:stretch>
            <a:fillRect/>
          </a:stretch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0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7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2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344" y="1603757"/>
            <a:ext cx="10461432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96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696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2696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177" y="2229274"/>
            <a:ext cx="5253428" cy="175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lặng nghe</a:t>
            </a:r>
          </a:p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vắng nhà ngày bão</a:t>
            </a:r>
            <a:r>
              <a:rPr lang="en-US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696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913212"/>
            <a:ext cx="11123650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thích từ (đảm đang tảo tần là: thường nói về người phụ nữ làm lụng vất vả chăm lo cho gia đình )</a:t>
            </a:r>
          </a:p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Vụng về : vụng</a:t>
            </a:r>
            <a:r>
              <a:rPr lang="en-US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trong bài: không thạo, không quen làm ....).</a:t>
            </a:r>
            <a:endParaRPr lang="en-US" sz="2696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5742" y="4244135"/>
            <a:ext cx="6369840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285750">
              <a:lnSpc>
                <a:spcPct val="120000"/>
              </a:lnSpc>
            </a:pPr>
            <a:r>
              <a:rPr lang="nl-NL" sz="2800" b="1" dirty="0">
                <a:solidFill>
                  <a:srgbClr val="D60093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2800" b="1" dirty="0">
                <a:solidFill>
                  <a:srgbClr val="D60093"/>
                </a:solidFill>
                <a:latin typeface="Times New Roman"/>
                <a:ea typeface="Times New Roman"/>
              </a:rPr>
              <a:t>.</a:t>
            </a:r>
            <a:endParaRPr lang="en-US" sz="2800" b="1" dirty="0">
              <a:solidFill>
                <a:srgbClr val="D60093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73099" y="2245457"/>
            <a:ext cx="5650676" cy="21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2696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dàng, đảm đang, tần tảo</a:t>
            </a:r>
          </a:p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thương thương bố mình</a:t>
            </a:r>
          </a:p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về chăm con ngày bão.</a:t>
            </a:r>
          </a:p>
          <a:p>
            <a:pPr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Thị Mai)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277606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788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151" y="938459"/>
            <a:ext cx="1213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3616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  <p:bldP spid="2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622098"/>
            <a:ext cx="117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Ghép mỗi câu sau với kiểu câu thích hợp.</a:t>
            </a:r>
            <a:endParaRPr lang="vi-VN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41722"/>
              </p:ext>
            </p:extLst>
          </p:nvPr>
        </p:nvGraphicFramePr>
        <p:xfrm>
          <a:off x="17340" y="4135901"/>
          <a:ext cx="12174659" cy="2662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3598">
                  <a:extLst>
                    <a:ext uri="{9D8B030D-6E8A-4147-A177-3AD203B41FA5}">
                      <a16:colId xmlns:a16="http://schemas.microsoft.com/office/drawing/2014/main" val="2213320"/>
                    </a:ext>
                  </a:extLst>
                </a:gridCol>
                <a:gridCol w="2491061">
                  <a:extLst>
                    <a:ext uri="{9D8B030D-6E8A-4147-A177-3AD203B41FA5}">
                      <a16:colId xmlns:a16="http://schemas.microsoft.com/office/drawing/2014/main" val="498646751"/>
                    </a:ext>
                  </a:extLst>
                </a:gridCol>
              </a:tblGrid>
              <a:tr h="665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834870"/>
                  </a:ext>
                </a:extLst>
              </a:tr>
              <a:tr h="665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811858"/>
                  </a:ext>
                </a:extLst>
              </a:tr>
              <a:tr h="665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55435"/>
                  </a:ext>
                </a:extLst>
              </a:tr>
              <a:tr h="665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86624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811150"/>
            <a:ext cx="927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Chị xóa dòng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đi chị!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0" y="5467345"/>
            <a:ext cx="953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9" y="6141506"/>
            <a:ext cx="943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2928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dòng 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đi chị!</a:t>
            </a:r>
            <a:b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74766" y="4811150"/>
            <a:ext cx="240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51718" y="5587215"/>
            <a:ext cx="237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73175" y="6228951"/>
            <a:ext cx="223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51" y="3476762"/>
            <a:ext cx="229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56074" y="3476762"/>
            <a:ext cx="3784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47052" y="3375648"/>
            <a:ext cx="292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07" y="3955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9151" y="827157"/>
            <a:ext cx="1213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339" y="1073378"/>
            <a:ext cx="293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**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646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6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13" grpId="0"/>
      <p:bldP spid="19" grpId="0"/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3313" y="1847298"/>
            <a:ext cx="1046143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846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khiến</a:t>
            </a:r>
            <a:r>
              <a:rPr lang="vi-VN" sz="2846" b="1" dirty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3139" y="2499237"/>
            <a:ext cx="1046143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C</a:t>
            </a:r>
            <a:r>
              <a:rPr lang="vi-VN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âu khiến: </a:t>
            </a:r>
            <a:r>
              <a:rPr lang="en-US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 xóa dòng </a:t>
            </a:r>
            <a:r>
              <a:rPr lang="en-US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đi chị</a:t>
            </a:r>
            <a:r>
              <a:rPr lang="en-US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4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46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151176"/>
            <a:ext cx="11575444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46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</a:t>
            </a:r>
            <a:r>
              <a:rPr lang="en-US" sz="2846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46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 muốn</a:t>
            </a:r>
            <a:r>
              <a:rPr lang="en-US" sz="2846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46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46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07" y="3955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151" y="827157"/>
            <a:ext cx="1213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39" y="1073378"/>
            <a:ext cx="293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**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429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59744"/>
              </p:ext>
            </p:extLst>
          </p:nvPr>
        </p:nvGraphicFramePr>
        <p:xfrm>
          <a:off x="1" y="2499069"/>
          <a:ext cx="12191999" cy="452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6026">
                  <a:extLst>
                    <a:ext uri="{9D8B030D-6E8A-4147-A177-3AD203B41FA5}">
                      <a16:colId xmlns:a16="http://schemas.microsoft.com/office/drawing/2014/main" val="2505837447"/>
                    </a:ext>
                  </a:extLst>
                </a:gridCol>
                <a:gridCol w="5335973">
                  <a:extLst>
                    <a:ext uri="{9D8B030D-6E8A-4147-A177-3AD203B41FA5}">
                      <a16:colId xmlns:a16="http://schemas.microsoft.com/office/drawing/2014/main" val="3620881639"/>
                    </a:ext>
                  </a:extLst>
                </a:gridCol>
              </a:tblGrid>
              <a:tr h="51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Câu hỏi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5" marR="60095" marT="30048" marB="300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Câu trả lời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5" marR="60095" marT="30048" marB="30048" anchor="ctr"/>
                </a:tc>
                <a:extLst>
                  <a:ext uri="{0D108BD9-81ED-4DB2-BD59-A6C34878D82A}">
                    <a16:rowId xmlns:a16="http://schemas.microsoft.com/office/drawing/2014/main" val="3359720202"/>
                  </a:ext>
                </a:extLst>
              </a:tr>
              <a:tr h="86025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1" dirty="0" err="1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Nhờ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ướng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lang="vi-VN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en-US" sz="2800" b="1" dirty="0" err="1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thiếp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095" marR="60095" marT="30048" marB="30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2800" dirty="0">
                        <a:solidFill>
                          <a:srgbClr val="008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5" marR="60095" marT="30048" marB="30048" anchor="ctr"/>
                </a:tc>
                <a:extLst>
                  <a:ext uri="{0D108BD9-81ED-4DB2-BD59-A6C34878D82A}">
                    <a16:rowId xmlns:a16="http://schemas.microsoft.com/office/drawing/2014/main" val="397498532"/>
                  </a:ext>
                </a:extLst>
              </a:tr>
              <a:tr h="860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  <a:r>
                        <a:rPr lang="vi-VN" sz="2800" b="1" kern="1200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Muốn các em nhỏ trật tự để xem phim</a:t>
                      </a:r>
                      <a:endParaRPr lang="en-US" sz="2800" b="1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0095" marR="60095" marT="30048" marB="30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solidFill>
                          <a:srgbClr val="008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95" marR="60095" marT="30048" marB="30048" anchor="ctr"/>
                </a:tc>
                <a:extLst>
                  <a:ext uri="{0D108BD9-81ED-4DB2-BD59-A6C34878D82A}">
                    <a16:rowId xmlns:a16="http://schemas.microsoft.com/office/drawing/2014/main" val="1708710994"/>
                  </a:ext>
                </a:extLst>
              </a:tr>
              <a:tr h="1260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  <a:r>
                        <a:rPr lang="vi-VN" sz="2800" b="1" kern="1200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Muốn bố mẹ cho về thăm quê </a:t>
                      </a:r>
                      <a:endParaRPr lang="en-US" sz="2800" b="1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0095" marR="60095" marT="30048" marB="30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solidFill>
                          <a:srgbClr val="008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95" marR="60095" marT="30048" marB="30048" anchor="ctr"/>
                </a:tc>
                <a:extLst>
                  <a:ext uri="{0D108BD9-81ED-4DB2-BD59-A6C34878D82A}">
                    <a16:rowId xmlns:a16="http://schemas.microsoft.com/office/drawing/2014/main" val="328974318"/>
                  </a:ext>
                </a:extLst>
              </a:tr>
              <a:tr h="9103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</a:t>
                      </a:r>
                      <a:r>
                        <a:rPr lang="vi-VN" sz="2800" b="1" kern="1200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Muốn bố mua cho cuốn truyện mình thích </a:t>
                      </a:r>
                      <a:endParaRPr lang="en-US" sz="2800" b="1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0095" marR="60095" marT="30048" marB="30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solidFill>
                          <a:srgbClr val="008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5" marR="60095" marT="30048" marB="30048" anchor="ctr"/>
                </a:tc>
                <a:extLst>
                  <a:ext uri="{0D108BD9-81ED-4DB2-BD59-A6C34878D82A}">
                    <a16:rowId xmlns:a16="http://schemas.microsoft.com/office/drawing/2014/main" val="294905748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6710" y="3020250"/>
            <a:ext cx="52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88364"/>
            <a:ext cx="12192000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2696" b="1" i="1" dirty="0">
                <a:solidFill>
                  <a:srgbClr val="008000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để đặt </a:t>
            </a:r>
            <a:r>
              <a:rPr lang="nl-NL" sz="2696" b="1" dirty="0">
                <a:solidFill>
                  <a:srgbClr val="FF0000"/>
                </a:solidFill>
                <a:latin typeface="Times New Roman"/>
                <a:ea typeface="Times New Roman"/>
              </a:rPr>
              <a:t>câu khiến</a:t>
            </a:r>
            <a:r>
              <a:rPr lang="nl-NL" sz="2696" b="1" dirty="0">
                <a:solidFill>
                  <a:srgbClr val="008000"/>
                </a:solidFill>
                <a:latin typeface="Times New Roman"/>
                <a:ea typeface="Times New Roman"/>
              </a:rPr>
              <a:t> trong mỗi tình huống dưới đây:</a:t>
            </a:r>
            <a:endParaRPr lang="en-US" sz="2696" dirty="0">
              <a:solidFill>
                <a:srgbClr val="008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6717" y="3943461"/>
            <a:ext cx="5315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76229"/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đ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6998235" y="5028196"/>
            <a:ext cx="5193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027817" y="5903893"/>
            <a:ext cx="5164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76229"/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07" y="3955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151" y="827157"/>
            <a:ext cx="1213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39" y="1073378"/>
            <a:ext cx="293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**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0" y="408242"/>
            <a:ext cx="91324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667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1068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66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699489" y="1155611"/>
            <a:ext cx="6489420" cy="14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CHỈ ĐẶC ĐIỂM </a:t>
            </a:r>
          </a:p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KHIẾN.</a:t>
            </a:r>
          </a:p>
        </p:txBody>
      </p:sp>
    </p:spTree>
    <p:extLst>
      <p:ext uri="{BB962C8B-B14F-4D97-AF65-F5344CB8AC3E}">
        <p14:creationId xmlns:p14="http://schemas.microsoft.com/office/powerpoint/2010/main" val="365598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533400"/>
            <a:ext cx="8447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71D400"/>
                </a:solidFill>
                <a:latin typeface="Sigmar One" panose="00000500000000000000" pitchFamily="2" charset="0"/>
              </a:rPr>
              <a:t>Khởi</a:t>
            </a:r>
            <a:r>
              <a:rPr lang="en-US" sz="7200" b="1" dirty="0">
                <a:solidFill>
                  <a:srgbClr val="71D40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71D400"/>
                </a:solidFill>
                <a:latin typeface="Sigmar One" panose="00000500000000000000" pitchFamily="2" charset="0"/>
              </a:rPr>
              <a:t>động</a:t>
            </a:r>
            <a:endParaRPr lang="en-US" sz="7200" b="1" dirty="0">
              <a:solidFill>
                <a:srgbClr val="71D400"/>
              </a:solidFill>
              <a:latin typeface="Sigmar One" panose="000005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76400" y="2268241"/>
            <a:ext cx="914400" cy="1005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Rectangle 58"/>
          <p:cNvSpPr/>
          <p:nvPr/>
        </p:nvSpPr>
        <p:spPr>
          <a:xfrm rot="20963322">
            <a:off x="2599061" y="2514176"/>
            <a:ext cx="914400" cy="10058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2" name="Rectangle 51"/>
          <p:cNvSpPr/>
          <p:nvPr/>
        </p:nvSpPr>
        <p:spPr>
          <a:xfrm rot="317388">
            <a:off x="4464019" y="2078351"/>
            <a:ext cx="914400" cy="10058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32671" y="2001372"/>
            <a:ext cx="914400" cy="10058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477000" y="1837453"/>
            <a:ext cx="914400" cy="10058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Rectangle 53"/>
          <p:cNvSpPr/>
          <p:nvPr/>
        </p:nvSpPr>
        <p:spPr>
          <a:xfrm rot="21268726">
            <a:off x="7507211" y="1742474"/>
            <a:ext cx="914400" cy="10058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5" name="Rectangle 54"/>
          <p:cNvSpPr/>
          <p:nvPr/>
        </p:nvSpPr>
        <p:spPr>
          <a:xfrm rot="982443">
            <a:off x="8601178" y="1649519"/>
            <a:ext cx="914400" cy="1005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62400" y="3962400"/>
            <a:ext cx="914400" cy="1005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7" name="Rectangle 56"/>
          <p:cNvSpPr/>
          <p:nvPr/>
        </p:nvSpPr>
        <p:spPr>
          <a:xfrm rot="240000">
            <a:off x="5105400" y="3780692"/>
            <a:ext cx="914400" cy="10058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131740" y="4023360"/>
            <a:ext cx="914400" cy="1005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4839290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16290" y="1157923"/>
            <a:ext cx="9861905" cy="12988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đó thường nhắc tôi thức dậy vào 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buổi sáng.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1945783" y="3622229"/>
            <a:ext cx="6193665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4" name="AutoShape 5">
            <a:hlinkClick r:id="rId3" action="ppaction://hlinksldjump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871710" y="639886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70549" y="618826"/>
            <a:ext cx="10736687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.VnTime" pitchFamily="34" charset="0"/>
              </a:rPr>
              <a:t> 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 2: 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này thường đặt ở phòng bếp, chứa được nhiều thức ăn và nước uống, giúp bảo quản thức ăn.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2587043" y="3942813"/>
            <a:ext cx="5913013" cy="584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AutoShape 8">
            <a:hlinkClick r:id="rId3" action="ppaction://hlinksldjump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3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96981" y="730251"/>
            <a:ext cx="10135674" cy="2154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 3: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đồ vật mà ta mang theo mỗi khi đến trường, dùng để đựng sách vở, bút thước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2177785" y="3400988"/>
            <a:ext cx="6764813" cy="584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174" name="AutoShape 9">
            <a:hlinkClick r:id="rId3" action="ppaction://hlinksldjump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362441" y="6458237"/>
            <a:ext cx="1008063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24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34861" y="639763"/>
            <a:ext cx="8628845" cy="27084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 4: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đồ vật dùng để xem tin tức, phim, các kênh giải trí, thường đặt ở phòng khách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2560750" y="3730528"/>
            <a:ext cx="5990822" cy="584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197" name="AutoShape 6">
            <a:hlinkClick r:id="rId3" action="ppaction://hlinksldjump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480550" y="6435695"/>
            <a:ext cx="977900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82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1068946" y="540132"/>
            <a:ext cx="10444767" cy="27084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 5: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 dirty="0"/>
              <a:t> 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2767898" y="3728028"/>
            <a:ext cx="5633787" cy="583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3200" b="1" dirty="0"/>
              <a:t> 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220" name="AutoShape 8">
            <a:hlinkClick r:id="rId3" action="ppaction://hlinksldjump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9191625" y="6419820"/>
            <a:ext cx="1081088" cy="400110"/>
          </a:xfrm>
          <a:prstGeom prst="actionButtonSound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71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660</Words>
  <Application>Microsoft Office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DFPOP1-W9</vt:lpstr>
      <vt:lpstr>Sigmar One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MAIHUNG</cp:lastModifiedBy>
  <cp:revision>34</cp:revision>
  <dcterms:created xsi:type="dcterms:W3CDTF">2023-11-08T02:09:09Z</dcterms:created>
  <dcterms:modified xsi:type="dcterms:W3CDTF">2025-05-21T08:31:32Z</dcterms:modified>
</cp:coreProperties>
</file>